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1" r:id="rId5"/>
    <p:sldMasterId id="2147483697" r:id="rId6"/>
  </p:sldMasterIdLst>
  <p:notesMasterIdLst>
    <p:notesMasterId r:id="rId63"/>
  </p:notesMasterIdLst>
  <p:handoutMasterIdLst>
    <p:handoutMasterId r:id="rId64"/>
  </p:handoutMasterIdLst>
  <p:sldIdLst>
    <p:sldId id="264" r:id="rId7"/>
    <p:sldId id="2426" r:id="rId8"/>
    <p:sldId id="2147480250" r:id="rId9"/>
    <p:sldId id="2147480251" r:id="rId10"/>
    <p:sldId id="2147480252" r:id="rId11"/>
    <p:sldId id="329" r:id="rId12"/>
    <p:sldId id="2147480267" r:id="rId13"/>
    <p:sldId id="2147480274" r:id="rId14"/>
    <p:sldId id="2147480268" r:id="rId15"/>
    <p:sldId id="2147480275" r:id="rId16"/>
    <p:sldId id="2147480284" r:id="rId17"/>
    <p:sldId id="2147480269" r:id="rId18"/>
    <p:sldId id="2147480276" r:id="rId19"/>
    <p:sldId id="256" r:id="rId20"/>
    <p:sldId id="259" r:id="rId21"/>
    <p:sldId id="2147469804" r:id="rId22"/>
    <p:sldId id="2147469802" r:id="rId23"/>
    <p:sldId id="2147469801" r:id="rId24"/>
    <p:sldId id="2147469799" r:id="rId25"/>
    <p:sldId id="2147469805" r:id="rId26"/>
    <p:sldId id="2147480278" r:id="rId27"/>
    <p:sldId id="2147480277" r:id="rId28"/>
    <p:sldId id="2147480270" r:id="rId29"/>
    <p:sldId id="2147480272" r:id="rId30"/>
    <p:sldId id="2147480273" r:id="rId31"/>
    <p:sldId id="339" r:id="rId32"/>
    <p:sldId id="340" r:id="rId33"/>
    <p:sldId id="341" r:id="rId34"/>
    <p:sldId id="342" r:id="rId35"/>
    <p:sldId id="343" r:id="rId36"/>
    <p:sldId id="344" r:id="rId37"/>
    <p:sldId id="345" r:id="rId38"/>
    <p:sldId id="347" r:id="rId39"/>
    <p:sldId id="348" r:id="rId40"/>
    <p:sldId id="350" r:id="rId41"/>
    <p:sldId id="351" r:id="rId42"/>
    <p:sldId id="2147480253" r:id="rId43"/>
    <p:sldId id="2147480254" r:id="rId44"/>
    <p:sldId id="2147480261" r:id="rId45"/>
    <p:sldId id="2147480255" r:id="rId46"/>
    <p:sldId id="2291" r:id="rId47"/>
    <p:sldId id="2258" r:id="rId48"/>
    <p:sldId id="2302" r:id="rId49"/>
    <p:sldId id="2303" r:id="rId50"/>
    <p:sldId id="2147480285" r:id="rId51"/>
    <p:sldId id="2147480286" r:id="rId52"/>
    <p:sldId id="2147480262" r:id="rId53"/>
    <p:sldId id="2147480271" r:id="rId54"/>
    <p:sldId id="2147480256" r:id="rId55"/>
    <p:sldId id="2147480257" r:id="rId56"/>
    <p:sldId id="2147480249" r:id="rId57"/>
    <p:sldId id="317" r:id="rId58"/>
    <p:sldId id="1757" r:id="rId59"/>
    <p:sldId id="1910" r:id="rId60"/>
    <p:sldId id="2387" r:id="rId61"/>
    <p:sldId id="2250" r:id="rId6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A74233-7DCE-4DCC-A283-4C0D9E8DC3E4}" name="Jennifer Adams" initials="JA" userId="S::jennifer@yettertax.com::02b50a59-7be5-4495-8a74-639bfb9663eb" providerId="AD"/>
  <p188:author id="{72FF4636-2DAF-5590-F26F-6044F3A329E0}" name="John Londay" initials="JL" userId="S::john@yettertax.com::4d0074cb-affb-4405-9f98-eb28fe17cd36" providerId="AD"/>
  <p188:author id="{8DD7E1B6-7768-B85B-3F32-7F80E547F9A3}" name="Diane Yetter" initials="DY" userId="S::Diane@yettertax.com::fc19c4d4-66d7-4373-a0e0-ebd6776059a0" providerId="AD"/>
  <p188:author id="{D0C19CE9-9D1C-14C1-12BE-1F815AB07B1C}" name="Katherine Elmore" initials="KE" userId="S::katherine@yettertax.com::9f5fc365-18d6-4bab-b9f7-27440e0728b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 Londay" initials="JL" lastIdx="18" clrIdx="0">
    <p:extLst>
      <p:ext uri="{19B8F6BF-5375-455C-9EA6-DF929625EA0E}">
        <p15:presenceInfo xmlns:p15="http://schemas.microsoft.com/office/powerpoint/2012/main" userId="John Londay" providerId="None"/>
      </p:ext>
    </p:extLst>
  </p:cmAuthor>
  <p:cmAuthor id="2" name="Diane Yetter" initials="DY" lastIdx="8" clrIdx="1">
    <p:extLst>
      <p:ext uri="{19B8F6BF-5375-455C-9EA6-DF929625EA0E}">
        <p15:presenceInfo xmlns:p15="http://schemas.microsoft.com/office/powerpoint/2012/main" userId="S::Diane@yettertax.com::fc19c4d4-66d7-4373-a0e0-ebd6776059a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32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284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notesMaster" Target="notesMasters/notesMaster1.xml"/><Relationship Id="rId68" Type="http://schemas.openxmlformats.org/officeDocument/2006/relationships/theme" Target="theme/theme1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handoutMaster" Target="handoutMasters/handoutMaster1.xml"/><Relationship Id="rId69" Type="http://schemas.openxmlformats.org/officeDocument/2006/relationships/tableStyles" Target="tableStyle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viewProps" Target="view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DE95768-3F6A-4DF5-9517-A879278482D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63179D-86E2-4563-8309-756106303F0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r>
              <a:rPr lang="en-US"/>
              <a:t>1/31/2024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FCFDD2-242C-44BC-81E2-9FB20D85ED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4AD283-8523-42B0-B12C-E1254765E9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28F9DF4-F8D1-4E75-9274-E6DF655AEC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16550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r>
              <a:rPr lang="en-US"/>
              <a:t>1/31/2024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81F03BA4-F071-4769-9AD9-08BA86EC1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48314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1/31/2024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F03BA4-F071-4769-9AD9-08BA86EC14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93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1/31/2024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F03BA4-F071-4769-9AD9-08BA86EC14A1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5642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02B55C-6CD9-4D18-AAA9-2E8D808963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245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1/31/2024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F03BA4-F071-4769-9AD9-08BA86EC14A1}" type="slidenum">
              <a:rPr lang="en-US" smtClean="0"/>
              <a:t>52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8041F-EC6D-23ED-A634-BC8F921B17D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2806910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1/31/2024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F03BA4-F071-4769-9AD9-08BA86EC14A1}" type="slidenum">
              <a:rPr lang="en-US" smtClean="0"/>
              <a:t>53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44D6E4-1CF3-9F4D-558E-457B8A48352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26268112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1/31/2024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F03BA4-F071-4769-9AD9-08BA86EC14A1}" type="slidenum">
              <a:rPr lang="en-US" smtClean="0"/>
              <a:t>55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210CA4-D36C-FCB0-66F7-DCBEE62DE27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860535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r>
              <a:rPr lang="en-US"/>
              <a:t>1/31/2024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F03BA4-F071-4769-9AD9-08BA86EC14A1}" type="slidenum">
              <a:rPr lang="en-US" smtClean="0"/>
              <a:t>56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67FBC-36A0-0FD8-D7E5-6E1727C331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3883056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mailto:webinars@salestaxinstitute.com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www.youtube.com/user/salestaxinstitute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linkedin.com/company/sales-tax-institute/" TargetMode="External"/><Relationship Id="rId5" Type="http://schemas.openxmlformats.org/officeDocument/2006/relationships/hyperlink" Target="https://twitter.com/SalesTaxInst" TargetMode="External"/><Relationship Id="rId4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hyperlink" Target="mailto:webinars@salestaxinstitute.com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www.youtube.com/user/salestaxinstitute" TargetMode="Externa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hyperlink" Target="https://www.linkedin.com/company/sales-tax-institute/" TargetMode="External"/><Relationship Id="rId5" Type="http://schemas.openxmlformats.org/officeDocument/2006/relationships/hyperlink" Target="https://twitter.com/SalesTaxInst" TargetMode="External"/><Relationship Id="rId10" Type="http://schemas.openxmlformats.org/officeDocument/2006/relationships/hyperlink" Target="https://www.facebook.com/salestaxinstitute/" TargetMode="External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F6D35-A9B2-4D8E-A885-4E2A565F3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F462A8-C856-4134-AEE7-526D7BD89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6561" y="2081213"/>
            <a:ext cx="8598877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D46020F-3146-4B7C-BD84-3AE09E1F39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00600" y="4969001"/>
            <a:ext cx="5594838" cy="66979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Date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485583-0099-4086-A952-D4A8D27AF4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298" y="4969001"/>
            <a:ext cx="2505077" cy="47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296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B094D-9BDB-4EBC-AC58-64939A9CF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9426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21A1EA-EEFE-4804-8039-33F530511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15885"/>
            <a:ext cx="5157787" cy="5891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6A3C21-D963-4596-8F0A-694238698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022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B1195C-3094-4F05-B9C0-640EAF4B28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52749"/>
            <a:ext cx="5183188" cy="5891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ED11A4-7203-4B73-8060-FB9C1CEEA8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022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189DD1A-E6CF-4DB4-93A3-4E0C746358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7541A100-9ACF-45A8-A2DD-BF208AA2C6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2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EA2EC-2AFD-4645-9BA4-DB5D54C43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5A0E113-167E-42BC-B954-C1E547DABF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1BA3B50-3683-422B-9F62-6920A703D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537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E2506-80FC-4A6A-9799-C2F0C6DF9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3BDE8-B49F-462B-B737-23BBD0812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B8F0926-687D-4310-A7FD-1299A411E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EC3E8F4-18A7-4461-9E0E-B1FA827E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81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99D3EFFB-4720-4885-9C27-D8D0B0683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89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EAB7A1-88E8-45EA-B7D2-7216DBC35F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F868B0-8EE8-40D2-80F8-C9899BB01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5BBBC6E-4772-402D-861B-8E7F62CE89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DF766C2-3311-47E1-919B-2DF76B8CB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81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AC502703-BBA0-44CA-AC49-0CDB0AE8C4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173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8507B-B412-4CD2-BC19-8D3302A46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89E0D-9A3B-406C-B6D3-01B82B6B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340D675-DC4D-41FE-A082-0FCC008B0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293712B-5969-4247-A95D-169BDF54EC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9"/>
            <a:ext cx="7063154" cy="408894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6">
            <a:extLst>
              <a:ext uri="{FF2B5EF4-FFF2-40B4-BE49-F238E27FC236}">
                <a16:creationId xmlns:a16="http://schemas.microsoft.com/office/drawing/2014/main" id="{E61E592D-F23C-4CD1-8A0D-87DE5A760D5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610600" y="5184386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" name="Picture Placeholder 33">
            <a:extLst>
              <a:ext uri="{FF2B5EF4-FFF2-40B4-BE49-F238E27FC236}">
                <a16:creationId xmlns:a16="http://schemas.microsoft.com/office/drawing/2014/main" id="{3D1305A5-8824-45A7-9E71-A328277CF5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720746" y="2546210"/>
            <a:ext cx="2417884" cy="23975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8E3515-C221-41EF-98FB-821F9FA88A77}"/>
              </a:ext>
            </a:extLst>
          </p:cNvPr>
          <p:cNvSpPr/>
          <p:nvPr userDrawn="1"/>
        </p:nvSpPr>
        <p:spPr>
          <a:xfrm>
            <a:off x="8610600" y="2425888"/>
            <a:ext cx="2638176" cy="263817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509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CC752-B00E-44D5-8A64-23CECA6A7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Thanks to our sponsor!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C464B6-FF10-4048-AEFA-67AE60C343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921441-00EB-4A5C-8948-F264B8C154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85C1AB-34AA-4DE8-80B4-D933023B4B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968880"/>
            <a:ext cx="4114800" cy="13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1830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89E0D-9A3B-406C-B6D3-01B82B6B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340D675-DC4D-41FE-A082-0FCC008B0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25D9D4-AC62-42BF-866D-22443DAC7230}"/>
              </a:ext>
            </a:extLst>
          </p:cNvPr>
          <p:cNvSpPr txBox="1">
            <a:spLocks/>
          </p:cNvSpPr>
          <p:nvPr userDrawn="1"/>
        </p:nvSpPr>
        <p:spPr>
          <a:xfrm>
            <a:off x="838200" y="210681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Thank you for attending!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DD9F62-719E-4115-A6E2-39491E358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6"/>
          <a:stretch/>
        </p:blipFill>
        <p:spPr>
          <a:xfrm>
            <a:off x="814626" y="4558992"/>
            <a:ext cx="644330" cy="4365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8307DC-4B0D-4197-8662-CFB0BD7A85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5" y="3484237"/>
            <a:ext cx="642423" cy="6424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D44ED5-F8F7-4EBC-94F6-87B04A3788C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00" y="2371363"/>
            <a:ext cx="909675" cy="90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9B28738-6A7C-4410-ABF6-9763D349E7A9}"/>
              </a:ext>
            </a:extLst>
          </p:cNvPr>
          <p:cNvSpPr txBox="1"/>
          <p:nvPr userDrawn="1"/>
        </p:nvSpPr>
        <p:spPr>
          <a:xfrm>
            <a:off x="1590674" y="2564590"/>
            <a:ext cx="3419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hlinkClick r:id="rId5"/>
              </a:rPr>
              <a:t>@</a:t>
            </a:r>
            <a:r>
              <a:rPr lang="en-US" sz="2800" err="1">
                <a:hlinkClick r:id="rId5"/>
              </a:rPr>
              <a:t>SalesTaxInst</a:t>
            </a:r>
            <a:endParaRPr lang="en-US" sz="28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E4F5EF-7BCB-4B0C-82B7-8B5AB35EC8AA}"/>
              </a:ext>
            </a:extLst>
          </p:cNvPr>
          <p:cNvSpPr txBox="1"/>
          <p:nvPr userDrawn="1"/>
        </p:nvSpPr>
        <p:spPr>
          <a:xfrm>
            <a:off x="1590673" y="3519162"/>
            <a:ext cx="419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hlinkClick r:id="rId6"/>
              </a:rPr>
              <a:t>/company/sales-tax-institute</a:t>
            </a:r>
            <a:endParaRPr lang="en-US" sz="2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EA1DA2-9A83-4C10-8734-229C0CAC2A7E}"/>
              </a:ext>
            </a:extLst>
          </p:cNvPr>
          <p:cNvSpPr txBox="1"/>
          <p:nvPr userDrawn="1"/>
        </p:nvSpPr>
        <p:spPr>
          <a:xfrm>
            <a:off x="1590673" y="4495445"/>
            <a:ext cx="419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hlinkClick r:id="rId7"/>
              </a:rPr>
              <a:t>/user/</a:t>
            </a:r>
            <a:r>
              <a:rPr lang="en-US" sz="2800" err="1">
                <a:hlinkClick r:id="rId7"/>
              </a:rPr>
              <a:t>salestaxinstitute</a:t>
            </a:r>
            <a:endParaRPr lang="en-US" sz="28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E5C1BF-17B3-45A9-920C-FBBE21E8995B}"/>
              </a:ext>
            </a:extLst>
          </p:cNvPr>
          <p:cNvSpPr txBox="1"/>
          <p:nvPr userDrawn="1"/>
        </p:nvSpPr>
        <p:spPr>
          <a:xfrm>
            <a:off x="6488723" y="2564590"/>
            <a:ext cx="50222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+mj-lt"/>
              </a:rPr>
              <a:t>Sales Tax Institute</a:t>
            </a:r>
          </a:p>
          <a:p>
            <a:r>
              <a:rPr lang="nl-NL" sz="28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910</a:t>
            </a:r>
            <a:r>
              <a:rPr lang="nl-NL" sz="2800">
                <a:solidFill>
                  <a:schemeClr val="tx2"/>
                </a:solidFill>
                <a:latin typeface="+mn-lt"/>
              </a:rPr>
              <a:t> W. Van Buren, Suite </a:t>
            </a:r>
            <a:r>
              <a:rPr lang="nl-NL" sz="28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321</a:t>
            </a:r>
          </a:p>
          <a:p>
            <a:r>
              <a:rPr lang="en-US" sz="2800">
                <a:solidFill>
                  <a:schemeClr val="tx2"/>
                </a:solidFill>
                <a:latin typeface="+mn-lt"/>
              </a:rPr>
              <a:t>Chicago, IL </a:t>
            </a:r>
            <a:r>
              <a:rPr lang="en-US" sz="28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60607</a:t>
            </a:r>
          </a:p>
          <a:p>
            <a:r>
              <a:rPr lang="en-US" sz="28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(312) 701-1800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10CDD4-A498-4FED-B478-F7FF748C7816}"/>
              </a:ext>
            </a:extLst>
          </p:cNvPr>
          <p:cNvSpPr txBox="1"/>
          <p:nvPr userDrawn="1"/>
        </p:nvSpPr>
        <p:spPr>
          <a:xfrm>
            <a:off x="6488723" y="4495445"/>
            <a:ext cx="5022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+mn-lt"/>
                <a:hlinkClick r:id="rId8"/>
              </a:rPr>
              <a:t>webinars@salestaxinstitute.com</a:t>
            </a:r>
            <a:endParaRPr lang="en-US" sz="2800">
              <a:solidFill>
                <a:schemeClr val="tx2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50816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3F29A-781D-4016-B398-7C0329C72C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A3F60-A4E9-444D-AA16-D273BEF683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341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3F29A-781D-4016-B398-7C0329C72C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6A3F60-A4E9-444D-AA16-D273BEF683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512A64-DA78-4D7F-97C5-261ACC56DB6E}"/>
              </a:ext>
            </a:extLst>
          </p:cNvPr>
          <p:cNvSpPr/>
          <p:nvPr userDrawn="1"/>
        </p:nvSpPr>
        <p:spPr>
          <a:xfrm>
            <a:off x="1559169" y="791308"/>
            <a:ext cx="9073661" cy="460716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16598F3-E88E-49D4-8FC0-035E28ABCB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92325" y="4379913"/>
            <a:ext cx="4003675" cy="635000"/>
          </a:xfrm>
        </p:spPr>
        <p:txBody>
          <a:bodyPr/>
          <a:lstStyle>
            <a:lvl1pPr marL="0" indent="0" algn="r">
              <a:buNone/>
              <a:defRPr b="0">
                <a:solidFill>
                  <a:schemeClr val="bg1"/>
                </a:solidFill>
                <a:latin typeface="Gibson Light" panose="02000000000000000000" pitchFamily="50" charset="0"/>
              </a:defRPr>
            </a:lvl1pPr>
          </a:lstStyle>
          <a:p>
            <a:pPr lvl="0"/>
            <a:r>
              <a:rPr lang="en-US"/>
              <a:t>NAME |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2F84B1B-D39D-463E-AD84-87AAA082AA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999" y="4379913"/>
            <a:ext cx="4003675" cy="6350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E6CEFAC-AD03-4DFA-AD34-741D5E6A97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92325" y="1341438"/>
            <a:ext cx="8007350" cy="27590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TESTIMONIAL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2B7F03-A296-4AF8-B5BC-AF2675DC152F}"/>
              </a:ext>
            </a:extLst>
          </p:cNvPr>
          <p:cNvSpPr/>
          <p:nvPr userDrawn="1"/>
        </p:nvSpPr>
        <p:spPr>
          <a:xfrm>
            <a:off x="1726320" y="977934"/>
            <a:ext cx="8754112" cy="427986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</p:spTree>
    <p:extLst>
      <p:ext uri="{BB962C8B-B14F-4D97-AF65-F5344CB8AC3E}">
        <p14:creationId xmlns:p14="http://schemas.microsoft.com/office/powerpoint/2010/main" val="802666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F6D35-A9B2-4D8E-A885-4E2A565F3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4F462A8-C856-4134-AEE7-526D7BD89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6561" y="2081213"/>
            <a:ext cx="8598877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BD46020F-3146-4B7C-BD84-3AE09E1F39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00600" y="4969001"/>
            <a:ext cx="5594838" cy="66979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Date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485583-0099-4086-A952-D4A8D27AF4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298" y="4969001"/>
            <a:ext cx="2505077" cy="47453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5C7212-5ECF-0981-6BB6-CE7A8540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249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8507B-B412-4CD2-BC19-8D3302A46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89E0D-9A3B-406C-B6D3-01B82B6B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340D675-DC4D-41FE-A082-0FCC008B0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293712B-5969-4247-A95D-169BDF54EC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9"/>
            <a:ext cx="10515600" cy="408894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59782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8507B-B412-4CD2-BC19-8D3302A46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89E0D-9A3B-406C-B6D3-01B82B6B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293712B-5969-4247-A95D-169BDF54EC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9"/>
            <a:ext cx="10515600" cy="408894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7F8655-CF89-2714-6069-C61A6ADF7E6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066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lling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8507B-B412-4CD2-BC19-8D3302A46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89E0D-9A3B-406C-B6D3-01B82B6B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293712B-5969-4247-A95D-169BDF54EC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338595"/>
            <a:ext cx="10515600" cy="3666429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8D374C-982A-439C-A5A0-F29B0160E18E}"/>
              </a:ext>
            </a:extLst>
          </p:cNvPr>
          <p:cNvSpPr/>
          <p:nvPr userDrawn="1"/>
        </p:nvSpPr>
        <p:spPr>
          <a:xfrm>
            <a:off x="457200" y="1726865"/>
            <a:ext cx="11277600" cy="40567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E39F4A-128B-46DF-8AA9-05423B020368}"/>
              </a:ext>
            </a:extLst>
          </p:cNvPr>
          <p:cNvSpPr txBox="1"/>
          <p:nvPr userDrawn="1"/>
        </p:nvSpPr>
        <p:spPr>
          <a:xfrm>
            <a:off x="3581400" y="1727842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+mj-lt"/>
              </a:rPr>
              <a:t>QUICK POLL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DB8939-DECB-4330-B6C3-86AA392EFD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95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B9C05B63-8E2C-4BFC-B6F7-56BC3ADF6B51}"/>
              </a:ext>
            </a:extLst>
          </p:cNvPr>
          <p:cNvSpPr/>
          <p:nvPr userDrawn="1"/>
        </p:nvSpPr>
        <p:spPr>
          <a:xfrm>
            <a:off x="425241" y="3767573"/>
            <a:ext cx="551542" cy="624114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8F5B8A7-0FF7-42B6-813A-B0F2565C4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200" y="3429000"/>
            <a:ext cx="10515600" cy="1133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C4FD88B-35AB-4865-9BB5-34B0D7921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6200" y="4675188"/>
            <a:ext cx="10515600" cy="55403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368210-A16C-47F5-4108-001F9AF82B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28321E5-9D9C-68E6-5355-2AD01543D9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648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2C025E-8EC0-47C5-9135-20DD77791C5E}"/>
              </a:ext>
            </a:extLst>
          </p:cNvPr>
          <p:cNvSpPr/>
          <p:nvPr userDrawn="1"/>
        </p:nvSpPr>
        <p:spPr>
          <a:xfrm>
            <a:off x="0" y="0"/>
            <a:ext cx="426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813CD21-7DC7-4F2B-9A93-4577C90EC8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295525"/>
            <a:ext cx="3086101" cy="1133475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1A8A212-4DC8-4E2C-B276-9FEA886E9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099" y="3646488"/>
            <a:ext cx="3086101" cy="105886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060840F2-2155-484B-8AD3-27745F77EF39}"/>
              </a:ext>
            </a:extLst>
          </p:cNvPr>
          <p:cNvSpPr/>
          <p:nvPr userDrawn="1"/>
        </p:nvSpPr>
        <p:spPr>
          <a:xfrm>
            <a:off x="228146" y="2295525"/>
            <a:ext cx="427286" cy="483508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09E7E-1CC1-490B-AFC6-C28D3B98096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10100" y="519112"/>
            <a:ext cx="7096125" cy="58197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A2239-9FA8-4203-898E-8D1CD1ADB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6933C3-49C2-3BD1-447E-35C2CF00E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6156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struct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246587-FF52-4BFB-81E5-1E6B841DECE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19150" y="4300474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9D7E7F44-D7BE-4587-89D6-B421CF85602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19150" y="3806987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5B97D9ED-C08D-4A99-A27A-4A6A3ABD621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76750" y="1415263"/>
            <a:ext cx="7067550" cy="402351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A0ABB000-4DAB-4EDE-8A34-0949BCFA18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62248" y="1022210"/>
            <a:ext cx="2417884" cy="23975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7F2B0D-F6B2-4F54-A750-A5DBB2E805E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01F41A-085A-4712-9498-A4C8AD7A42AB}"/>
              </a:ext>
            </a:extLst>
          </p:cNvPr>
          <p:cNvSpPr/>
          <p:nvPr userDrawn="1"/>
        </p:nvSpPr>
        <p:spPr>
          <a:xfrm>
            <a:off x="952102" y="901888"/>
            <a:ext cx="2638176" cy="263817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03D092-55C2-5531-7D26-4B04CFCE2CC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173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nstructo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990D7-3691-4220-A970-2CE1B31C1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6461" y="2971800"/>
            <a:ext cx="2867933" cy="4572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Name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62640-E240-4CF4-8C1B-3D5EB49349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66461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246587-FF52-4BFB-81E5-1E6B841DECE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7357607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9D7E7F44-D7BE-4587-89D6-B421CF85602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357607" y="2971800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Content Placeholder 26">
            <a:extLst>
              <a:ext uri="{FF2B5EF4-FFF2-40B4-BE49-F238E27FC236}">
                <a16:creationId xmlns:a16="http://schemas.microsoft.com/office/drawing/2014/main" id="{19C638DB-4D67-4C4E-8BF8-554D7CA07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53081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5B97D9ED-C08D-4A99-A27A-4A6A3ABD621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357607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5B465B2-BF96-46F5-BCFC-5A0154D9F5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376489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A0ABB000-4DAB-4EDE-8A34-0949BCFA18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767181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75F175-CB36-9A5B-F0BF-74DD48CE8267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0AAD0C-95BC-5C3D-E647-93EE0060DD4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0668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nstructo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990D7-3691-4220-A970-2CE1B31C1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217" y="2971800"/>
            <a:ext cx="2867933" cy="4572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Name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62640-E240-4CF4-8C1B-3D5EB49349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217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246587-FF52-4BFB-81E5-1E6B841DECE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62032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4B9EB4A-0E8A-40E9-866E-C1DDA786A27A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720137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9D7E7F44-D7BE-4587-89D6-B421CF85602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62032" y="2971800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8" name="Content Placeholder 26">
            <a:extLst>
              <a:ext uri="{FF2B5EF4-FFF2-40B4-BE49-F238E27FC236}">
                <a16:creationId xmlns:a16="http://schemas.microsoft.com/office/drawing/2014/main" id="{D29DC977-AB6F-4BE2-88BC-EF5488DE20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20137" y="2971800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Content Placeholder 26">
            <a:extLst>
              <a:ext uri="{FF2B5EF4-FFF2-40B4-BE49-F238E27FC236}">
                <a16:creationId xmlns:a16="http://schemas.microsoft.com/office/drawing/2014/main" id="{19C638DB-4D67-4C4E-8BF8-554D7CA07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4837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5B97D9ED-C08D-4A99-A27A-4A6A3ABD621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662032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1" name="Content Placeholder 26">
            <a:extLst>
              <a:ext uri="{FF2B5EF4-FFF2-40B4-BE49-F238E27FC236}">
                <a16:creationId xmlns:a16="http://schemas.microsoft.com/office/drawing/2014/main" id="{28EB6BBE-4137-46E2-9E34-BF5BC20F46B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720137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5B465B2-BF96-46F5-BCFC-5A0154D9F5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28245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A0ABB000-4DAB-4EDE-8A34-0949BCFA18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71606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id="{10F23952-1EA4-415F-9041-20CB5411DD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14967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4506E2-12F4-425F-7204-EFCAF145BD5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0162A4-A4C3-297E-285C-42259021287D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155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AEA9A-8274-41C3-A9EA-6E32B99E4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6C18F-E4D2-4474-88DD-04AEAE8255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252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DBE146-C3FB-42D6-AA61-53FEEEB66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252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03DC78-6264-47FB-8EDA-D080DD5F2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8496B7-2F8E-676F-635B-5C89FD1F9F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0472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B094D-9BDB-4EBC-AC58-64939A9CF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9426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21A1EA-EEFE-4804-8039-33F530511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15885"/>
            <a:ext cx="5157787" cy="5891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6A3C21-D963-4596-8F0A-694238698F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022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B1195C-3094-4F05-B9C0-640EAF4B28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52749"/>
            <a:ext cx="5183188" cy="58918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ED11A4-7203-4B73-8060-FB9C1CEEA8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022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A189DD1A-E6CF-4DB4-93A3-4E0C7463585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C9A166-1164-B786-AF00-42D1D59236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5590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EA2EC-2AFD-4645-9BA4-DB5D54C434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5A0E113-167E-42BC-B954-C1E547DABF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A10BD7-BE36-5915-ADBC-86B2225ECF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784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lling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8507B-B412-4CD2-BC19-8D3302A46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89E0D-9A3B-406C-B6D3-01B82B6B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340D675-DC4D-41FE-A082-0FCC008B0C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293712B-5969-4247-A95D-169BDF54EC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338595"/>
            <a:ext cx="10515600" cy="3666429"/>
          </a:xfrm>
        </p:spPr>
        <p:txBody>
          <a:bodyPr/>
          <a:lstStyle>
            <a:lvl1pPr marL="228600" indent="-228600">
              <a:buFont typeface="Courier New" panose="02070309020205020404" pitchFamily="49" charset="0"/>
              <a:buChar char="o"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8D374C-982A-439C-A5A0-F29B0160E18E}"/>
              </a:ext>
            </a:extLst>
          </p:cNvPr>
          <p:cNvSpPr/>
          <p:nvPr userDrawn="1"/>
        </p:nvSpPr>
        <p:spPr>
          <a:xfrm>
            <a:off x="457200" y="1726865"/>
            <a:ext cx="11277600" cy="40567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E39F4A-128B-46DF-8AA9-05423B020368}"/>
              </a:ext>
            </a:extLst>
          </p:cNvPr>
          <p:cNvSpPr txBox="1"/>
          <p:nvPr userDrawn="1"/>
        </p:nvSpPr>
        <p:spPr>
          <a:xfrm>
            <a:off x="3581400" y="1727842"/>
            <a:ext cx="472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bg1"/>
                </a:solidFill>
                <a:latin typeface="+mj-lt"/>
              </a:rPr>
              <a:t>QUICK POLL</a:t>
            </a:r>
          </a:p>
        </p:txBody>
      </p:sp>
    </p:spTree>
    <p:extLst>
      <p:ext uri="{BB962C8B-B14F-4D97-AF65-F5344CB8AC3E}">
        <p14:creationId xmlns:p14="http://schemas.microsoft.com/office/powerpoint/2010/main" val="3104281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E2506-80FC-4A6A-9799-C2F0C6DF9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53BDE8-B49F-462B-B737-23BBD0812F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DB8F0926-687D-4310-A7FD-1299A411E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EC3E8F4-18A7-4461-9E0E-B1FA827E2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81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DED42A-4B97-0126-3840-4ACDA6818C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02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EAB7A1-88E8-45EA-B7D2-7216DBC35F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F868B0-8EE8-40D2-80F8-C9899BB010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5BBBC6E-4772-402D-861B-8E7F62CE89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DF766C2-3311-47E1-919B-2DF76B8CB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81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18D85F-FCBA-5B5E-DD72-108BC3A961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55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8507B-B412-4CD2-BC19-8D3302A46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89E0D-9A3B-406C-B6D3-01B82B6B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1293712B-5969-4247-A95D-169BDF54EC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9"/>
            <a:ext cx="7063154" cy="408894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26">
            <a:extLst>
              <a:ext uri="{FF2B5EF4-FFF2-40B4-BE49-F238E27FC236}">
                <a16:creationId xmlns:a16="http://schemas.microsoft.com/office/drawing/2014/main" id="{E61E592D-F23C-4CD1-8A0D-87DE5A760D5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610600" y="5184386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9" name="Picture Placeholder 33">
            <a:extLst>
              <a:ext uri="{FF2B5EF4-FFF2-40B4-BE49-F238E27FC236}">
                <a16:creationId xmlns:a16="http://schemas.microsoft.com/office/drawing/2014/main" id="{3D1305A5-8824-45A7-9E71-A328277CF5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720746" y="2546210"/>
            <a:ext cx="2417884" cy="23975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8E3515-C221-41EF-98FB-821F9FA88A77}"/>
              </a:ext>
            </a:extLst>
          </p:cNvPr>
          <p:cNvSpPr/>
          <p:nvPr userDrawn="1"/>
        </p:nvSpPr>
        <p:spPr>
          <a:xfrm>
            <a:off x="8610600" y="2425888"/>
            <a:ext cx="2638176" cy="263817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4514BDB-7AB2-BD02-F1FB-C197C234C12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373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onso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CC752-B00E-44D5-8A64-23CECA6A7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Thanks to our sponsor!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C464B6-FF10-4048-AEFA-67AE60C3436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85C1AB-34AA-4DE8-80B4-D933023B4B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2968880"/>
            <a:ext cx="4114800" cy="13364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2FB3B2-5BD8-E490-5D46-9A6D7FB934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0994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ci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89E0D-9A3B-406C-B6D3-01B82B6BC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25D9D4-AC62-42BF-866D-22443DAC7230}"/>
              </a:ext>
            </a:extLst>
          </p:cNvPr>
          <p:cNvSpPr txBox="1">
            <a:spLocks/>
          </p:cNvSpPr>
          <p:nvPr userDrawn="1"/>
        </p:nvSpPr>
        <p:spPr>
          <a:xfrm>
            <a:off x="838200" y="210681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Thank you for attending!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DD9F62-719E-4115-A6E2-39491E3580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6"/>
          <a:stretch/>
        </p:blipFill>
        <p:spPr>
          <a:xfrm>
            <a:off x="814628" y="4196111"/>
            <a:ext cx="644330" cy="4365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8307DC-4B0D-4197-8662-CFB0BD7A85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7" y="3121356"/>
            <a:ext cx="642423" cy="6424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D44ED5-F8F7-4EBC-94F6-87B04A3788C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02" y="2008482"/>
            <a:ext cx="909675" cy="9096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9B28738-6A7C-4410-ABF6-9763D349E7A9}"/>
              </a:ext>
            </a:extLst>
          </p:cNvPr>
          <p:cNvSpPr txBox="1"/>
          <p:nvPr userDrawn="1"/>
        </p:nvSpPr>
        <p:spPr>
          <a:xfrm>
            <a:off x="1590676" y="2201709"/>
            <a:ext cx="3419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hlinkClick r:id="rId5"/>
              </a:rPr>
              <a:t>@SalesTaxInst</a:t>
            </a:r>
            <a:endParaRPr lang="en-US" sz="28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E4F5EF-7BCB-4B0C-82B7-8B5AB35EC8AA}"/>
              </a:ext>
            </a:extLst>
          </p:cNvPr>
          <p:cNvSpPr txBox="1"/>
          <p:nvPr userDrawn="1"/>
        </p:nvSpPr>
        <p:spPr>
          <a:xfrm>
            <a:off x="1590675" y="3156281"/>
            <a:ext cx="419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hlinkClick r:id="rId6"/>
              </a:rPr>
              <a:t>/company/sales-tax-institute</a:t>
            </a:r>
            <a:endParaRPr lang="en-US" sz="2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EA1DA2-9A83-4C10-8734-229C0CAC2A7E}"/>
              </a:ext>
            </a:extLst>
          </p:cNvPr>
          <p:cNvSpPr txBox="1"/>
          <p:nvPr userDrawn="1"/>
        </p:nvSpPr>
        <p:spPr>
          <a:xfrm>
            <a:off x="1590675" y="4132564"/>
            <a:ext cx="419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hlinkClick r:id="rId7"/>
              </a:rPr>
              <a:t>/user/salestaxinstitute</a:t>
            </a:r>
            <a:endParaRPr lang="en-US" sz="28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E5C1BF-17B3-45A9-920C-FBBE21E8995B}"/>
              </a:ext>
            </a:extLst>
          </p:cNvPr>
          <p:cNvSpPr txBox="1"/>
          <p:nvPr userDrawn="1"/>
        </p:nvSpPr>
        <p:spPr>
          <a:xfrm>
            <a:off x="6488723" y="2564590"/>
            <a:ext cx="50222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+mj-lt"/>
              </a:rPr>
              <a:t>Sales Tax Institute</a:t>
            </a:r>
          </a:p>
          <a:p>
            <a:r>
              <a:rPr lang="nl-NL" sz="28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910</a:t>
            </a:r>
            <a:r>
              <a:rPr lang="nl-NL" sz="2800">
                <a:solidFill>
                  <a:schemeClr val="tx2"/>
                </a:solidFill>
                <a:latin typeface="+mn-lt"/>
              </a:rPr>
              <a:t> W. Van Buren, Suite </a:t>
            </a:r>
            <a:r>
              <a:rPr lang="nl-NL" sz="28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321</a:t>
            </a:r>
          </a:p>
          <a:p>
            <a:r>
              <a:rPr lang="en-US" sz="2800">
                <a:solidFill>
                  <a:schemeClr val="tx2"/>
                </a:solidFill>
                <a:latin typeface="+mn-lt"/>
              </a:rPr>
              <a:t>Chicago, IL </a:t>
            </a:r>
            <a:r>
              <a:rPr lang="en-US" sz="28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60607</a:t>
            </a:r>
          </a:p>
          <a:p>
            <a:r>
              <a:rPr lang="en-US" sz="280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(312) 701-1800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10CDD4-A498-4FED-B478-F7FF748C7816}"/>
              </a:ext>
            </a:extLst>
          </p:cNvPr>
          <p:cNvSpPr txBox="1"/>
          <p:nvPr userDrawn="1"/>
        </p:nvSpPr>
        <p:spPr>
          <a:xfrm>
            <a:off x="6488723" y="4495445"/>
            <a:ext cx="5022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+mn-lt"/>
                <a:hlinkClick r:id="rId8"/>
              </a:rPr>
              <a:t>webinars@salestaxinstitute.com</a:t>
            </a:r>
            <a:endParaRPr lang="en-US" sz="280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3FD9DC-A2E7-4095-973B-9F89418E734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00" y="4858324"/>
            <a:ext cx="909675" cy="9096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044484F-A92A-4B11-9D60-7E7BA31B8C0C}"/>
              </a:ext>
            </a:extLst>
          </p:cNvPr>
          <p:cNvSpPr txBox="1"/>
          <p:nvPr userDrawn="1"/>
        </p:nvSpPr>
        <p:spPr>
          <a:xfrm>
            <a:off x="1590675" y="5037928"/>
            <a:ext cx="419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hlinkClick r:id="rId10"/>
              </a:rPr>
              <a:t>/salestaxinstitute</a:t>
            </a:r>
            <a:endParaRPr lang="en-US" sz="28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3A8941-17E8-DF98-5E9C-9179887C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509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3F29A-781D-4016-B398-7C0329C72C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B8FAE4B-6D3C-FEE4-8CE1-1F02FE2BEA0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667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imoni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33F29A-781D-4016-B398-7C0329C72C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512A64-DA78-4D7F-97C5-261ACC56DB6E}"/>
              </a:ext>
            </a:extLst>
          </p:cNvPr>
          <p:cNvSpPr/>
          <p:nvPr userDrawn="1"/>
        </p:nvSpPr>
        <p:spPr>
          <a:xfrm>
            <a:off x="1559169" y="791308"/>
            <a:ext cx="9073661" cy="460716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16598F3-E88E-49D4-8FC0-035E28ABCB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92325" y="4379913"/>
            <a:ext cx="4003675" cy="635000"/>
          </a:xfrm>
        </p:spPr>
        <p:txBody>
          <a:bodyPr/>
          <a:lstStyle>
            <a:lvl1pPr marL="0" indent="0" algn="r">
              <a:buNone/>
              <a:defRPr b="0">
                <a:solidFill>
                  <a:schemeClr val="bg1"/>
                </a:solidFill>
                <a:latin typeface="Gibson Light" panose="02000000000000000000" pitchFamily="50" charset="0"/>
              </a:defRPr>
            </a:lvl1pPr>
          </a:lstStyle>
          <a:p>
            <a:pPr lvl="0"/>
            <a:r>
              <a:rPr lang="en-US"/>
              <a:t>NAME |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2F84B1B-D39D-463E-AD84-87AAA082AA9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999" y="4379913"/>
            <a:ext cx="4003675" cy="6350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E6CEFAC-AD03-4DFA-AD34-741D5E6A97B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92325" y="1341438"/>
            <a:ext cx="8007350" cy="27590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TESTIMONIAL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2B7F03-A296-4AF8-B5BC-AF2675DC152F}"/>
              </a:ext>
            </a:extLst>
          </p:cNvPr>
          <p:cNvSpPr/>
          <p:nvPr userDrawn="1"/>
        </p:nvSpPr>
        <p:spPr>
          <a:xfrm>
            <a:off x="1726320" y="977934"/>
            <a:ext cx="8754112" cy="4279866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-25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25164-3989-710C-4BCA-318F1C5017D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92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-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0DF80-44B3-4921-8FBB-912B9E6DB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BE1025-BE50-443A-8613-F453ADBE3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DE033A-1501-4735-95C7-6B7AFF29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AA55AC-85D3-489E-B7FA-BBD0A1748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927A04-FFAB-4E77-8A60-75CB6767467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C338C2-2AE8-4C49-8B01-4578D6B83F14}"/>
              </a:ext>
            </a:extLst>
          </p:cNvPr>
          <p:cNvSpPr/>
          <p:nvPr userDrawn="1"/>
        </p:nvSpPr>
        <p:spPr bwMode="black">
          <a:xfrm>
            <a:off x="0" y="0"/>
            <a:ext cx="86627" cy="6858000"/>
          </a:xfrm>
          <a:prstGeom prst="rect">
            <a:avLst/>
          </a:prstGeom>
          <a:solidFill>
            <a:srgbClr val="FC66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4F8D4C3-881C-4581-8515-75A20DA1631D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5799" y="1080663"/>
            <a:ext cx="10820400" cy="47266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24940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B5B3917-8E14-4578-B6C9-79781C3549A3}"/>
              </a:ext>
            </a:extLst>
          </p:cNvPr>
          <p:cNvSpPr/>
          <p:nvPr userDrawn="1"/>
        </p:nvSpPr>
        <p:spPr bwMode="black">
          <a:xfrm>
            <a:off x="0" y="0"/>
            <a:ext cx="86627" cy="6858000"/>
          </a:xfrm>
          <a:prstGeom prst="rect">
            <a:avLst/>
          </a:prstGeom>
          <a:solidFill>
            <a:srgbClr val="FC66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07DDF-463F-42F9-A237-A59109B96B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33782-11D4-443D-8649-3A51BBCE9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76ED6D-61E4-47B1-B71F-B65993433194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96D16-58BF-45C6-8D76-FA40666A3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8D16D-50D6-424A-A87C-30D22DED9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337C91B-0531-4130-AB7D-F920693D393F}"/>
              </a:ext>
            </a:extLst>
          </p:cNvPr>
          <p:cNvSpPr>
            <a:spLocks noGrp="1"/>
          </p:cNvSpPr>
          <p:nvPr>
            <p:ph type="subTitle" idx="14"/>
          </p:nvPr>
        </p:nvSpPr>
        <p:spPr>
          <a:xfrm>
            <a:off x="685799" y="1080663"/>
            <a:ext cx="10820400" cy="47266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5A66F0-3244-4110-82BC-B3D6917E63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943127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ED4743D3-C354-47B3-BE3E-E8ABE12B549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127998" y="1930400"/>
            <a:ext cx="3378200" cy="39624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E2237E38-BFC7-483D-B309-2653E692D858}"/>
              </a:ext>
            </a:extLst>
          </p:cNvPr>
          <p:cNvSpPr>
            <a:spLocks noGrp="1"/>
          </p:cNvSpPr>
          <p:nvPr userDrawn="1">
            <p:ph idx="14"/>
          </p:nvPr>
        </p:nvSpPr>
        <p:spPr>
          <a:xfrm>
            <a:off x="4406900" y="1930400"/>
            <a:ext cx="3378200" cy="39624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07DDF-463F-42F9-A237-A59109B96BAD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685800" y="1930400"/>
            <a:ext cx="3378200" cy="39624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2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5B3917-8E14-4578-B6C9-79781C3549A3}"/>
              </a:ext>
            </a:extLst>
          </p:cNvPr>
          <p:cNvSpPr/>
          <p:nvPr userDrawn="1"/>
        </p:nvSpPr>
        <p:spPr bwMode="black">
          <a:xfrm>
            <a:off x="0" y="0"/>
            <a:ext cx="86627" cy="6858000"/>
          </a:xfrm>
          <a:prstGeom prst="rect">
            <a:avLst/>
          </a:prstGeom>
          <a:solidFill>
            <a:srgbClr val="FC66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976C9BB4-7936-433B-B8B1-E0AAD5A544CB}"/>
              </a:ext>
            </a:extLst>
          </p:cNvPr>
          <p:cNvSpPr>
            <a:spLocks noGrp="1"/>
          </p:cNvSpPr>
          <p:nvPr>
            <p:ph type="subTitle" idx="16"/>
          </p:nvPr>
        </p:nvSpPr>
        <p:spPr>
          <a:xfrm>
            <a:off x="685799" y="1080663"/>
            <a:ext cx="10820400" cy="47266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5A66F0-3244-4110-82BC-B3D6917E6346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03D71A-D9C3-6BEC-4C8B-2087B298648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E57CB7-CC26-EFD2-ED94-8EA366477DC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37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Chevron 6">
            <a:extLst>
              <a:ext uri="{FF2B5EF4-FFF2-40B4-BE49-F238E27FC236}">
                <a16:creationId xmlns:a16="http://schemas.microsoft.com/office/drawing/2014/main" id="{B9C05B63-8E2C-4BFC-B6F7-56BC3ADF6B51}"/>
              </a:ext>
            </a:extLst>
          </p:cNvPr>
          <p:cNvSpPr/>
          <p:nvPr userDrawn="1"/>
        </p:nvSpPr>
        <p:spPr>
          <a:xfrm>
            <a:off x="425241" y="3767573"/>
            <a:ext cx="551542" cy="624114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8F5B8A7-0FF7-42B6-813A-B0F2565C4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200" y="3429000"/>
            <a:ext cx="10515600" cy="113347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C4FD88B-35AB-4865-9BB5-34B0D7921D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46200" y="4675188"/>
            <a:ext cx="10515600" cy="55403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724885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07DDF-463F-42F9-A237-A59109B96BAD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685800" y="1930400"/>
            <a:ext cx="7442200" cy="396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5B3917-8E14-4578-B6C9-79781C3549A3}"/>
              </a:ext>
            </a:extLst>
          </p:cNvPr>
          <p:cNvSpPr/>
          <p:nvPr userDrawn="1"/>
        </p:nvSpPr>
        <p:spPr bwMode="black">
          <a:xfrm>
            <a:off x="0" y="0"/>
            <a:ext cx="86627" cy="6858000"/>
          </a:xfrm>
          <a:prstGeom prst="rect">
            <a:avLst/>
          </a:prstGeom>
          <a:solidFill>
            <a:srgbClr val="FC66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E2237E38-BFC7-483D-B309-2653E692D858}"/>
              </a:ext>
            </a:extLst>
          </p:cNvPr>
          <p:cNvSpPr>
            <a:spLocks noGrp="1"/>
          </p:cNvSpPr>
          <p:nvPr userDrawn="1">
            <p:ph idx="14"/>
          </p:nvPr>
        </p:nvSpPr>
        <p:spPr>
          <a:xfrm>
            <a:off x="8715375" y="1930400"/>
            <a:ext cx="2790825" cy="396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8D16D-50D6-424A-A87C-30D22DED9F6D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96D16-58BF-45C6-8D76-FA40666A346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80E69D0C-1979-4A76-852A-A99CA3C964FF}"/>
              </a:ext>
            </a:extLst>
          </p:cNvPr>
          <p:cNvSpPr>
            <a:spLocks noGrp="1"/>
          </p:cNvSpPr>
          <p:nvPr>
            <p:ph type="subTitle" idx="15"/>
          </p:nvPr>
        </p:nvSpPr>
        <p:spPr>
          <a:xfrm>
            <a:off x="685799" y="1080663"/>
            <a:ext cx="10820400" cy="47266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5A66F0-3244-4110-82BC-B3D6917E6346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005047-C45D-7775-0056-98B9966E75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623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871221-98FF-4E04-85C5-E62920239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0B83E4-753A-4414-8F0F-22FD42B35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38569D-D265-4B7A-BE01-6075C2277C2C}"/>
              </a:ext>
            </a:extLst>
          </p:cNvPr>
          <p:cNvSpPr/>
          <p:nvPr userDrawn="1"/>
        </p:nvSpPr>
        <p:spPr bwMode="black">
          <a:xfrm>
            <a:off x="0" y="0"/>
            <a:ext cx="86627" cy="6858000"/>
          </a:xfrm>
          <a:prstGeom prst="rect">
            <a:avLst/>
          </a:prstGeom>
          <a:solidFill>
            <a:srgbClr val="FC66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F27B1C-3FBA-8F42-EAA6-6DFE03331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0543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0DF80-44B3-4921-8FBB-912B9E6DBB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570707"/>
            <a:ext cx="10820400" cy="365760"/>
          </a:xfrm>
        </p:spPr>
        <p:txBody>
          <a:bodyPr>
            <a:noAutofit/>
          </a:bodyPr>
          <a:lstStyle>
            <a:lvl1pPr>
              <a:defRPr lang="en-US" sz="2800" dirty="0"/>
            </a:lvl1pPr>
          </a:lstStyle>
          <a:p>
            <a:r>
              <a:rPr lang="en-US"/>
              <a:t>Click to edit Master title style (28pt, max 2 lines)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BE1025-BE50-443A-8613-F453ADBE3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DE033A-1501-4735-95C7-6B7AFF29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E2F502-3C9B-0C4C-BA48-BFE02FB57788}"/>
              </a:ext>
            </a:extLst>
          </p:cNvPr>
          <p:cNvSpPr/>
          <p:nvPr userDrawn="1"/>
        </p:nvSpPr>
        <p:spPr bwMode="black">
          <a:xfrm>
            <a:off x="0" y="0"/>
            <a:ext cx="86627" cy="6858000"/>
          </a:xfrm>
          <a:prstGeom prst="rect">
            <a:avLst/>
          </a:prstGeom>
          <a:solidFill>
            <a:srgbClr val="FC66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7DECA7-4A41-B2E4-501F-1604C6943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354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5A0E113-167E-42BC-B954-C1E547DABF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F1BA3B50-3683-422B-9F62-6920A703D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2345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34316-95A0-17BA-82B1-DD5480483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3C879F-06CD-28DC-8AF9-55DFA4D64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7893A1-AC44-1E60-4B6F-87E901A6E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2A6C14-6D82-253E-380A-305D165B3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05370-9ADB-80C6-1C43-45FF09456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939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616F8-F7BC-5F87-E87D-FA250D815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31BDC-0E72-D212-A803-48E6B7E00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A37B6D-45B9-4519-A616-C4F93FAD0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EA2BE-B826-E21F-06A8-45C44D50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AF3073-2ECC-7A85-780C-20C1E2B6A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379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BCD63-4026-E5F5-5B22-EF0D0EEE5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E140D6-3972-03EE-B816-2A903BC70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FAFA8-32E6-0CCB-6511-7667EA5FC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C3641-FFD1-EBB9-9F51-C60501CEE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B42FD-C7FE-D47B-1C4F-BDDA81B65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385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B4CD2-140A-3663-B35A-F1C977684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7708F-3F3A-429B-1201-44A6F52324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1ABE0E-4A5C-B465-B6BB-E9AC67670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74C652-D3FB-2BF5-B048-6A67FFE4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3168FC-9D14-9E57-0E2C-2E50780F0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057BF6-349C-C539-91B8-ED997BB2B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469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495A8-3856-F22B-8D3B-A584F9FD8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C734F-97DF-273F-90EE-6C240828F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7C5D11-AD83-F6E7-F0DE-45C0FCA07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D1FECE-C972-6553-A68B-0689C897E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4A66BB-86BA-C3E9-E2AD-96CDBDB6FB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BF20D1-49F8-E5C6-7A80-DC8EA8835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0C1D11-1F61-8FB0-DDB5-553D7A3D1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06B3B5-35B4-47B2-FC7C-8776F684C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741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0A53F-BC4F-3656-998E-01DDE35E7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DAA74D-6923-E0CB-2C52-5E0624406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E3899A-BAD1-367A-ED4F-0162719FB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60CA4A-186D-3238-E2C1-13D220314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688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2C025E-8EC0-47C5-9135-20DD77791C5E}"/>
              </a:ext>
            </a:extLst>
          </p:cNvPr>
          <p:cNvSpPr/>
          <p:nvPr userDrawn="1"/>
        </p:nvSpPr>
        <p:spPr>
          <a:xfrm>
            <a:off x="0" y="0"/>
            <a:ext cx="42672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813CD21-7DC7-4F2B-9A93-4577C90EC8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0099" y="2295525"/>
            <a:ext cx="3086101" cy="1133475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1A8A212-4DC8-4E2C-B276-9FEA886E9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099" y="3646488"/>
            <a:ext cx="3086101" cy="105886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Arrow: Chevron 9">
            <a:extLst>
              <a:ext uri="{FF2B5EF4-FFF2-40B4-BE49-F238E27FC236}">
                <a16:creationId xmlns:a16="http://schemas.microsoft.com/office/drawing/2014/main" id="{060840F2-2155-484B-8AD3-27745F77EF39}"/>
              </a:ext>
            </a:extLst>
          </p:cNvPr>
          <p:cNvSpPr/>
          <p:nvPr userDrawn="1"/>
        </p:nvSpPr>
        <p:spPr>
          <a:xfrm>
            <a:off x="228146" y="2295525"/>
            <a:ext cx="427286" cy="483508"/>
          </a:xfrm>
          <a:prstGeom prst="chevron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09E7E-1CC1-490B-AFC6-C28D3B98096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10100" y="519112"/>
            <a:ext cx="7096125" cy="58197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A2239-9FA8-4203-898E-8D1CD1ADB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4B14F-ACC2-46B3-9244-788917105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72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8B8E09-69A3-C483-74F9-DA17106C5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A708B4-D4A0-AE03-8724-87C3F8128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6FF290-8875-DB5E-9758-7D44B372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226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FC100-B697-70EF-37C8-CA0063824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0DE9B-B898-4F10-EEAC-2762A53CD8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72503B-991F-4297-1DC3-18C40E5C26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27517D-05B6-85C1-0211-A59814C84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58897F-5A58-C1CD-727C-70F098EB1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DB6A4-82EF-EA6F-BD69-D91DE58BD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73695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4C542-8389-4964-8D99-781BB6E91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D7E73D-A3B2-178B-0511-776509915E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812DCE-DDD8-18DA-DCEE-DAC65A0A25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AB40E2-DD19-F920-DDCB-AC79F209D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788B3-6E34-29EE-3AA1-6C4FD8A8F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46F8A0-4016-9176-C1D6-EA39A5343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80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C83E9-3D04-CA10-D0A4-242051F97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9FB86E-5C26-0728-E414-FC710BFF72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C1D3DC-E1C8-A581-989C-C04DE0FE6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42FA0-A401-510B-C575-8DD7FA9FA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541C5-5BA8-A41D-F346-7E6AAF060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5222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EA1A52-D2E4-34CD-8306-9A8B6B8D22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A3644E-7619-CCA0-95FB-6A28BB8E21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9E7B6-FE6B-0F36-8261-34FA9F155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75D81-0083-30E2-8283-9C350CF8D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2AFF52-8CF5-FB4E-D02B-6F87D78B4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95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structo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246587-FF52-4BFB-81E5-1E6B841DECE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19150" y="4300474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9D7E7F44-D7BE-4587-89D6-B421CF85602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19150" y="3806987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5B97D9ED-C08D-4A99-A27A-4A6A3ABD621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476750" y="1415263"/>
            <a:ext cx="7067550" cy="4023512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A0ABB000-4DAB-4EDE-8A34-0949BCFA18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62248" y="1022210"/>
            <a:ext cx="2417884" cy="23975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7F2B0D-F6B2-4F54-A750-A5DBB2E805E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85962B-3735-4980-BBC3-CA2C647F6CDF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01F41A-085A-4712-9498-A4C8AD7A42AB}"/>
              </a:ext>
            </a:extLst>
          </p:cNvPr>
          <p:cNvSpPr/>
          <p:nvPr userDrawn="1"/>
        </p:nvSpPr>
        <p:spPr>
          <a:xfrm>
            <a:off x="952102" y="901888"/>
            <a:ext cx="2638176" cy="2638176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880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Instructo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990D7-3691-4220-A970-2CE1B31C1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6461" y="2971800"/>
            <a:ext cx="2867933" cy="4572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Name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62640-E240-4CF4-8C1B-3D5EB49349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66461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246587-FF52-4BFB-81E5-1E6B841DECE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7357607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9D7E7F44-D7BE-4587-89D6-B421CF85602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357607" y="2971800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Content Placeholder 26">
            <a:extLst>
              <a:ext uri="{FF2B5EF4-FFF2-40B4-BE49-F238E27FC236}">
                <a16:creationId xmlns:a16="http://schemas.microsoft.com/office/drawing/2014/main" id="{19C638DB-4D67-4C4E-8BF8-554D7CA07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53081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5B97D9ED-C08D-4A99-A27A-4A6A3ABD621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357607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5B465B2-BF96-46F5-BCFC-5A0154D9F5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376489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A0ABB000-4DAB-4EDE-8A34-0949BCFA18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767181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69007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Instructor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990D7-3691-4220-A970-2CE1B31C1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8217" y="2971800"/>
            <a:ext cx="2867933" cy="4572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Name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962640-E240-4CF4-8C1B-3D5EB49349B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18217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B246587-FF52-4BFB-81E5-1E6B841DECE0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62032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4B9EB4A-0E8A-40E9-866E-C1DDA786A27A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8720137" y="3465287"/>
            <a:ext cx="2867933" cy="45720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Company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9D7E7F44-D7BE-4587-89D6-B421CF85602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662032" y="2971800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8" name="Content Placeholder 26">
            <a:extLst>
              <a:ext uri="{FF2B5EF4-FFF2-40B4-BE49-F238E27FC236}">
                <a16:creationId xmlns:a16="http://schemas.microsoft.com/office/drawing/2014/main" id="{D29DC977-AB6F-4BE2-88BC-EF5488DE20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720137" y="2971800"/>
            <a:ext cx="2867025" cy="457200"/>
          </a:xfrm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Name</a:t>
            </a:r>
          </a:p>
        </p:txBody>
      </p:sp>
      <p:sp>
        <p:nvSpPr>
          <p:cNvPr id="29" name="Content Placeholder 26">
            <a:extLst>
              <a:ext uri="{FF2B5EF4-FFF2-40B4-BE49-F238E27FC236}">
                <a16:creationId xmlns:a16="http://schemas.microsoft.com/office/drawing/2014/main" id="{19C638DB-4D67-4C4E-8BF8-554D7CA0721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4837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5B97D9ED-C08D-4A99-A27A-4A6A3ABD621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662032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1" name="Content Placeholder 26">
            <a:extLst>
              <a:ext uri="{FF2B5EF4-FFF2-40B4-BE49-F238E27FC236}">
                <a16:creationId xmlns:a16="http://schemas.microsoft.com/office/drawing/2014/main" id="{28EB6BBE-4137-46E2-9E34-BF5BC20F46B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720137" y="4105275"/>
            <a:ext cx="2867025" cy="183832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5B465B2-BF96-46F5-BCFC-5A0154D9F5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28245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5" name="Picture Placeholder 33">
            <a:extLst>
              <a:ext uri="{FF2B5EF4-FFF2-40B4-BE49-F238E27FC236}">
                <a16:creationId xmlns:a16="http://schemas.microsoft.com/office/drawing/2014/main" id="{A0ABB000-4DAB-4EDE-8A34-0949BCFA188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071606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6" name="Picture Placeholder 33">
            <a:extLst>
              <a:ext uri="{FF2B5EF4-FFF2-40B4-BE49-F238E27FC236}">
                <a16:creationId xmlns:a16="http://schemas.microsoft.com/office/drawing/2014/main" id="{10F23952-1EA4-415F-9041-20CB5411DD9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9114967" y="603025"/>
            <a:ext cx="2047875" cy="20306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8029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AEA9A-8274-41C3-A9EA-6E32B99E4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6C18F-E4D2-4474-88DD-04AEAE8255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252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DBE146-C3FB-42D6-AA61-53FEEEB661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2523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03DC78-6264-47FB-8EDA-D080DD5F26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2E0133CC-34C4-463A-AB0C-5A0F75B723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23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1D7425-55F0-4D19-B600-FB2F9E106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819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1CDE8-7DF7-4804-B69B-AB4876E8F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11593"/>
            <a:ext cx="10515600" cy="4088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8E894-17A1-4346-8B32-B45153DD4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5F5F4-AE88-43E3-BADC-F7B73ECA9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81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51" r:id="rId4"/>
    <p:sldLayoutId id="2147483661" r:id="rId5"/>
    <p:sldLayoutId id="2147483662" r:id="rId6"/>
    <p:sldLayoutId id="2147483663" r:id="rId7"/>
    <p:sldLayoutId id="2147483660" r:id="rId8"/>
    <p:sldLayoutId id="2147483652" r:id="rId9"/>
    <p:sldLayoutId id="2147483653" r:id="rId10"/>
    <p:sldLayoutId id="2147483654" r:id="rId11"/>
    <p:sldLayoutId id="2147483656" r:id="rId12"/>
    <p:sldLayoutId id="2147483657" r:id="rId13"/>
    <p:sldLayoutId id="2147483670" r:id="rId14"/>
    <p:sldLayoutId id="2147483667" r:id="rId15"/>
    <p:sldLayoutId id="2147483666" r:id="rId16"/>
    <p:sldLayoutId id="2147483664" r:id="rId17"/>
    <p:sldLayoutId id="2147483668" r:id="rId1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FreightSans Pro Book" panose="02000606030000020004" pitchFamily="50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1D7425-55F0-4D19-B600-FB2F9E106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819"/>
            <a:ext cx="10515600" cy="132556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A1CDE8-7DF7-4804-B69B-AB4876E8F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11593"/>
            <a:ext cx="10515600" cy="40889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8E894-17A1-4346-8B32-B45153DD4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24023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/>
              <a:t>Copyright © Sales Tax Institute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45F5F4-AE88-43E3-BADC-F7B73ECA9E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2402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62BFC0F0-E31D-44BF-B017-233CDB289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08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92" r:id="rId21"/>
    <p:sldLayoutId id="2147483693" r:id="rId22"/>
    <p:sldLayoutId id="2147483694" r:id="rId23"/>
    <p:sldLayoutId id="2147483695" r:id="rId24"/>
    <p:sldLayoutId id="2147483696" r:id="rId2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Tx/>
        <a:buFont typeface="FreightSans Pro Book" panose="02000606030000020004" pitchFamily="50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03DE2E-2BD8-9650-AE6B-CC581E1A5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271A66-2850-FD3B-7931-1A5A0DEA0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BB5140-679F-FCD9-A370-38CDEBB372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FC8F9-AEEE-4783-9712-39EB62A1920F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6DE3BE-3A01-2C6A-4AFA-E79EB0372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492BB0-9B50-7F00-E0C5-8613B279E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C31BA-65C4-47FB-B4AE-ACC20232F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32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tc.gov/" TargetMode="External"/><Relationship Id="rId2" Type="http://schemas.openxmlformats.org/officeDocument/2006/relationships/hyperlink" Target="https://www.streamlinedsalestax.org/" TargetMode="Externa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neralcode.com/library/" TargetMode="External"/><Relationship Id="rId2" Type="http://schemas.openxmlformats.org/officeDocument/2006/relationships/hyperlink" Target="https://library.municode.com/" TargetMode="Externa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lterskluwer.com/en/solutions/tax-accounting-us" TargetMode="External"/><Relationship Id="rId2" Type="http://schemas.openxmlformats.org/officeDocument/2006/relationships/hyperlink" Target="https://pro.bloombergtax.com/" TargetMode="Externa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st.org/" TargetMode="External"/><Relationship Id="rId2" Type="http://schemas.openxmlformats.org/officeDocument/2006/relationships/hyperlink" Target="https://www.multistate.us/" TargetMode="Externa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0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23.png"/><Relationship Id="rId4" Type="http://schemas.openxmlformats.org/officeDocument/2006/relationships/image" Target="../media/image2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w360.com/" TargetMode="External"/><Relationship Id="rId2" Type="http://schemas.openxmlformats.org/officeDocument/2006/relationships/hyperlink" Target="http://www.industrysalestax.com/" TargetMode="Externa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xnotes.com/" TargetMode="External"/><Relationship Id="rId2" Type="http://schemas.openxmlformats.org/officeDocument/2006/relationships/hyperlink" Target="https://store.tax.thomsonreuters.com/accounting/Brand/RIA/c/3600" TargetMode="External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alestaxinstitute.com/resources/tax-software" TargetMode="External"/><Relationship Id="rId3" Type="http://schemas.openxmlformats.org/officeDocument/2006/relationships/hyperlink" Target="http://www.sovos.com/" TargetMode="External"/><Relationship Id="rId7" Type="http://schemas.openxmlformats.org/officeDocument/2006/relationships/hyperlink" Target="http://www.taxjar.com/" TargetMode="External"/><Relationship Id="rId2" Type="http://schemas.openxmlformats.org/officeDocument/2006/relationships/hyperlink" Target="http://www.avalara.com/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www.taxcloud.com/" TargetMode="External"/><Relationship Id="rId5" Type="http://schemas.openxmlformats.org/officeDocument/2006/relationships/hyperlink" Target="http://www.onesourcetax.com/" TargetMode="External"/><Relationship Id="rId4" Type="http://schemas.openxmlformats.org/officeDocument/2006/relationships/hyperlink" Target="http://www.vertexinc.com/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salestaxinstitute/" TargetMode="External"/><Relationship Id="rId2" Type="http://schemas.openxmlformats.org/officeDocument/2006/relationships/hyperlink" Target="https://www.linkedin.com/company/sales-tax-institute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www.youtube.com/user/salestaxinstitute" TargetMode="External"/><Relationship Id="rId5" Type="http://schemas.openxmlformats.org/officeDocument/2006/relationships/hyperlink" Target="https://www.instagram.com/salestaxinstitute/" TargetMode="External"/><Relationship Id="rId4" Type="http://schemas.openxmlformats.org/officeDocument/2006/relationships/hyperlink" Target="https://x.com/SalesTaxInst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tax.idaho.gov/wp-content/uploads/pubs/EPB00750/EPB00750_05-01-2019.pdf" TargetMode="External"/><Relationship Id="rId2" Type="http://schemas.openxmlformats.org/officeDocument/2006/relationships/hyperlink" Target="https://www.cdtfa.ca.gov/taxes-and-fees/staxmanuals.htm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www.michigan.gov/taxes/coll-audit/audit" TargetMode="External"/><Relationship Id="rId5" Type="http://schemas.openxmlformats.org/officeDocument/2006/relationships/hyperlink" Target="https://www.mass.gov/doc/field-audit-procedures-manual-0/download" TargetMode="External"/><Relationship Id="rId4" Type="http://schemas.openxmlformats.org/officeDocument/2006/relationships/hyperlink" Target="https://www.in.gov/dor/files/audit-manual.pdf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venue.pa.gov/TaxLawPoliciesBulletinsNotices/AuditManuals/Documents/sut_audit_manual.pdf" TargetMode="External"/><Relationship Id="rId2" Type="http://schemas.openxmlformats.org/officeDocument/2006/relationships/hyperlink" Target="https://www.state.nj.us/treasury/taxation/pdf/njmap.pdf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www.mtc.gov/audit/resource-documents/" TargetMode="External"/><Relationship Id="rId4" Type="http://schemas.openxmlformats.org/officeDocument/2006/relationships/hyperlink" Target="https://comptroller.texas.gov/taxes/audit/manuals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tax.illinois.gov/content/dam/soi/en/web/tax/research/publications/pubs/documents/pub-107.pdf" TargetMode="External"/><Relationship Id="rId2" Type="http://schemas.openxmlformats.org/officeDocument/2006/relationships/hyperlink" Target="https://www.cdtfa.ca.gov/formspubs/pub147.pdf" TargetMode="Externa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://revenue.louisiana.gov/Miscellaneous/caa%20brochure%20120108.pdf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ax.ny.gov/pdf/publications/sales/pub132.pdf" TargetMode="External"/><Relationship Id="rId2" Type="http://schemas.openxmlformats.org/officeDocument/2006/relationships/hyperlink" Target="https://dor.mo.gov/taxation/business/audit/computer-assisted-audit-program.html" TargetMode="External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thectc.org/" TargetMode="External"/><Relationship Id="rId3" Type="http://schemas.openxmlformats.org/officeDocument/2006/relationships/hyperlink" Target="http://www.cost.org/" TargetMode="External"/><Relationship Id="rId7" Type="http://schemas.openxmlformats.org/officeDocument/2006/relationships/hyperlink" Target="https://thectc.org/" TargetMode="External"/><Relationship Id="rId2" Type="http://schemas.openxmlformats.org/officeDocument/2006/relationships/hyperlink" Target="https://www.salestaxinstitute.com/sales-tax-nerd-community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www.illinoistax.org/" TargetMode="External"/><Relationship Id="rId5" Type="http://schemas.openxmlformats.org/officeDocument/2006/relationships/hyperlink" Target="http://www.tei.org/" TargetMode="External"/><Relationship Id="rId4" Type="http://schemas.openxmlformats.org/officeDocument/2006/relationships/hyperlink" Target="http://www.ipt.org/" TargetMode="Externa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hyperlink" Target="mailto:diane@salestaxinstitute.com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hyperlink" Target="https://www.salestaxinstitute.com/sales-tax-nerd-community-membership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mailto:webinars@salestaxinstitute.com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www.youtube.com/user/salestaxinstitute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inkedin.com/company/sales-tax-institute/" TargetMode="External"/><Relationship Id="rId11" Type="http://schemas.openxmlformats.org/officeDocument/2006/relationships/image" Target="../media/image51.png"/><Relationship Id="rId5" Type="http://schemas.openxmlformats.org/officeDocument/2006/relationships/hyperlink" Target="https://www.instagram.com/salestaxinstitute/" TargetMode="External"/><Relationship Id="rId10" Type="http://schemas.openxmlformats.org/officeDocument/2006/relationships/hyperlink" Target="https://www.facebook.com/salestaxinstitute/" TargetMode="External"/><Relationship Id="rId4" Type="http://schemas.openxmlformats.org/officeDocument/2006/relationships/image" Target="../media/image12.png"/><Relationship Id="rId9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lestaxinstitute.com/resources" TargetMode="Externa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66B3180-9B47-438E-9E1C-6B97902DF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0BC76D-9C01-467C-A043-B6F4E43B4D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6561" y="1717419"/>
            <a:ext cx="8598877" cy="2387600"/>
          </a:xfrm>
        </p:spPr>
        <p:txBody>
          <a:bodyPr>
            <a:normAutofit/>
          </a:bodyPr>
          <a:lstStyle/>
          <a:p>
            <a:r>
              <a:rPr lang="en-US" sz="5400" b="0" dirty="0"/>
              <a:t>Sales Tax Resources:                 Your Essential Toolkit</a:t>
            </a:r>
            <a:endParaRPr lang="en-US" sz="4400" b="0" dirty="0"/>
          </a:p>
        </p:txBody>
      </p:sp>
    </p:spTree>
    <p:extLst>
      <p:ext uri="{BB962C8B-B14F-4D97-AF65-F5344CB8AC3E}">
        <p14:creationId xmlns:p14="http://schemas.microsoft.com/office/powerpoint/2010/main" val="3413613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6927-2BA2-0625-CF94-7EACD6550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Government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D55A29-A009-AFE9-55A4-1D0E79C66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32EDE-63EC-0D4B-7551-0D42268A837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State/Local Statutes, Regulations, and Bulletins</a:t>
            </a:r>
          </a:p>
          <a:p>
            <a:r>
              <a:rPr lang="en-US" dirty="0"/>
              <a:t>Streamlined Sales Tax </a:t>
            </a:r>
            <a:r>
              <a:rPr lang="en-US" dirty="0">
                <a:hlinkClick r:id="rId2"/>
              </a:rPr>
              <a:t>https://www.streamlinedsalestax.org/</a:t>
            </a:r>
            <a:endParaRPr lang="en-US" dirty="0"/>
          </a:p>
          <a:p>
            <a:pPr lvl="1"/>
            <a:r>
              <a:rPr lang="en-US" dirty="0"/>
              <a:t>SST Agreement, Disclosed Practices, Participating states, Remote and Marketplace Seller resources, SST Exemption Certificate, and more.   </a:t>
            </a:r>
          </a:p>
          <a:p>
            <a:r>
              <a:rPr lang="en-US" dirty="0"/>
              <a:t>Multistate Tax Commission </a:t>
            </a:r>
            <a:r>
              <a:rPr lang="en-US" dirty="0">
                <a:hlinkClick r:id="rId3"/>
              </a:rPr>
              <a:t>https://www.mtc.gov/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MTC Resale Certificate, Multistate Voluntary Disclosure, Audit resources, and more.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3222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7D8D9-AF6D-00FA-93ED-E1063D7AE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Government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0897DE-24A4-6587-EE0E-5741109B6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758B05-13FB-FA48-690C-5C80CA8670C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Municode</a:t>
            </a:r>
            <a:r>
              <a:rPr lang="en-US" dirty="0"/>
              <a:t> – </a:t>
            </a:r>
            <a:r>
              <a:rPr lang="en-US" dirty="0">
                <a:hlinkClick r:id="rId2"/>
              </a:rPr>
              <a:t>https://library.municode.com/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Municipal codes and resources</a:t>
            </a:r>
          </a:p>
          <a:p>
            <a:r>
              <a:rPr lang="en-US" dirty="0"/>
              <a:t>General Code - </a:t>
            </a:r>
            <a:r>
              <a:rPr lang="en-US" dirty="0">
                <a:hlinkClick r:id="rId3"/>
              </a:rPr>
              <a:t>https://www.generalcode.com/library/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Municipal codes</a:t>
            </a:r>
          </a:p>
          <a:p>
            <a:pPr lvl="1"/>
            <a:r>
              <a:rPr lang="en-US" dirty="0"/>
              <a:t>Zoning information</a:t>
            </a:r>
          </a:p>
        </p:txBody>
      </p:sp>
    </p:spTree>
    <p:extLst>
      <p:ext uri="{BB962C8B-B14F-4D97-AF65-F5344CB8AC3E}">
        <p14:creationId xmlns:p14="http://schemas.microsoft.com/office/powerpoint/2010/main" val="3778715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8D8A1-2281-ACBB-3903-AD311BCC9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Paid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6040F2-54C3-8E03-F4F1-2D31959AA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73D15A-A5B7-BA31-575F-F599F3CA83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Bloomberg - </a:t>
            </a:r>
            <a:r>
              <a:rPr lang="en-US" dirty="0">
                <a:hlinkClick r:id="rId2"/>
              </a:rPr>
              <a:t>https://pro.bloombergtax.com/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Forms, rate lookup tables, automated tax liability calculation, automatic rate update. Includes </a:t>
            </a:r>
            <a:r>
              <a:rPr lang="en-US" dirty="0" err="1"/>
              <a:t>Superform</a:t>
            </a:r>
            <a:r>
              <a:rPr lang="en-US" dirty="0"/>
              <a:t> Service (calculating forms)</a:t>
            </a:r>
          </a:p>
          <a:p>
            <a:r>
              <a:rPr lang="en-US" dirty="0"/>
              <a:t>CCH/Wolters Kluwer - </a:t>
            </a:r>
            <a:r>
              <a:rPr lang="en-US" dirty="0">
                <a:hlinkClick r:id="rId3"/>
              </a:rPr>
              <a:t>https://www.wolterskluwer.com/en/solutions/tax-accounting-us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Forms, research tools and publications, Calculation package, rates, returns package and software as a service</a:t>
            </a:r>
          </a:p>
          <a:p>
            <a:pPr lvl="1"/>
            <a:r>
              <a:rPr lang="en-US" dirty="0"/>
              <a:t>Daily newsletter alert</a:t>
            </a:r>
          </a:p>
          <a:p>
            <a:pPr lvl="1"/>
            <a:r>
              <a:rPr lang="en-US" dirty="0"/>
              <a:t>Printed Books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329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1545-7C03-7C61-7C6A-A1FB220CC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Paid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DADD74-FE9A-1B51-68FC-07BE2AEF8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4A1D5D-F7C6-80F3-3990-364A89D3B7B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MultiState</a:t>
            </a:r>
            <a:r>
              <a:rPr lang="en-US" dirty="0"/>
              <a:t> - </a:t>
            </a:r>
            <a:r>
              <a:rPr lang="en-US" dirty="0">
                <a:hlinkClick r:id="rId2"/>
              </a:rPr>
              <a:t>https://www.multistate.us/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Legislative tracking</a:t>
            </a:r>
          </a:p>
          <a:p>
            <a:pPr lvl="1"/>
            <a:r>
              <a:rPr lang="en-US" dirty="0"/>
              <a:t>Lobbyist</a:t>
            </a:r>
          </a:p>
          <a:p>
            <a:r>
              <a:rPr lang="en-US" dirty="0"/>
              <a:t>Council on State Taxation (COST) – </a:t>
            </a:r>
            <a:r>
              <a:rPr lang="en-US" dirty="0">
                <a:hlinkClick r:id="rId3"/>
              </a:rPr>
              <a:t>www.cost.org</a:t>
            </a:r>
            <a:endParaRPr lang="en-US" dirty="0"/>
          </a:p>
          <a:p>
            <a:pPr lvl="1"/>
            <a:r>
              <a:rPr lang="en-US" dirty="0"/>
              <a:t>State tax resources, bill tracking, studies and reports, and more.</a:t>
            </a:r>
          </a:p>
          <a:p>
            <a:pPr lvl="1"/>
            <a:r>
              <a:rPr lang="en-US" dirty="0"/>
              <a:t>Various email newsletters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319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EC2C2A-567B-8562-C724-AE68092583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93" t="11665" r="15834"/>
          <a:stretch/>
        </p:blipFill>
        <p:spPr>
          <a:xfrm>
            <a:off x="1306945" y="166911"/>
            <a:ext cx="9578110" cy="6524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843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038600" y="152400"/>
            <a:ext cx="6705600" cy="1143000"/>
          </a:xfrm>
        </p:spPr>
        <p:txBody>
          <a:bodyPr>
            <a:normAutofit fontScale="90000"/>
          </a:bodyPr>
          <a:lstStyle/>
          <a:p>
            <a:r>
              <a:rPr lang="en-US" b="1" i="1" u="sng" dirty="0">
                <a:solidFill>
                  <a:srgbClr val="FF0000"/>
                </a:solidFill>
              </a:rPr>
              <a:t>Benefits of Access to COST.ORG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1872" y="1676401"/>
            <a:ext cx="9468928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Online Discussion Forums</a:t>
            </a:r>
          </a:p>
          <a:p>
            <a:r>
              <a:rPr lang="en-US" dirty="0"/>
              <a:t>Online Membership &amp; Practitioner Directory</a:t>
            </a:r>
          </a:p>
          <a:p>
            <a:r>
              <a:rPr lang="en-US" dirty="0"/>
              <a:t>COST Conference Information, Agendas and Online Registration</a:t>
            </a:r>
          </a:p>
          <a:p>
            <a:r>
              <a:rPr lang="en-US" dirty="0"/>
              <a:t>State Tax Library, including COST Studies, Articles &amp; Special Reports, Amicus Briefs, and State Tax Policy Reports</a:t>
            </a:r>
          </a:p>
          <a:p>
            <a:r>
              <a:rPr lang="en-US" dirty="0"/>
              <a:t>COST Practitioner Connection Articles</a:t>
            </a:r>
          </a:p>
          <a:p>
            <a:r>
              <a:rPr lang="en-US" dirty="0"/>
              <a:t>COST Publications</a:t>
            </a:r>
          </a:p>
          <a:p>
            <a:r>
              <a:rPr lang="en-US" dirty="0"/>
              <a:t>Job Bank</a:t>
            </a:r>
          </a:p>
          <a:p>
            <a:r>
              <a:rPr lang="en-US" dirty="0"/>
              <a:t>Advanced Search of Archived Materials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-1" y="1457862"/>
            <a:ext cx="12191999" cy="1"/>
          </a:xfrm>
          <a:prstGeom prst="line">
            <a:avLst/>
          </a:prstGeom>
          <a:noFill/>
          <a:ln w="1778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 descr="A picture containing building, government building, colonnade&#10;&#10;Description automatically generated">
            <a:extLst>
              <a:ext uri="{FF2B5EF4-FFF2-40B4-BE49-F238E27FC236}">
                <a16:creationId xmlns:a16="http://schemas.microsoft.com/office/drawing/2014/main" id="{B1AFDBB2-260E-BC45-6EAE-BBB8C042D5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8" t="2177" r="25567" b="30340"/>
          <a:stretch/>
        </p:blipFill>
        <p:spPr>
          <a:xfrm>
            <a:off x="-1" y="-12896"/>
            <a:ext cx="2435963" cy="140624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2B61BDC-7A66-501D-74FE-D40590A00457}"/>
              </a:ext>
            </a:extLst>
          </p:cNvPr>
          <p:cNvGrpSpPr/>
          <p:nvPr/>
        </p:nvGrpSpPr>
        <p:grpSpPr>
          <a:xfrm>
            <a:off x="0" y="6475414"/>
            <a:ext cx="12192000" cy="405169"/>
            <a:chOff x="0" y="6475414"/>
            <a:chExt cx="12192000" cy="405169"/>
          </a:xfrm>
        </p:grpSpPr>
        <p:sp>
          <p:nvSpPr>
            <p:cNvPr id="4" name="Rectangle 10">
              <a:extLst>
                <a:ext uri="{FF2B5EF4-FFF2-40B4-BE49-F238E27FC236}">
                  <a16:creationId xmlns:a16="http://schemas.microsoft.com/office/drawing/2014/main" id="{89F7B97B-A5C3-35FE-0EA6-0C06E3CA57E0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0" y="6485415"/>
              <a:ext cx="12192000" cy="382587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graphicFrame>
          <p:nvGraphicFramePr>
            <p:cNvPr id="9" name="Object 11">
              <a:extLst>
                <a:ext uri="{FF2B5EF4-FFF2-40B4-BE49-F238E27FC236}">
                  <a16:creationId xmlns:a16="http://schemas.microsoft.com/office/drawing/2014/main" id="{4F9A1027-03D5-C1C3-E7B8-094ECA3347E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668000" y="6475414"/>
            <a:ext cx="1524000" cy="4051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Bitmap Image" r:id="rId3" imgW="1143000" imgH="343080" progId="Paint.Picture">
                    <p:embed/>
                  </p:oleObj>
                </mc:Choice>
                <mc:Fallback>
                  <p:oleObj name="Bitmap Image" r:id="rId3" imgW="1143000" imgH="343080" progId="Paint.Picture">
                    <p:embed/>
                    <p:pic>
                      <p:nvPicPr>
                        <p:cNvPr id="9" name="Object 11">
                          <a:extLst>
                            <a:ext uri="{FF2B5EF4-FFF2-40B4-BE49-F238E27FC236}">
                              <a16:creationId xmlns:a16="http://schemas.microsoft.com/office/drawing/2014/main" id="{4F9A1027-03D5-C1C3-E7B8-094ECA3347E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68000" y="6475414"/>
                          <a:ext cx="1524000" cy="4051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30638D-417D-71C9-C4D2-EDC923919D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41" t="12001" r="15602" b="24681"/>
          <a:stretch/>
        </p:blipFill>
        <p:spPr>
          <a:xfrm>
            <a:off x="105673" y="581139"/>
            <a:ext cx="11980654" cy="569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233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9F4954A-209E-EC93-9D94-3B82B9712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22" t="11806" r="15530" b="9584"/>
          <a:stretch/>
        </p:blipFill>
        <p:spPr>
          <a:xfrm>
            <a:off x="546717" y="68855"/>
            <a:ext cx="11098566" cy="672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09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658600" y="6120249"/>
            <a:ext cx="304800" cy="362585"/>
          </a:xfrm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F93E3-ACF3-406E-B33E-D70E6430E5B6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AA3F665-3F62-4762-AFDA-D80F4471E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212397"/>
            <a:ext cx="7315200" cy="664527"/>
          </a:xfrm>
        </p:spPr>
        <p:txBody>
          <a:bodyPr/>
          <a:lstStyle/>
          <a:p>
            <a:r>
              <a:rPr lang="en-US" sz="3800" b="1" dirty="0">
                <a:latin typeface="Calibri" panose="020F0502020204030204" pitchFamily="34" charset="0"/>
                <a:cs typeface="Calibri" panose="020F0502020204030204" pitchFamily="34" charset="0"/>
              </a:rPr>
              <a:t>COST EVENTS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1D58F4C-5F9C-4AB1-A08D-B3EED198C8CC}"/>
              </a:ext>
            </a:extLst>
          </p:cNvPr>
          <p:cNvSpPr txBox="1">
            <a:spLocks/>
          </p:cNvSpPr>
          <p:nvPr/>
        </p:nvSpPr>
        <p:spPr bwMode="auto">
          <a:xfrm>
            <a:off x="350432" y="1232089"/>
            <a:ext cx="11334749" cy="630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COST Hosts the following educational offerings:</a:t>
            </a:r>
          </a:p>
        </p:txBody>
      </p:sp>
      <p:pic>
        <p:nvPicPr>
          <p:cNvPr id="12" name="Picture 11" descr="A picture containing building, government building, colonnade&#10;&#10;Description automatically generated">
            <a:extLst>
              <a:ext uri="{FF2B5EF4-FFF2-40B4-BE49-F238E27FC236}">
                <a16:creationId xmlns:a16="http://schemas.microsoft.com/office/drawing/2014/main" id="{DB987160-7DF3-4004-BF77-42DABAFCF6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8" t="2177" r="25567" b="30340"/>
          <a:stretch/>
        </p:blipFill>
        <p:spPr>
          <a:xfrm>
            <a:off x="0" y="0"/>
            <a:ext cx="2057400" cy="1187706"/>
          </a:xfrm>
          <a:prstGeom prst="rect">
            <a:avLst/>
          </a:prstGeom>
        </p:spPr>
      </p:pic>
      <p:sp>
        <p:nvSpPr>
          <p:cNvPr id="11" name="Line 6">
            <a:extLst>
              <a:ext uri="{FF2B5EF4-FFF2-40B4-BE49-F238E27FC236}">
                <a16:creationId xmlns:a16="http://schemas.microsoft.com/office/drawing/2014/main" id="{2C9AEBDC-5E8D-4567-AE2F-8DD95F892EB8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156681"/>
            <a:ext cx="12192000" cy="1"/>
          </a:xfrm>
          <a:prstGeom prst="line">
            <a:avLst/>
          </a:prstGeom>
          <a:noFill/>
          <a:ln w="177800">
            <a:solidFill>
              <a:srgbClr val="0100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F2AE445-7E2C-44F9-8625-4E17194688B3}"/>
              </a:ext>
            </a:extLst>
          </p:cNvPr>
          <p:cNvGrpSpPr/>
          <p:nvPr/>
        </p:nvGrpSpPr>
        <p:grpSpPr>
          <a:xfrm>
            <a:off x="0" y="6475414"/>
            <a:ext cx="12192000" cy="405169"/>
            <a:chOff x="0" y="6475414"/>
            <a:chExt cx="12192000" cy="405169"/>
          </a:xfrm>
        </p:grpSpPr>
        <p:sp>
          <p:nvSpPr>
            <p:cNvPr id="16" name="Rectangle 10">
              <a:extLst>
                <a:ext uri="{FF2B5EF4-FFF2-40B4-BE49-F238E27FC236}">
                  <a16:creationId xmlns:a16="http://schemas.microsoft.com/office/drawing/2014/main" id="{5882EDA4-D99B-4703-973A-42DA4442F453}"/>
                </a:ext>
              </a:extLst>
            </p:cNvPr>
            <p:cNvSpPr>
              <a:spLocks noChangeArrowheads="1"/>
            </p:cNvSpPr>
            <p:nvPr/>
          </p:nvSpPr>
          <p:spPr bwMode="black">
            <a:xfrm>
              <a:off x="0" y="6485415"/>
              <a:ext cx="12192000" cy="382587"/>
            </a:xfrm>
            <a:prstGeom prst="rect">
              <a:avLst/>
            </a:prstGeom>
            <a:solidFill>
              <a:srgbClr val="00006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endParaRPr>
            </a:p>
          </p:txBody>
        </p:sp>
        <p:graphicFrame>
          <p:nvGraphicFramePr>
            <p:cNvPr id="17" name="Object 11">
              <a:extLst>
                <a:ext uri="{FF2B5EF4-FFF2-40B4-BE49-F238E27FC236}">
                  <a16:creationId xmlns:a16="http://schemas.microsoft.com/office/drawing/2014/main" id="{F545AF57-2736-4D55-9E72-93FBCDBFE50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668000" y="6475414"/>
            <a:ext cx="1524000" cy="4051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Bitmap Image" r:id="rId3" imgW="1143000" imgH="343080" progId="Paint.Picture">
                    <p:embed/>
                  </p:oleObj>
                </mc:Choice>
                <mc:Fallback>
                  <p:oleObj name="Bitmap Image" r:id="rId3" imgW="1143000" imgH="343080" progId="Paint.Picture">
                    <p:embed/>
                    <p:pic>
                      <p:nvPicPr>
                        <p:cNvPr id="17" name="Object 11">
                          <a:extLst>
                            <a:ext uri="{FF2B5EF4-FFF2-40B4-BE49-F238E27FC236}">
                              <a16:creationId xmlns:a16="http://schemas.microsoft.com/office/drawing/2014/main" id="{F545AF57-2736-4D55-9E72-93FBCDBFE503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668000" y="6475414"/>
                          <a:ext cx="1524000" cy="40516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36AAE04E-FF86-4FED-9234-316B68D8DDC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02785" y="2978667"/>
            <a:ext cx="3383415" cy="2083123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1E0F8FA1-1560-4E5C-8975-7BCE7B5AB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938" y="1896394"/>
            <a:ext cx="8145462" cy="48243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Sales Tax Conference &amp; Audit Session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Income Tax Conference &amp; Spring Audit Session 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SALT Basics School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Intermediate/Advanced State Income Tax School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Intermediate/Advanced Sales &amp; Use Tax School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COST Forum U.S. Taxes for Canadian Companies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COST Forum U.S. Taxes for European Companies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State &amp; Local Tax Workshop for Tech Industry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Property Tax Workshop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Canadian Taxes for U.S. Companies Workshop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Annual Meeting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Regional Meetings at Various Cities Throughout the Year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" panose="02040604050505020304" pitchFamily="18" charset="0"/>
                <a:ea typeface="+mn-ea"/>
                <a:cs typeface="+mn-cs"/>
              </a:rPr>
              <a:t>And coming soon…Tax specific live webinars throughout the Year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35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" panose="020406040505050203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831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DCA374E-27A8-EDE3-E710-485A28E60D9C}"/>
              </a:ext>
            </a:extLst>
          </p:cNvPr>
          <p:cNvSpPr txBox="1">
            <a:spLocks/>
          </p:cNvSpPr>
          <p:nvPr/>
        </p:nvSpPr>
        <p:spPr>
          <a:xfrm>
            <a:off x="273415" y="1510821"/>
            <a:ext cx="4018887" cy="4188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574C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COST Mentoring Program</a:t>
            </a:r>
          </a:p>
          <a:p>
            <a:pPr marL="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unique networking and career development program that helps find, connect, and share experiences.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 to COST corporate members only.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B36BE1-EEF3-5FED-0A1D-DA0E4990B8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73" t="13919" r="28297" b="5531"/>
          <a:stretch/>
        </p:blipFill>
        <p:spPr>
          <a:xfrm>
            <a:off x="5445457" y="1181956"/>
            <a:ext cx="6155141" cy="451782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8080F3-47FB-4738-AD03-709B6DA21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CD7284FE-8A1A-4998-BEE6-848829AD05F0}" type="slidenum"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5A5B828F-3DFA-42DB-A1E1-12ECFB7795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293" y="216693"/>
            <a:ext cx="1745672" cy="55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708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318B5-4F41-47F0-A811-317B8A226C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9150" y="3806986"/>
            <a:ext cx="2867025" cy="914401"/>
          </a:xfrm>
        </p:spPr>
        <p:txBody>
          <a:bodyPr>
            <a:normAutofit fontScale="92500"/>
          </a:bodyPr>
          <a:lstStyle/>
          <a:p>
            <a:pPr algn="ctr"/>
            <a:r>
              <a:rPr lang="en-US" sz="3600"/>
              <a:t>Diane L. </a:t>
            </a:r>
            <a:r>
              <a:rPr lang="en-US" sz="3600" err="1"/>
              <a:t>Yetter</a:t>
            </a:r>
            <a:endParaRPr lang="en-US" sz="360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B985A5-EF9C-40EF-9DBB-E01313B65109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>
                <a:latin typeface="Gibson Light" panose="02000000000000000000" pitchFamily="50" charset="0"/>
              </a:rPr>
              <a:t>Strategist, advisor, speaker, and author</a:t>
            </a:r>
          </a:p>
          <a:p>
            <a:pPr>
              <a:lnSpc>
                <a:spcPct val="100000"/>
              </a:lnSpc>
            </a:pPr>
            <a:r>
              <a:rPr lang="en-US">
                <a:latin typeface="Gibson Light" panose="02000000000000000000" pitchFamily="50" charset="0"/>
              </a:rPr>
              <a:t>President of YETTER</a:t>
            </a:r>
          </a:p>
          <a:p>
            <a:pPr>
              <a:lnSpc>
                <a:spcPct val="100000"/>
              </a:lnSpc>
            </a:pPr>
            <a:r>
              <a:rPr lang="en-US">
                <a:latin typeface="Gibson Light" panose="02000000000000000000" pitchFamily="50" charset="0"/>
              </a:rPr>
              <a:t>Founder of the Sales Tax Institute</a:t>
            </a:r>
          </a:p>
          <a:p>
            <a:pPr>
              <a:lnSpc>
                <a:spcPct val="100000"/>
              </a:lnSpc>
            </a:pPr>
            <a:r>
              <a:rPr lang="en-US">
                <a:latin typeface="Gibson Light" panose="02000000000000000000" pitchFamily="50" charset="0"/>
              </a:rPr>
              <a:t>Testified before Senate Finance Committee</a:t>
            </a:r>
          </a:p>
          <a:p>
            <a:pPr>
              <a:lnSpc>
                <a:spcPct val="100000"/>
              </a:lnSpc>
            </a:pPr>
            <a:r>
              <a:rPr lang="en-US">
                <a:latin typeface="Gibson Light" panose="02000000000000000000" pitchFamily="50" charset="0"/>
              </a:rPr>
              <a:t>Accounting Today’s 100 Most Influential People in Accounting for 8 times between 2011 and 2022</a:t>
            </a:r>
          </a:p>
          <a:p>
            <a:pPr>
              <a:lnSpc>
                <a:spcPct val="100000"/>
              </a:lnSpc>
            </a:pPr>
            <a:r>
              <a:rPr lang="en-US">
                <a:latin typeface="Gibson Light" panose="02000000000000000000" pitchFamily="50" charset="0"/>
              </a:rPr>
              <a:t>Woman Business Owner of the Year 2020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153D03A-35BF-4C3E-A15B-44151A027A21}"/>
              </a:ext>
            </a:extLst>
          </p:cNvPr>
          <p:cNvSpPr txBox="1">
            <a:spLocks/>
          </p:cNvSpPr>
          <p:nvPr/>
        </p:nvSpPr>
        <p:spPr>
          <a:xfrm>
            <a:off x="819150" y="4264187"/>
            <a:ext cx="2867025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FreightSans Pro Book" panose="02000606030000020004" pitchFamily="50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4558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DED9E3"/>
              </a:solidFill>
              <a:effectLst/>
              <a:uLnTx/>
              <a:uFillTx/>
              <a:latin typeface="FreightSans Pro Book"/>
              <a:ea typeface="+mn-ea"/>
              <a:cs typeface="+mn-cs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7477FE2-3DF2-89BB-AF94-CC914FA844E7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6E6E6E"/>
                </a:solidFill>
                <a:effectLst/>
                <a:uLnTx/>
                <a:uFillTx/>
                <a:latin typeface="FreightSans Pro Book"/>
                <a:ea typeface="+mn-ea"/>
                <a:cs typeface="+mn-cs"/>
              </a:rPr>
              <a:t>Copyright © Sales Tax Institute 2024</a:t>
            </a:r>
          </a:p>
        </p:txBody>
      </p:sp>
      <p:pic>
        <p:nvPicPr>
          <p:cNvPr id="10" name="Picture Placeholder 9" descr="A person in a red jacket&#10;&#10;Description automatically generated">
            <a:extLst>
              <a:ext uri="{FF2B5EF4-FFF2-40B4-BE49-F238E27FC236}">
                <a16:creationId xmlns:a16="http://schemas.microsoft.com/office/drawing/2014/main" id="{14985B26-5271-5A2D-41F8-9339422D10D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56" r="96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61200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EACC-1361-A456-FB66-A6DF787A7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549"/>
            <a:ext cx="105156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				COST’s Foundation</a:t>
            </a:r>
          </a:p>
        </p:txBody>
      </p:sp>
      <p:pic>
        <p:nvPicPr>
          <p:cNvPr id="6" name="Content Placeholder 5" descr="A close-up of a logo&#10;&#10;Description automatically generated">
            <a:extLst>
              <a:ext uri="{FF2B5EF4-FFF2-40B4-BE49-F238E27FC236}">
                <a16:creationId xmlns:a16="http://schemas.microsoft.com/office/drawing/2014/main" id="{426C9666-D1E2-AF29-E76E-8A2029957FD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53" b="6703"/>
          <a:stretch/>
        </p:blipFill>
        <p:spPr>
          <a:xfrm>
            <a:off x="673608" y="52798"/>
            <a:ext cx="2488894" cy="1325562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2A583A-9CFD-E572-D5AA-C74040BDC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3608" y="1798193"/>
            <a:ext cx="2910840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latin typeface="Lato" panose="020F0502020204030203" pitchFamily="34" charset="0"/>
              </a:rPr>
              <a:t>A 501(c)(3) organization f</a:t>
            </a:r>
            <a:r>
              <a:rPr lang="en-US" b="1" i="0" dirty="0">
                <a:effectLst/>
                <a:latin typeface="Lato" panose="020F0502020204030203" pitchFamily="34" charset="0"/>
              </a:rPr>
              <a:t>ormed by COST in 2014 to conduct research designed to enhance public dialogue relating to state and local tax policy. </a:t>
            </a:r>
            <a:endParaRPr lang="en-US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4BA2E994-5CBA-9DCB-0DD8-9EED5D73982E}"/>
              </a:ext>
            </a:extLst>
          </p:cNvPr>
          <p:cNvSpPr txBox="1">
            <a:spLocks/>
          </p:cNvSpPr>
          <p:nvPr/>
        </p:nvSpPr>
        <p:spPr>
          <a:xfrm>
            <a:off x="6019800" y="1798193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2DB5D352-905A-628B-ED18-D6DBE1FF22DD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485865"/>
            <a:ext cx="12192000" cy="1"/>
          </a:xfrm>
          <a:prstGeom prst="line">
            <a:avLst/>
          </a:prstGeom>
          <a:noFill/>
          <a:ln w="177800">
            <a:solidFill>
              <a:srgbClr val="0100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93D83B-C5D9-97F2-1A2E-A5B6849889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50" t="11665" r="38166"/>
          <a:stretch/>
        </p:blipFill>
        <p:spPr>
          <a:xfrm>
            <a:off x="3831337" y="1798193"/>
            <a:ext cx="7687056" cy="4681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264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5F7DD-02B2-B2A3-EA72-76F90E5D0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Paid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E457B5-6670-9138-F27C-60C05A330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AE4558-AD33-DD0D-6296-6256F0178E7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Industry Sales Tax Solutions (ISTS) - </a:t>
            </a:r>
            <a:r>
              <a:rPr lang="en-US" dirty="0">
                <a:hlinkClick r:id="rId2"/>
              </a:rPr>
              <a:t>www.industrysalestax.com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State-by-state taxability matrix of software related transactions.</a:t>
            </a:r>
          </a:p>
          <a:p>
            <a:pPr lvl="1"/>
            <a:r>
              <a:rPr lang="en-US" dirty="0"/>
              <a:t>DEMO</a:t>
            </a:r>
          </a:p>
          <a:p>
            <a:r>
              <a:rPr lang="en-US" dirty="0"/>
              <a:t>Law360 - </a:t>
            </a:r>
            <a:r>
              <a:rPr lang="en-US" dirty="0">
                <a:hlinkClick r:id="rId3"/>
              </a:rPr>
              <a:t>https://www.law360.com/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News and analysis on legal developments, many sales tax related news items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61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54220-8569-2AC7-1F17-9FB654810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Research Paid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16A8E3-4D06-757C-7174-4C47AEBA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19310B-0412-39A0-5868-DE6259FFA0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8"/>
            <a:ext cx="10515600" cy="432415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Thomson Reuters Checkpoint - </a:t>
            </a:r>
            <a:r>
              <a:rPr lang="en-US" sz="3000" dirty="0">
                <a:hlinkClick r:id="rId2"/>
              </a:rPr>
              <a:t>https://store.tax.thomsonreuters.com/accounting/Brand/RIA/c/3600</a:t>
            </a:r>
            <a:r>
              <a:rPr lang="en-US" sz="3000" dirty="0"/>
              <a:t> </a:t>
            </a:r>
          </a:p>
          <a:p>
            <a:pPr lvl="1"/>
            <a:r>
              <a:rPr lang="en-US" dirty="0"/>
              <a:t>Tax calculation package, rates, rules, audit database, exemption certificate management, research tools, forms, rate lookup tables, automatic rate update, address validation. </a:t>
            </a:r>
          </a:p>
          <a:p>
            <a:r>
              <a:rPr lang="en-US" dirty="0"/>
              <a:t>State Tax Notes - </a:t>
            </a:r>
            <a:r>
              <a:rPr lang="en-US" dirty="0">
                <a:hlinkClick r:id="rId3"/>
              </a:rPr>
              <a:t>https://www.taxnotes.com/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News and analysis on legal developments, many sales tax related news items, research tools</a:t>
            </a:r>
          </a:p>
          <a:p>
            <a:pPr lvl="1"/>
            <a:r>
              <a:rPr lang="en-US" dirty="0"/>
              <a:t>DEMO</a:t>
            </a:r>
          </a:p>
          <a:p>
            <a:pPr lvl="1"/>
            <a:r>
              <a:rPr lang="en-US" dirty="0"/>
              <a:t>2-week free trial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593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4CFC6-CF5F-D0EF-7D88-63910BB3A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Provider Tax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51D0F6-99BC-F7E5-12CF-07F2CC52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DA9F81-0808-05B0-FA22-D8FAF462290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Avalara – </a:t>
            </a:r>
            <a:r>
              <a:rPr lang="en-US" dirty="0">
                <a:hlinkClick r:id="rId2"/>
              </a:rPr>
              <a:t>www.avalara.com</a:t>
            </a:r>
            <a:r>
              <a:rPr lang="en-US" dirty="0"/>
              <a:t> </a:t>
            </a:r>
          </a:p>
          <a:p>
            <a:r>
              <a:rPr lang="en-US" dirty="0" err="1"/>
              <a:t>Sovos</a:t>
            </a:r>
            <a:r>
              <a:rPr lang="en-US" dirty="0"/>
              <a:t> – </a:t>
            </a:r>
            <a:r>
              <a:rPr lang="en-US" dirty="0">
                <a:hlinkClick r:id="rId3"/>
              </a:rPr>
              <a:t>www.sovos.com</a:t>
            </a:r>
            <a:r>
              <a:rPr lang="en-US" dirty="0"/>
              <a:t> </a:t>
            </a:r>
          </a:p>
          <a:p>
            <a:r>
              <a:rPr lang="en-US" dirty="0"/>
              <a:t>Vertex - </a:t>
            </a:r>
            <a:r>
              <a:rPr lang="en-US" dirty="0">
                <a:hlinkClick r:id="rId4"/>
              </a:rPr>
              <a:t>www.vertexinc.com</a:t>
            </a:r>
            <a:r>
              <a:rPr lang="en-US" dirty="0"/>
              <a:t> </a:t>
            </a:r>
          </a:p>
          <a:p>
            <a:r>
              <a:rPr lang="en-US" dirty="0"/>
              <a:t>OneSource - </a:t>
            </a:r>
            <a:r>
              <a:rPr lang="en-US" dirty="0">
                <a:hlinkClick r:id="rId5"/>
              </a:rPr>
              <a:t>www.onesourcetax.com</a:t>
            </a:r>
            <a:r>
              <a:rPr lang="en-US" dirty="0"/>
              <a:t> </a:t>
            </a:r>
          </a:p>
          <a:p>
            <a:r>
              <a:rPr lang="en-US" dirty="0" err="1"/>
              <a:t>TaxCloud</a:t>
            </a:r>
            <a:r>
              <a:rPr lang="en-US" dirty="0"/>
              <a:t> – </a:t>
            </a:r>
            <a:r>
              <a:rPr lang="en-US" dirty="0">
                <a:hlinkClick r:id="rId6"/>
              </a:rPr>
              <a:t>www.taxcloud.com</a:t>
            </a:r>
            <a:r>
              <a:rPr lang="en-US" dirty="0"/>
              <a:t> </a:t>
            </a:r>
          </a:p>
          <a:p>
            <a:r>
              <a:rPr lang="en-US" dirty="0"/>
              <a:t>TaxJar – </a:t>
            </a:r>
            <a:r>
              <a:rPr lang="en-US" dirty="0">
                <a:hlinkClick r:id="rId7"/>
              </a:rPr>
              <a:t>www.taxjar.com</a:t>
            </a:r>
            <a:r>
              <a:rPr lang="en-US" dirty="0"/>
              <a:t> </a:t>
            </a:r>
          </a:p>
          <a:p>
            <a:r>
              <a:rPr lang="en-US" dirty="0"/>
              <a:t>Additional Tax Software Resources: </a:t>
            </a:r>
            <a:r>
              <a:rPr lang="en-US" dirty="0">
                <a:hlinkClick r:id="rId8"/>
              </a:rPr>
              <a:t>https://www.salestaxinstitute.com/resources/tax-software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0748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FFC67-284D-F7E1-62F7-3273B92DA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Newsletter Subscriptions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342FC6-473D-10FF-6817-1917E29AB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8D83C9D-783D-83FC-020A-E724C2FD98FA}"/>
              </a:ext>
            </a:extLst>
          </p:cNvPr>
          <p:cNvSpPr txBox="1">
            <a:spLocks/>
          </p:cNvSpPr>
          <p:nvPr/>
        </p:nvSpPr>
        <p:spPr>
          <a:xfrm>
            <a:off x="4500514" y="1966685"/>
            <a:ext cx="3554691" cy="398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FreightSans Pro Book" panose="02000606030000020004" pitchFamily="50" charset="0"/>
              <a:buChar char="–"/>
              <a:defRPr sz="18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Paid</a:t>
            </a:r>
          </a:p>
          <a:p>
            <a:pPr lvl="1"/>
            <a:r>
              <a:rPr lang="en-US" dirty="0"/>
              <a:t>Accounting Today</a:t>
            </a:r>
          </a:p>
          <a:p>
            <a:pPr lvl="1"/>
            <a:r>
              <a:rPr lang="en-US" dirty="0"/>
              <a:t>Bloomberg</a:t>
            </a:r>
          </a:p>
          <a:p>
            <a:pPr lvl="1"/>
            <a:r>
              <a:rPr lang="en-US" dirty="0"/>
              <a:t>BNA</a:t>
            </a:r>
          </a:p>
          <a:p>
            <a:pPr lvl="1"/>
            <a:r>
              <a:rPr lang="en-US" dirty="0"/>
              <a:t>Law360</a:t>
            </a:r>
          </a:p>
          <a:p>
            <a:pPr lvl="1"/>
            <a:r>
              <a:rPr lang="en-US" dirty="0"/>
              <a:t>Tax Notes </a:t>
            </a:r>
          </a:p>
          <a:p>
            <a:pPr lvl="1"/>
            <a:r>
              <a:rPr lang="en-US" dirty="0"/>
              <a:t>Journal of Accountancy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F9D0611-ED5C-6985-1C9B-BA61EE92D172}"/>
              </a:ext>
            </a:extLst>
          </p:cNvPr>
          <p:cNvSpPr txBox="1">
            <a:spLocks/>
          </p:cNvSpPr>
          <p:nvPr/>
        </p:nvSpPr>
        <p:spPr>
          <a:xfrm>
            <a:off x="838200" y="2074840"/>
            <a:ext cx="3554691" cy="4273553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FreightSans Pro Book" panose="02000606030000020004" pitchFamily="50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Free</a:t>
            </a:r>
          </a:p>
          <a:p>
            <a:pPr lvl="1"/>
            <a:r>
              <a:rPr lang="en-US" dirty="0"/>
              <a:t>Accounting Web</a:t>
            </a:r>
          </a:p>
          <a:p>
            <a:pPr lvl="1"/>
            <a:r>
              <a:rPr lang="en-US" dirty="0"/>
              <a:t>AICPA </a:t>
            </a:r>
          </a:p>
          <a:p>
            <a:pPr lvl="1"/>
            <a:r>
              <a:rPr lang="en-US" dirty="0"/>
              <a:t>CPA Practice Advisor</a:t>
            </a:r>
          </a:p>
          <a:p>
            <a:pPr lvl="1"/>
            <a:r>
              <a:rPr lang="en-US" dirty="0"/>
              <a:t>Deloitte</a:t>
            </a:r>
          </a:p>
          <a:p>
            <a:pPr lvl="1"/>
            <a:r>
              <a:rPr lang="en-US" dirty="0"/>
              <a:t>Eversheds</a:t>
            </a:r>
          </a:p>
          <a:p>
            <a:pPr lvl="1"/>
            <a:r>
              <a:rPr lang="en-US" dirty="0"/>
              <a:t>KPMG</a:t>
            </a:r>
          </a:p>
          <a:p>
            <a:pPr lvl="1"/>
            <a:r>
              <a:rPr lang="en-US" dirty="0"/>
              <a:t>McDermott</a:t>
            </a:r>
          </a:p>
          <a:p>
            <a:pPr lvl="1"/>
            <a:r>
              <a:rPr lang="en-US" dirty="0" err="1"/>
              <a:t>SaltShaker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Tax Foundation</a:t>
            </a:r>
          </a:p>
          <a:p>
            <a:pPr lvl="1"/>
            <a:r>
              <a:rPr lang="en-US" dirty="0"/>
              <a:t>Vertex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5BB5C78-D8B0-6477-4077-15A8F940165B}"/>
              </a:ext>
            </a:extLst>
          </p:cNvPr>
          <p:cNvSpPr txBox="1">
            <a:spLocks/>
          </p:cNvSpPr>
          <p:nvPr/>
        </p:nvSpPr>
        <p:spPr>
          <a:xfrm>
            <a:off x="7924014" y="1966685"/>
            <a:ext cx="3634819" cy="3984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Courier New" panose="02070309020205020404" pitchFamily="49" charset="0"/>
              <a:buChar char="o"/>
              <a:defRPr sz="20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Tx/>
              <a:buFont typeface="FreightSans Pro Book" panose="02000606030000020004" pitchFamily="50" charset="0"/>
              <a:buChar char="–"/>
              <a:defRPr sz="18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Google Alerts</a:t>
            </a:r>
          </a:p>
          <a:p>
            <a:pPr lvl="1"/>
            <a:r>
              <a:rPr lang="en-US" dirty="0"/>
              <a:t>Sales tax</a:t>
            </a:r>
          </a:p>
          <a:p>
            <a:pPr lvl="1"/>
            <a:r>
              <a:rPr lang="en-US" dirty="0"/>
              <a:t>South Dakota v. Wayfair</a:t>
            </a:r>
          </a:p>
          <a:p>
            <a:pPr lvl="1"/>
            <a:r>
              <a:rPr lang="en-US" dirty="0"/>
              <a:t>Streamlined Sales and Use Tax</a:t>
            </a:r>
          </a:p>
          <a:p>
            <a:pPr lvl="1"/>
            <a:r>
              <a:rPr lang="en-US" dirty="0"/>
              <a:t>Tax amnesty</a:t>
            </a:r>
          </a:p>
          <a:p>
            <a:pPr lvl="1"/>
            <a:r>
              <a:rPr lang="en-US" dirty="0"/>
              <a:t>Tax holiday</a:t>
            </a:r>
          </a:p>
          <a:p>
            <a:pPr lvl="1"/>
            <a:r>
              <a:rPr lang="en-US" dirty="0"/>
              <a:t>Use tax</a:t>
            </a:r>
          </a:p>
        </p:txBody>
      </p:sp>
    </p:spTree>
    <p:extLst>
      <p:ext uri="{BB962C8B-B14F-4D97-AF65-F5344CB8AC3E}">
        <p14:creationId xmlns:p14="http://schemas.microsoft.com/office/powerpoint/2010/main" val="1744627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196EC-69EE-E56F-0154-58DC35BC7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Media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D9E6F7-FF28-246A-95E6-875CEF74B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5F716E-4957-1937-E794-1E5E807ACF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8"/>
            <a:ext cx="10515600" cy="4324159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hlinkClick r:id="rId2"/>
              </a:rPr>
              <a:t>LinkedIn</a:t>
            </a:r>
            <a:endParaRPr lang="en-US" dirty="0"/>
          </a:p>
          <a:p>
            <a:pPr lvl="1"/>
            <a:r>
              <a:rPr lang="en-US" dirty="0"/>
              <a:t>Groups</a:t>
            </a:r>
          </a:p>
          <a:p>
            <a:pPr lvl="1"/>
            <a:r>
              <a:rPr lang="en-US" dirty="0"/>
              <a:t>Companies</a:t>
            </a:r>
          </a:p>
          <a:p>
            <a:pPr lvl="1"/>
            <a:r>
              <a:rPr lang="en-US" dirty="0"/>
              <a:t>Individuals</a:t>
            </a:r>
          </a:p>
          <a:p>
            <a:r>
              <a:rPr lang="en-US" dirty="0">
                <a:hlinkClick r:id="rId3"/>
              </a:rPr>
              <a:t>Facebook</a:t>
            </a:r>
            <a:endParaRPr lang="en-US" dirty="0"/>
          </a:p>
          <a:p>
            <a:r>
              <a:rPr lang="en-US" dirty="0">
                <a:hlinkClick r:id="rId4"/>
              </a:rPr>
              <a:t>Twitter / X</a:t>
            </a:r>
            <a:endParaRPr lang="en-US" dirty="0"/>
          </a:p>
          <a:p>
            <a:r>
              <a:rPr lang="en-US" dirty="0">
                <a:hlinkClick r:id="rId5"/>
              </a:rPr>
              <a:t>Instagram</a:t>
            </a:r>
            <a:endParaRPr lang="en-US" dirty="0"/>
          </a:p>
          <a:p>
            <a:r>
              <a:rPr lang="en-US" dirty="0">
                <a:hlinkClick r:id="rId6"/>
              </a:rPr>
              <a:t>YouTube</a:t>
            </a:r>
            <a:endParaRPr lang="en-US" dirty="0"/>
          </a:p>
          <a:p>
            <a:r>
              <a:rPr lang="en-US" dirty="0"/>
              <a:t>Podcasts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6508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40B5B-F827-4600-B899-CB06C4E7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Boolean Search Operators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CF04E3-DEC9-84FC-7AD5-F52245C0BDB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2483098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53F28-DAD7-4A0E-BBC6-4CBF546C2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Natural vs Boolean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4707AB-A6AC-44EE-A1DB-29AC39EBF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69E95B-69A8-4790-A4D0-DFEB07AA08A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Natural Language searching uses a relevance ranking to locate documents that are a </a:t>
            </a:r>
            <a:r>
              <a:rPr lang="en-US" b="1" u="sng"/>
              <a:t>good match </a:t>
            </a:r>
            <a:r>
              <a:rPr lang="en-US"/>
              <a:t>your search terms. </a:t>
            </a:r>
          </a:p>
          <a:p>
            <a:pPr lvl="1"/>
            <a:r>
              <a:rPr lang="en-US"/>
              <a:t>It uses a complex algorithm that takes into account factors such as the number of documents that include your search terms and the number of times those terms appear in each document. </a:t>
            </a:r>
          </a:p>
          <a:p>
            <a:r>
              <a:rPr lang="en-US"/>
              <a:t>Boolean Searching </a:t>
            </a:r>
            <a:r>
              <a:rPr lang="en-US" b="1" u="sng"/>
              <a:t>matches your search criteria exactly</a:t>
            </a:r>
            <a:r>
              <a:rPr lang="en-US" b="1"/>
              <a:t> </a:t>
            </a:r>
            <a:r>
              <a:rPr lang="en-US"/>
              <a:t>to documents in the collection.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14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50E50-4A1C-4AF5-A435-88E84AA80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Natural vs Boolean (cont.)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CFE1A8-CEC0-41B6-8065-D3B296C6F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00F8385-92AB-41DD-BFFA-2BC755E8BB2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Use Natural Language when:</a:t>
            </a:r>
          </a:p>
          <a:p>
            <a:pPr lvl="1"/>
            <a:r>
              <a:rPr lang="en-US"/>
              <a:t>Research is general or conceptual: Not specific</a:t>
            </a:r>
          </a:p>
          <a:p>
            <a:pPr lvl="1"/>
            <a:r>
              <a:rPr lang="en-US"/>
              <a:t>Know only a few basic terms</a:t>
            </a:r>
          </a:p>
          <a:p>
            <a:pPr lvl="1"/>
            <a:r>
              <a:rPr lang="en-US"/>
              <a:t>Only when you can’t come up with terms and connectors</a:t>
            </a:r>
          </a:p>
          <a:p>
            <a:r>
              <a:rPr lang="en-US"/>
              <a:t>So… use Boolean when you:</a:t>
            </a:r>
          </a:p>
          <a:p>
            <a:pPr lvl="1"/>
            <a:r>
              <a:rPr lang="en-US"/>
              <a:t>Need precise results</a:t>
            </a:r>
          </a:p>
          <a:p>
            <a:pPr lvl="1"/>
            <a:r>
              <a:rPr lang="en-US"/>
              <a:t>Know what you are looking for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28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16A6B-8900-471C-AEA9-1D623559B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Boolean Search Concepts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EA923C-DB2A-455F-8B56-13E5FCE34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AD8D465-9507-422C-B6FE-29AC0D2D695A}"/>
              </a:ext>
            </a:extLst>
          </p:cNvPr>
          <p:cNvSpPr/>
          <p:nvPr/>
        </p:nvSpPr>
        <p:spPr>
          <a:xfrm>
            <a:off x="1652953" y="1747230"/>
            <a:ext cx="8907897" cy="42721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5FAB24F-4EFD-4AE6-A18F-B29F40A0F2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071" y="1928036"/>
            <a:ext cx="2743200" cy="364179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9FA4143-9DD1-44E6-929E-080BDCA83E8B}"/>
              </a:ext>
            </a:extLst>
          </p:cNvPr>
          <p:cNvSpPr txBox="1"/>
          <p:nvPr/>
        </p:nvSpPr>
        <p:spPr>
          <a:xfrm>
            <a:off x="1770184" y="2870217"/>
            <a:ext cx="134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Mineral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CDB9D9-7C80-4EC7-9D78-284D6B79FB8D}"/>
              </a:ext>
            </a:extLst>
          </p:cNvPr>
          <p:cNvSpPr txBox="1"/>
          <p:nvPr/>
        </p:nvSpPr>
        <p:spPr>
          <a:xfrm>
            <a:off x="1770184" y="5516301"/>
            <a:ext cx="134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Mineral</a:t>
            </a:r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53A3B8-77B3-45F9-AEF1-079D3768BACF}"/>
              </a:ext>
            </a:extLst>
          </p:cNvPr>
          <p:cNvSpPr txBox="1"/>
          <p:nvPr/>
        </p:nvSpPr>
        <p:spPr>
          <a:xfrm>
            <a:off x="1770184" y="4193259"/>
            <a:ext cx="134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Mineral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3966DE-2A55-48E7-A8C8-80D3C4EF1E42}"/>
              </a:ext>
            </a:extLst>
          </p:cNvPr>
          <p:cNvSpPr txBox="1"/>
          <p:nvPr/>
        </p:nvSpPr>
        <p:spPr>
          <a:xfrm>
            <a:off x="3942235" y="2870217"/>
            <a:ext cx="134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/>
              <a:t>Deposit</a:t>
            </a:r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16CB88-6155-4516-9062-C1897985B14B}"/>
              </a:ext>
            </a:extLst>
          </p:cNvPr>
          <p:cNvSpPr txBox="1"/>
          <p:nvPr/>
        </p:nvSpPr>
        <p:spPr>
          <a:xfrm>
            <a:off x="3942235" y="5516301"/>
            <a:ext cx="134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/>
              <a:t>Mining</a:t>
            </a:r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F2ACE8-8809-4CFE-83B8-708FF95EB286}"/>
              </a:ext>
            </a:extLst>
          </p:cNvPr>
          <p:cNvSpPr txBox="1"/>
          <p:nvPr/>
        </p:nvSpPr>
        <p:spPr>
          <a:xfrm>
            <a:off x="3942235" y="4193259"/>
            <a:ext cx="1348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/>
              <a:t>Ore</a:t>
            </a:r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E046D4-1D5E-4D94-87C5-CFE6C5B7FB71}"/>
              </a:ext>
            </a:extLst>
          </p:cNvPr>
          <p:cNvSpPr txBox="1"/>
          <p:nvPr/>
        </p:nvSpPr>
        <p:spPr>
          <a:xfrm>
            <a:off x="5791200" y="2139050"/>
            <a:ext cx="1348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+mj-lt"/>
              </a:rPr>
              <a:t>AND</a:t>
            </a:r>
            <a:endParaRPr lang="en-US" b="1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4B8E63-6997-45EB-A81D-B4BFEDEA5A23}"/>
              </a:ext>
            </a:extLst>
          </p:cNvPr>
          <p:cNvSpPr txBox="1"/>
          <p:nvPr/>
        </p:nvSpPr>
        <p:spPr>
          <a:xfrm>
            <a:off x="5791200" y="3518100"/>
            <a:ext cx="1348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+mj-lt"/>
              </a:rPr>
              <a:t>OR</a:t>
            </a:r>
            <a:endParaRPr lang="en-US" b="1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E20C1F-186A-4184-9EB5-F30F92BDFE8C}"/>
              </a:ext>
            </a:extLst>
          </p:cNvPr>
          <p:cNvSpPr txBox="1"/>
          <p:nvPr/>
        </p:nvSpPr>
        <p:spPr>
          <a:xfrm>
            <a:off x="5791200" y="4897150"/>
            <a:ext cx="1348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+mj-lt"/>
              </a:rPr>
              <a:t>NOT</a:t>
            </a:r>
            <a:endParaRPr lang="en-US" b="1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E3C02D-0B81-4AFE-A335-F8F746D27113}"/>
              </a:ext>
            </a:extLst>
          </p:cNvPr>
          <p:cNvSpPr txBox="1"/>
          <p:nvPr/>
        </p:nvSpPr>
        <p:spPr>
          <a:xfrm>
            <a:off x="7817653" y="2015939"/>
            <a:ext cx="2333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Articles will contain mineral and deposit</a:t>
            </a:r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69E4DB1-5200-4D7C-AEEE-D6ADBBF49986}"/>
              </a:ext>
            </a:extLst>
          </p:cNvPr>
          <p:cNvSpPr txBox="1"/>
          <p:nvPr/>
        </p:nvSpPr>
        <p:spPr>
          <a:xfrm>
            <a:off x="7817653" y="3394989"/>
            <a:ext cx="23337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Articles will contain either mineral or ore</a:t>
            </a:r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5AF8FA-1D89-4C36-A374-01C5C7046975}"/>
              </a:ext>
            </a:extLst>
          </p:cNvPr>
          <p:cNvSpPr txBox="1"/>
          <p:nvPr/>
        </p:nvSpPr>
        <p:spPr>
          <a:xfrm>
            <a:off x="7817652" y="4774039"/>
            <a:ext cx="23337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Articles will contain mineral deposit but not mining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89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6C495-806D-8EBB-2D79-FB45B580A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5AC860-DF0D-ACDD-D081-C4F7EC1DC7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D2B654-01DB-65C3-DFC6-DB8AFC5664E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1809166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AD470-657E-4C4D-9432-0F0F50018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Boolean Search Operators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4503C9-AD62-4C15-881A-D2053237F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5496A9-9810-4BAF-8DFC-61C568D962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Inclusion (AND): manufacturing AND exemption</a:t>
            </a:r>
          </a:p>
          <a:p>
            <a:r>
              <a:rPr lang="en-US"/>
              <a:t>Alternative (OR): manufacturing OR exemption</a:t>
            </a:r>
          </a:p>
          <a:p>
            <a:r>
              <a:rPr lang="en-US"/>
              <a:t>Exclusion (NOT): manufacturing NOT exemption</a:t>
            </a:r>
          </a:p>
          <a:p>
            <a:r>
              <a:rPr lang="en-US"/>
              <a:t>Exact phrase (“”): “manufacturing exemption”</a:t>
            </a:r>
          </a:p>
          <a:p>
            <a:r>
              <a:rPr lang="en-US"/>
              <a:t>None: manufacturing exemption guidelines – reads as AND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5704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E4F06-DE10-45C4-8CA7-519D19B2E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Boolean Search Operators (cont.)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E45392-589F-4DF6-9CA2-712723E39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FFCF6B-5DF0-4E94-B283-1A7F9C910DA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Case sensitive exact phrase: ^”” - ^”IRS” or ^”ATI”</a:t>
            </a:r>
          </a:p>
          <a:p>
            <a:r>
              <a:rPr lang="en-US"/>
              <a:t>Combination searches: ( ) – “Trade Secrets” and (Discovery or Acquisition)</a:t>
            </a:r>
          </a:p>
          <a:p>
            <a:r>
              <a:rPr lang="en-US"/>
              <a:t>Single Character Wildcard: * - asterisk replace* one letter - fact*  would find facts</a:t>
            </a:r>
          </a:p>
          <a:p>
            <a:r>
              <a:rPr lang="en-US"/>
              <a:t>Multiple Character Wildcard/Expander: ! – fact! Means factual or factor or facts or….</a:t>
            </a:r>
          </a:p>
        </p:txBody>
      </p:sp>
    </p:spTree>
    <p:extLst>
      <p:ext uri="{BB962C8B-B14F-4D97-AF65-F5344CB8AC3E}">
        <p14:creationId xmlns:p14="http://schemas.microsoft.com/office/powerpoint/2010/main" val="40917280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5FD4D-88FD-477A-8A25-5B8FDB000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Boolean Search Operators (cont.)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F2B3F7-089D-4C39-B7ED-12EB259D5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5C3370-A87E-465F-9528-8DB3821C14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Proximity: N/x or /x or W/x – Motion n/4 approve</a:t>
            </a:r>
          </a:p>
          <a:p>
            <a:r>
              <a:rPr lang="en-US"/>
              <a:t>Ordered Proximity: NP/x – Transcripts NP/5 Clerk</a:t>
            </a:r>
          </a:p>
          <a:p>
            <a:r>
              <a:rPr lang="en-US"/>
              <a:t>Sentence Proximity: S/ - tax s/ portfolio</a:t>
            </a:r>
          </a:p>
          <a:p>
            <a:r>
              <a:rPr lang="en-US"/>
              <a:t>Paragraph Proximity: “safe-harbor” p/ “capital expenses”</a:t>
            </a:r>
          </a:p>
          <a:p>
            <a:r>
              <a:rPr lang="en-US"/>
              <a:t>At least: </a:t>
            </a:r>
            <a:r>
              <a:rPr lang="en-US" err="1"/>
              <a:t>ATLx</a:t>
            </a:r>
            <a:r>
              <a:rPr lang="en-US"/>
              <a:t>: ATL5(safe harbor)</a:t>
            </a:r>
          </a:p>
          <a:p>
            <a:r>
              <a:rPr lang="en-US"/>
              <a:t>At Most: </a:t>
            </a:r>
            <a:r>
              <a:rPr lang="en-US" err="1"/>
              <a:t>ATMx</a:t>
            </a:r>
            <a:r>
              <a:rPr lang="en-US"/>
              <a:t>: ARM5 (safe harbor)</a:t>
            </a:r>
          </a:p>
        </p:txBody>
      </p:sp>
    </p:spTree>
    <p:extLst>
      <p:ext uri="{BB962C8B-B14F-4D97-AF65-F5344CB8AC3E}">
        <p14:creationId xmlns:p14="http://schemas.microsoft.com/office/powerpoint/2010/main" val="39488746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3283D-94E4-47F3-BA55-F45847CF7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92215"/>
            <a:ext cx="2951286" cy="2110154"/>
          </a:xfrm>
        </p:spPr>
        <p:txBody>
          <a:bodyPr>
            <a:normAutofit fontScale="90000"/>
          </a:bodyPr>
          <a:lstStyle/>
          <a:p>
            <a:r>
              <a:rPr lang="en-US" sz="5400"/>
              <a:t>Boolean Searches in Google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CC717-A0E1-4326-8613-F28B76BCE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88889093-DFB1-421E-B9A8-32B29D783E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0569" y="252637"/>
            <a:ext cx="7570466" cy="554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7163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4607F-12FB-40DB-B6B1-FDC1009BF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1989067"/>
            <a:ext cx="3238501" cy="2323367"/>
          </a:xfrm>
        </p:spPr>
        <p:txBody>
          <a:bodyPr>
            <a:noAutofit/>
          </a:bodyPr>
          <a:lstStyle/>
          <a:p>
            <a:r>
              <a:rPr lang="en-US" sz="3600"/>
              <a:t>Boolean Search Example – “manufacturing    exemption”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5A826-1A75-4FDF-831C-06B04C8E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8B09BC-5977-CD39-2B04-8B3F4882DD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6" y="115592"/>
            <a:ext cx="5882526" cy="34404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4B7EB3-AC0D-DC1A-9BE1-5BC77008E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5196" y="3556088"/>
            <a:ext cx="5882526" cy="236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664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4607F-12FB-40DB-B6B1-FDC1009BF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2482362"/>
            <a:ext cx="3238501" cy="2323367"/>
          </a:xfrm>
        </p:spPr>
        <p:txBody>
          <a:bodyPr>
            <a:noAutofit/>
          </a:bodyPr>
          <a:lstStyle/>
          <a:p>
            <a:r>
              <a:rPr lang="en-US" sz="3600"/>
              <a:t>Boolean Search Example – manufacturing OR    exemption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5A826-1A75-4FDF-831C-06B04C8E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93569" y="6416657"/>
            <a:ext cx="4114800" cy="365125"/>
          </a:xfrm>
        </p:spPr>
        <p:txBody>
          <a:bodyPr/>
          <a:lstStyle/>
          <a:p>
            <a:r>
              <a:rPr lang="en-US"/>
              <a:t>Copyright © Sales Tax Institute 2024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DAE990-5BD0-284D-1BCA-3CA18AD6C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3569" y="58069"/>
            <a:ext cx="5382853" cy="328102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564C78-3BCA-56B5-3586-3532C18A4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569" y="3355159"/>
            <a:ext cx="5382853" cy="3061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07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4607F-12FB-40DB-B6B1-FDC1009BF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099" y="1978270"/>
            <a:ext cx="3238501" cy="2323367"/>
          </a:xfrm>
        </p:spPr>
        <p:txBody>
          <a:bodyPr>
            <a:noAutofit/>
          </a:bodyPr>
          <a:lstStyle/>
          <a:p>
            <a:r>
              <a:rPr lang="en-US" sz="3600"/>
              <a:t>Boolean Search Example – manufacturing  exemption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5A826-1A75-4FDF-831C-06B04C8E2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6B1798-BEDF-25A8-2708-2CE3038A4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910" y="252637"/>
            <a:ext cx="5646276" cy="24363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30DD3FC-8DAE-4009-5A32-5F75FB2F5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910" y="2691677"/>
            <a:ext cx="5646276" cy="32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6112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6B77C-2300-FF36-D1EB-C68277F54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Technology/Data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84029-32BF-EAA0-8454-17A966FE9B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D5E003-72BF-787B-10C1-08EFC0C259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31382254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ED670-C17F-7446-2C1A-7E102519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Technology/Data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C9D1B8-A5F4-85C4-41F0-B21F958B8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550DF-B193-4B70-3D24-3984AABF42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Excel</a:t>
            </a:r>
          </a:p>
          <a:p>
            <a:r>
              <a:rPr lang="en-US" dirty="0"/>
              <a:t>Microsoft Access</a:t>
            </a:r>
          </a:p>
          <a:p>
            <a:r>
              <a:rPr lang="en-US" dirty="0"/>
              <a:t>Power BI</a:t>
            </a:r>
          </a:p>
          <a:p>
            <a:r>
              <a:rPr lang="en-US" dirty="0"/>
              <a:t>SQL</a:t>
            </a:r>
          </a:p>
          <a:p>
            <a:r>
              <a:rPr lang="en-US" dirty="0"/>
              <a:t>Alteryx</a:t>
            </a:r>
          </a:p>
          <a:p>
            <a:r>
              <a:rPr lang="en-US" dirty="0"/>
              <a:t>Crystal Reports</a:t>
            </a:r>
          </a:p>
          <a:p>
            <a:r>
              <a:rPr lang="en-US" dirty="0"/>
              <a:t>Data warehouses</a:t>
            </a:r>
          </a:p>
          <a:p>
            <a:r>
              <a:rPr lang="en-US" dirty="0"/>
              <a:t>Internal software</a:t>
            </a:r>
          </a:p>
          <a:p>
            <a:r>
              <a:rPr lang="en-US" dirty="0"/>
              <a:t>AI Resources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9119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10B25-901A-F8CD-14E0-ACB25408E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Audit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C2512E-1F11-F6DD-A1CA-91789D82D4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51692D-331A-17F7-6902-CEA5A23D5EA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2189010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ED670-C17F-7446-2C1A-7E102519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Do You Need Resources?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C9D1B8-A5F4-85C4-41F0-B21F958B8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550DF-B193-4B70-3D24-3984AABF42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8"/>
            <a:ext cx="10515600" cy="432415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Monitoring nexus</a:t>
            </a:r>
          </a:p>
          <a:p>
            <a:r>
              <a:rPr lang="en-US" dirty="0"/>
              <a:t>Increasing awareness and application of law changes</a:t>
            </a:r>
          </a:p>
          <a:p>
            <a:r>
              <a:rPr lang="en-US" dirty="0"/>
              <a:t>Staying informed on major rate changes</a:t>
            </a:r>
          </a:p>
          <a:p>
            <a:r>
              <a:rPr lang="en-US" dirty="0"/>
              <a:t>Managing audits and preparing documentation</a:t>
            </a:r>
          </a:p>
          <a:p>
            <a:r>
              <a:rPr lang="en-US" dirty="0"/>
              <a:t>Manipulating and analyzing data</a:t>
            </a:r>
          </a:p>
          <a:p>
            <a:r>
              <a:rPr lang="en-US" dirty="0"/>
              <a:t>Researching taxability</a:t>
            </a:r>
          </a:p>
          <a:p>
            <a:r>
              <a:rPr lang="en-US" dirty="0"/>
              <a:t>Expanding knowledge</a:t>
            </a:r>
          </a:p>
          <a:p>
            <a:r>
              <a:rPr lang="en-US" dirty="0"/>
              <a:t>Identifying business impacts</a:t>
            </a:r>
          </a:p>
          <a:p>
            <a:r>
              <a:rPr lang="en-US" dirty="0"/>
              <a:t>Updating systems</a:t>
            </a:r>
          </a:p>
          <a:p>
            <a:r>
              <a:rPr lang="en-US" dirty="0"/>
              <a:t>Networking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8698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ED670-C17F-7446-2C1A-7E102519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Audit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C9D1B8-A5F4-85C4-41F0-B21F958B8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550DF-B193-4B70-3D24-3984AABF42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Reviewing states that provide access to state audit manuals (such as Texas or Illinois) and looking for any remote audit protocol is an effective way to prepare for audits. </a:t>
            </a:r>
          </a:p>
        </p:txBody>
      </p:sp>
    </p:spTree>
    <p:extLst>
      <p:ext uri="{BB962C8B-B14F-4D97-AF65-F5344CB8AC3E}">
        <p14:creationId xmlns:p14="http://schemas.microsoft.com/office/powerpoint/2010/main" val="17668233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49BE1-0B61-00F8-2816-12BB3B7F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Audit Manuals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C59BD4-7166-B546-FF3A-23B2A2A05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49546-216F-8FAE-6C60-320F9A38CD6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California: </a:t>
            </a:r>
            <a:r>
              <a:rPr lang="en-US">
                <a:hlinkClick r:id="rId2"/>
              </a:rPr>
              <a:t>https://www.cdtfa.ca.gov/taxes-and-fees/staxmanuals.htm</a:t>
            </a:r>
            <a:endParaRPr lang="en-US"/>
          </a:p>
          <a:p>
            <a:r>
              <a:rPr lang="en-US"/>
              <a:t>Idaho: </a:t>
            </a:r>
            <a:r>
              <a:rPr lang="en-US">
                <a:hlinkClick r:id="rId3"/>
              </a:rPr>
              <a:t>https://tax.idaho.gov/wp-content/uploads/pubs/EPB00750/EPB00750_05-01-2019.pdf</a:t>
            </a:r>
            <a:r>
              <a:rPr lang="en-US"/>
              <a:t> </a:t>
            </a:r>
          </a:p>
          <a:p>
            <a:r>
              <a:rPr lang="en-US"/>
              <a:t>Indiana: </a:t>
            </a:r>
            <a:r>
              <a:rPr lang="en-US">
                <a:hlinkClick r:id="rId4"/>
              </a:rPr>
              <a:t>https://www.in.gov/dor/files/audit-manual.pdf</a:t>
            </a:r>
            <a:endParaRPr lang="en-US"/>
          </a:p>
          <a:p>
            <a:r>
              <a:rPr lang="en-US"/>
              <a:t>Massachusetts: </a:t>
            </a:r>
            <a:r>
              <a:rPr lang="en-US">
                <a:hlinkClick r:id="rId5"/>
              </a:rPr>
              <a:t>https://www.mass.gov/doc/field-audit-procedures-manual-0/download</a:t>
            </a:r>
            <a:endParaRPr lang="en-US"/>
          </a:p>
          <a:p>
            <a:r>
              <a:rPr lang="en-US"/>
              <a:t>Michigan: </a:t>
            </a:r>
            <a:r>
              <a:rPr lang="en-US">
                <a:hlinkClick r:id="rId6"/>
              </a:rPr>
              <a:t>https://www.michigan.gov/taxes/coll-audit/audit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6477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CCAE0-908A-E119-EB6E-2DECD041B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General Audit Manuals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A6E3E8-94B8-2776-B4DB-B79AFAB3A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24FD68-1D4A-158D-FE75-311F0CD865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8"/>
            <a:ext cx="10515600" cy="4535521"/>
          </a:xfrm>
        </p:spPr>
        <p:txBody>
          <a:bodyPr>
            <a:normAutofit/>
          </a:bodyPr>
          <a:lstStyle/>
          <a:p>
            <a:r>
              <a:rPr lang="en-US"/>
              <a:t>New Jersey: </a:t>
            </a:r>
            <a:r>
              <a:rPr lang="en-US">
                <a:hlinkClick r:id="rId2"/>
              </a:rPr>
              <a:t>https://www.state.nj.us/treasury/taxation/pdf/njmap.pdf</a:t>
            </a:r>
            <a:endParaRPr lang="en-US"/>
          </a:p>
          <a:p>
            <a:r>
              <a:rPr lang="en-US"/>
              <a:t>Pennsylvania: </a:t>
            </a:r>
            <a:r>
              <a:rPr lang="en-US">
                <a:hlinkClick r:id="rId3"/>
              </a:rPr>
              <a:t>https://www.revenue.pa.gov/TaxLawPoliciesBulletinsNotices/AuditManuals/Documents/sut_audit_manual.pdf</a:t>
            </a:r>
            <a:endParaRPr lang="en-US"/>
          </a:p>
          <a:p>
            <a:r>
              <a:rPr lang="en-US"/>
              <a:t>Texas: </a:t>
            </a:r>
            <a:r>
              <a:rPr lang="en-US">
                <a:hlinkClick r:id="rId4"/>
              </a:rPr>
              <a:t>https://comptroller.texas.gov/taxes/audit/manuals/</a:t>
            </a:r>
            <a:endParaRPr lang="en-US"/>
          </a:p>
          <a:p>
            <a:r>
              <a:rPr lang="en-US"/>
              <a:t>Multistate Tax Commission: </a:t>
            </a:r>
            <a:r>
              <a:rPr lang="en-US">
                <a:hlinkClick r:id="rId5"/>
              </a:rPr>
              <a:t>https://www.mtc.gov/audit/resource-documents/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98668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A229E-54DF-AEAA-E0A9-0B65EB314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Computer Audit Information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F30BD0-E277-1C61-2CF7-88EF71E40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ADB9AC-591B-BE9F-8367-3E9FBB6DD33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California (Computer Assisted Audit Brochure): </a:t>
            </a:r>
            <a:r>
              <a:rPr lang="en-US">
                <a:hlinkClick r:id="rId2"/>
              </a:rPr>
              <a:t>https://www.cdtfa.ca.gov/formspubs/pub147.pdf</a:t>
            </a:r>
            <a:r>
              <a:rPr lang="en-US"/>
              <a:t>  </a:t>
            </a:r>
          </a:p>
          <a:p>
            <a:r>
              <a:rPr lang="en-US"/>
              <a:t>Illinois (Computer Assisted Audit):  </a:t>
            </a:r>
            <a:r>
              <a:rPr lang="en-US">
                <a:hlinkClick r:id="rId3"/>
              </a:rPr>
              <a:t>https://tax.illinois.gov/content/dam/soi/en/web/tax/research/publications/pubs/documents/pub-107.pdf</a:t>
            </a:r>
            <a:r>
              <a:rPr lang="en-US"/>
              <a:t> </a:t>
            </a:r>
          </a:p>
          <a:p>
            <a:r>
              <a:rPr lang="en-US"/>
              <a:t>Louisiana (Computer Assisted Audit): </a:t>
            </a:r>
            <a:r>
              <a:rPr lang="en-US">
                <a:hlinkClick r:id="rId4"/>
              </a:rPr>
              <a:t>http://revenue.louisiana.gov/Miscellaneous/caa%20brochure%20120108.pdf</a:t>
            </a:r>
            <a:r>
              <a:rPr lang="en-US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707593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51ACD-7360-A1F4-B04D-8EEA5790B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Computer Audit Information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A2E13E-5EED-9B36-39DB-2D61A656D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E1789-7B47-938C-B243-85AB5FEE34D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Missouri (Computer Assisted Audit Info): </a:t>
            </a:r>
            <a:r>
              <a:rPr lang="en-US">
                <a:hlinkClick r:id="rId2"/>
              </a:rPr>
              <a:t>https://dor.mo.gov/taxation/business/audit/computer-assisted-audit-program.html</a:t>
            </a:r>
            <a:r>
              <a:rPr lang="en-US"/>
              <a:t>   </a:t>
            </a:r>
          </a:p>
          <a:p>
            <a:r>
              <a:rPr lang="en-US"/>
              <a:t>New York (Computer Assisted Audit): </a:t>
            </a:r>
            <a:r>
              <a:rPr lang="en-US">
                <a:hlinkClick r:id="rId3"/>
              </a:rPr>
              <a:t>https://www.tax.ny.gov/pdf/publications/sales/pub132.pdf</a:t>
            </a:r>
            <a:r>
              <a:rPr lang="en-US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208623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F1D5F-35DA-F579-287B-CAB84F0BA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Podcasts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934BFE-D54C-7A2D-2698-C24DB18CCA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ED107E-5D0C-FB2D-8B57-E48FC797D7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68790253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51ACD-7360-A1F4-B04D-8EEA5790B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Podcasts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A2E13E-5EED-9B36-39DB-2D61A656D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9E1789-7B47-938C-B243-85AB5FEE34D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8"/>
            <a:ext cx="10515600" cy="4557293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TaxOps</a:t>
            </a:r>
            <a:r>
              <a:rPr lang="en-US" dirty="0"/>
              <a:t> </a:t>
            </a:r>
            <a:r>
              <a:rPr lang="en-US" dirty="0" err="1"/>
              <a:t>Saltovation</a:t>
            </a:r>
            <a:endParaRPr lang="en-US" dirty="0"/>
          </a:p>
          <a:p>
            <a:r>
              <a:rPr lang="en-US" dirty="0" err="1"/>
              <a:t>Peisner</a:t>
            </a:r>
            <a:r>
              <a:rPr lang="en-US" dirty="0"/>
              <a:t> Johnson The </a:t>
            </a:r>
            <a:r>
              <a:rPr lang="en-US" dirty="0" err="1"/>
              <a:t>SALTcast</a:t>
            </a:r>
            <a:endParaRPr lang="en-US" dirty="0"/>
          </a:p>
          <a:p>
            <a:r>
              <a:rPr lang="en-US" dirty="0"/>
              <a:t>Eversheds SALT Shaker</a:t>
            </a:r>
          </a:p>
          <a:p>
            <a:r>
              <a:rPr lang="en-US" dirty="0"/>
              <a:t>Women in Sales Tax</a:t>
            </a:r>
          </a:p>
          <a:p>
            <a:r>
              <a:rPr lang="en-US" dirty="0"/>
              <a:t>Sales Tax &amp; More</a:t>
            </a:r>
          </a:p>
          <a:p>
            <a:r>
              <a:rPr lang="en-US" dirty="0"/>
              <a:t>KPMG – TWIST</a:t>
            </a:r>
          </a:p>
          <a:p>
            <a:r>
              <a:rPr lang="en-US" dirty="0"/>
              <a:t>EY Podcast</a:t>
            </a:r>
          </a:p>
          <a:p>
            <a:r>
              <a:rPr lang="en-US" dirty="0"/>
              <a:t>Cloud Accounting</a:t>
            </a:r>
          </a:p>
          <a:p>
            <a:r>
              <a:rPr lang="en-US" dirty="0"/>
              <a:t>Bloomberg Talking Tax</a:t>
            </a:r>
          </a:p>
          <a:p>
            <a:r>
              <a:rPr lang="en-US" dirty="0"/>
              <a:t>Oh My Fraud</a:t>
            </a:r>
          </a:p>
          <a:p>
            <a:r>
              <a:rPr lang="en-US" dirty="0"/>
              <a:t>Accounting Today</a:t>
            </a:r>
          </a:p>
        </p:txBody>
      </p:sp>
    </p:spTree>
    <p:extLst>
      <p:ext uri="{BB962C8B-B14F-4D97-AF65-F5344CB8AC3E}">
        <p14:creationId xmlns:p14="http://schemas.microsoft.com/office/powerpoint/2010/main" val="26652402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6CE91-4104-7947-9D6A-713BF679B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Networking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AEEA2-064F-973A-1871-195BE4FB12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A67C0-05AD-D2BD-DECD-2EFB1D2BCA9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37146492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8A9A7-F2EA-244E-22F6-8722DBDFE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Association/Membership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CA8E4F-8A96-1FB1-B3AB-CBDBE0FB1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25613A-5067-7CAD-9A76-D8D2C5A8DBB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Sales Tax Nerd Community - </a:t>
            </a:r>
            <a:r>
              <a:rPr lang="en-US" dirty="0">
                <a:hlinkClick r:id="rId2"/>
              </a:rPr>
              <a:t>https://www.salestaxinstitute.com/sales-tax-nerd-community</a:t>
            </a:r>
            <a:r>
              <a:rPr lang="en-US" dirty="0"/>
              <a:t> </a:t>
            </a:r>
          </a:p>
          <a:p>
            <a:r>
              <a:rPr lang="en-US" dirty="0"/>
              <a:t>CPA.com  </a:t>
            </a:r>
          </a:p>
          <a:p>
            <a:r>
              <a:rPr lang="en-US" dirty="0"/>
              <a:t>COST (Council on State Taxation) – </a:t>
            </a:r>
            <a:r>
              <a:rPr lang="en-US" dirty="0">
                <a:hlinkClick r:id="rId3"/>
              </a:rPr>
              <a:t>www.cost.org</a:t>
            </a:r>
            <a:r>
              <a:rPr lang="en-US" dirty="0"/>
              <a:t> </a:t>
            </a:r>
          </a:p>
          <a:p>
            <a:r>
              <a:rPr lang="en-US" dirty="0"/>
              <a:t>IPT (Institute for Professionals in Taxation) – </a:t>
            </a:r>
            <a:r>
              <a:rPr lang="en-US" dirty="0">
                <a:hlinkClick r:id="rId4"/>
              </a:rPr>
              <a:t>www.ipt.org</a:t>
            </a:r>
            <a:r>
              <a:rPr lang="en-US" dirty="0"/>
              <a:t> </a:t>
            </a:r>
          </a:p>
          <a:p>
            <a:r>
              <a:rPr lang="en-US" dirty="0"/>
              <a:t>TEI (Tax Executives Institute) – </a:t>
            </a:r>
            <a:r>
              <a:rPr lang="en-US" dirty="0">
                <a:hlinkClick r:id="rId5"/>
              </a:rPr>
              <a:t>www.tei.org</a:t>
            </a:r>
            <a:r>
              <a:rPr lang="en-US" dirty="0"/>
              <a:t> </a:t>
            </a:r>
          </a:p>
          <a:p>
            <a:r>
              <a:rPr lang="en-US" dirty="0"/>
              <a:t>Taxpayer’s Federation of Illinois - </a:t>
            </a:r>
            <a:r>
              <a:rPr lang="en-US" dirty="0">
                <a:hlinkClick r:id="rId6"/>
              </a:rPr>
              <a:t>www.illinoistax.org</a:t>
            </a:r>
            <a:r>
              <a:rPr lang="en-US" dirty="0"/>
              <a:t> </a:t>
            </a:r>
          </a:p>
          <a:p>
            <a:r>
              <a:rPr lang="en-US" dirty="0"/>
              <a:t>Chicago Tax Club </a:t>
            </a:r>
            <a:r>
              <a:rPr lang="en-US" dirty="0">
                <a:hlinkClick r:id="rId7"/>
              </a:rPr>
              <a:t>–</a:t>
            </a:r>
            <a:r>
              <a:rPr lang="en-US" dirty="0"/>
              <a:t> </a:t>
            </a:r>
            <a:r>
              <a:rPr lang="en-US" dirty="0">
                <a:hlinkClick r:id="rId8"/>
              </a:rPr>
              <a:t>www.thectc.org/</a:t>
            </a:r>
            <a:r>
              <a:rPr lang="en-US" dirty="0"/>
              <a:t> </a:t>
            </a:r>
          </a:p>
          <a:p>
            <a:r>
              <a:rPr lang="en-US" dirty="0"/>
              <a:t>State and Local Chambers of Commerce</a:t>
            </a:r>
          </a:p>
          <a:p>
            <a:r>
              <a:rPr lang="en-US" dirty="0"/>
              <a:t>Industry Associations (Manufacturer’s Association, Retail Association)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4325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ED670-C17F-7446-2C1A-7E102519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Networking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C9D1B8-A5F4-85C4-41F0-B21F958B8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550DF-B193-4B70-3D24-3984AABF42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Sales Tax Institute</a:t>
            </a:r>
          </a:p>
          <a:p>
            <a:r>
              <a:rPr lang="en-US"/>
              <a:t>Sales Tax Nerd Community</a:t>
            </a:r>
          </a:p>
          <a:p>
            <a:r>
              <a:rPr lang="en-US"/>
              <a:t>LinkedIn</a:t>
            </a:r>
          </a:p>
          <a:p>
            <a:r>
              <a:rPr lang="en-US"/>
              <a:t>COST</a:t>
            </a:r>
          </a:p>
          <a:p>
            <a:r>
              <a:rPr lang="en-US"/>
              <a:t>IPT</a:t>
            </a:r>
          </a:p>
          <a:p>
            <a:r>
              <a:rPr lang="en-US"/>
              <a:t>Industry associations</a:t>
            </a:r>
          </a:p>
          <a:p>
            <a:r>
              <a:rPr lang="en-US"/>
              <a:t>Tax engine company conferences and events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066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ED670-C17F-7446-2C1A-7E102519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Benefits of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C9D1B8-A5F4-85C4-41F0-B21F958B8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550DF-B193-4B70-3D24-3984AABF42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Saving time</a:t>
            </a:r>
          </a:p>
          <a:p>
            <a:r>
              <a:rPr lang="en-US"/>
              <a:t>Reducing costs</a:t>
            </a:r>
          </a:p>
          <a:p>
            <a:r>
              <a:rPr lang="en-US"/>
              <a:t>Minimizing effort</a:t>
            </a:r>
          </a:p>
          <a:p>
            <a:r>
              <a:rPr lang="en-US"/>
              <a:t>Increasing accuracy</a:t>
            </a:r>
          </a:p>
          <a:p>
            <a:r>
              <a:rPr lang="en-US"/>
              <a:t>Employing a proactive approach</a:t>
            </a:r>
          </a:p>
          <a:p>
            <a:r>
              <a:rPr lang="en-US"/>
              <a:t>Obtaining current, updated, or new information to apply or monitor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9589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ED670-C17F-7446-2C1A-7E102519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Gaining Access to These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C9D1B8-A5F4-85C4-41F0-B21F958B8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B550DF-B193-4B70-3D24-3984AABF429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Providing resources to your team</a:t>
            </a:r>
          </a:p>
          <a:p>
            <a:r>
              <a:rPr lang="en-US" dirty="0"/>
              <a:t>Asking your superiors for resources</a:t>
            </a:r>
          </a:p>
          <a:p>
            <a:r>
              <a:rPr lang="en-US" dirty="0"/>
              <a:t>Asking other departments in your company (legal, income tax, governance)</a:t>
            </a:r>
          </a:p>
          <a:p>
            <a:r>
              <a:rPr lang="en-US" dirty="0"/>
              <a:t>Complete the question on the course evaluation if you would like any of the listed vendors to contact you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79727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DE917-7A05-4814-8B0E-D0A1308A5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 &amp; Comments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95E43-48BA-40A4-9783-56C48AE59D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67100" y="2778819"/>
            <a:ext cx="5257800" cy="2633619"/>
          </a:xfrm>
        </p:spPr>
        <p:txBody>
          <a:bodyPr/>
          <a:lstStyle/>
          <a:p>
            <a:pPr algn="ctr">
              <a:buNone/>
              <a:defRPr/>
            </a:pPr>
            <a:r>
              <a:rPr lang="en-US" dirty="0">
                <a:latin typeface="+mj-lt"/>
              </a:rPr>
              <a:t>Diane Yetter</a:t>
            </a:r>
          </a:p>
          <a:p>
            <a:pPr algn="ctr">
              <a:buNone/>
              <a:defRPr/>
            </a:pPr>
            <a:r>
              <a:rPr lang="en-US" dirty="0">
                <a:latin typeface="+mj-lt"/>
              </a:rPr>
              <a:t>Sales Tax Institute</a:t>
            </a:r>
          </a:p>
          <a:p>
            <a:pPr algn="ctr">
              <a:buNone/>
              <a:defRPr/>
            </a:pPr>
            <a:r>
              <a:rPr lang="en-US" dirty="0">
                <a:latin typeface="+mj-lt"/>
                <a:hlinkClick r:id="rId2"/>
              </a:rPr>
              <a:t>diane@salestaxinstitute.com</a:t>
            </a:r>
            <a:endParaRPr lang="en-US" dirty="0">
              <a:latin typeface="+mj-lt"/>
            </a:endParaRPr>
          </a:p>
          <a:p>
            <a:pPr algn="ctr">
              <a:buNone/>
              <a:defRPr/>
            </a:pPr>
            <a:r>
              <a:rPr lang="en-US" dirty="0">
                <a:latin typeface="+mj-lt"/>
              </a:rPr>
              <a:t>312.701.1800, ext. 2</a:t>
            </a:r>
          </a:p>
          <a:p>
            <a:pPr marL="0" indent="0" algn="ctr">
              <a:buNone/>
            </a:pPr>
            <a:endParaRPr lang="en-US" dirty="0">
              <a:latin typeface="+mj-l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1CF51-D068-9E0F-3775-CCC92B660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27382394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E81CE-971B-4911-A628-3CED5D0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Century Gothic" pitchFamily="34" charset="0"/>
                <a:cs typeface="Century Gothic" pitchFamily="34" charset="0"/>
              </a:rPr>
              <a:t>Sales Tax Institute Linked In Group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C69114-1B32-4B1C-B6B4-51A1DA71DF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8"/>
            <a:ext cx="8516112" cy="456701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2800" dirty="0"/>
              <a:t>Join the Sales Tax Institute’s LinkedIn group, exclusively for Sales Tax Institute course attendees! </a:t>
            </a:r>
          </a:p>
          <a:p>
            <a:pPr>
              <a:defRPr/>
            </a:pPr>
            <a:r>
              <a:rPr lang="en-US" sz="2800" dirty="0"/>
              <a:t>Post questions, ideas, practical suggestions and news updates that you think will be relevant to other Sales Tax Institute alumni. </a:t>
            </a:r>
          </a:p>
          <a:p>
            <a:pPr>
              <a:defRPr/>
            </a:pPr>
            <a:r>
              <a:rPr lang="en-US" sz="2800" dirty="0"/>
              <a:t>We will be moderating the group, and we will remove inappropriate content posts so that this stays as a resource for our students to help them develop their sales tax expertise and ask questions.</a:t>
            </a:r>
          </a:p>
          <a:p>
            <a:endParaRPr lang="en-US" sz="28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13892E-06D3-B769-4624-5388A299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pic>
        <p:nvPicPr>
          <p:cNvPr id="6" name="Picture 5" descr="A qr code with black squares&#10;&#10;Description automatically generated">
            <a:extLst>
              <a:ext uri="{FF2B5EF4-FFF2-40B4-BE49-F238E27FC236}">
                <a16:creationId xmlns:a16="http://schemas.microsoft.com/office/drawing/2014/main" id="{B21FCA7A-5284-B09C-C452-2A1DE46EA0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056" y="2514600"/>
            <a:ext cx="2880360" cy="288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4262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E81CE-971B-4911-A628-3CED5D0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On-Demand Webinars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BC69114-1B32-4B1C-B6B4-51A1DA71DFC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16078"/>
            <a:ext cx="10758544" cy="4324159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>
              <a:defRPr/>
            </a:pPr>
            <a:r>
              <a:rPr lang="en-US" dirty="0"/>
              <a:t>New courses now available!</a:t>
            </a:r>
          </a:p>
          <a:p>
            <a:pPr marL="0" indent="0">
              <a:buNone/>
              <a:defRPr/>
            </a:pPr>
            <a:endParaRPr lang="en-US" dirty="0"/>
          </a:p>
          <a:p>
            <a:pPr lvl="1">
              <a:defRPr/>
            </a:pPr>
            <a:r>
              <a:rPr lang="en-US" sz="2900" dirty="0">
                <a:cs typeface="Arial"/>
              </a:rPr>
              <a:t>Sales Tax Issues and Exciting Exemptions for Manufacturers </a:t>
            </a:r>
          </a:p>
          <a:p>
            <a:pPr lvl="1">
              <a:defRPr/>
            </a:pPr>
            <a:r>
              <a:rPr lang="en-US" sz="2900" dirty="0">
                <a:solidFill>
                  <a:srgbClr val="000000"/>
                </a:solidFill>
                <a:cs typeface="Arial"/>
              </a:rPr>
              <a:t>Blueprint for Success: Sales Tax Essentials for Construction &amp; Real Property</a:t>
            </a:r>
          </a:p>
          <a:p>
            <a:pPr lvl="1">
              <a:defRPr/>
            </a:pPr>
            <a:r>
              <a:rPr lang="en-US" dirty="0">
                <a:solidFill>
                  <a:srgbClr val="000000"/>
                </a:solidFill>
              </a:rPr>
              <a:t>Taxation</a:t>
            </a:r>
            <a:r>
              <a:rPr lang="en-US" dirty="0"/>
              <a:t> of Rentals &amp; Leases: Puzzle Solved!</a:t>
            </a:r>
          </a:p>
          <a:p>
            <a:pPr lvl="1">
              <a:defRPr/>
            </a:pPr>
            <a:r>
              <a:rPr lang="en-US" dirty="0"/>
              <a:t>Use Tax Accrual for Automated and Manual Processes</a:t>
            </a:r>
          </a:p>
          <a:p>
            <a:pPr lvl="1">
              <a:defRPr/>
            </a:pPr>
            <a:r>
              <a:rPr lang="en-US" dirty="0"/>
              <a:t>Software, Digital Goods, NFTs and Digital Currency: What You Need to Know for Sales Tax</a:t>
            </a:r>
          </a:p>
          <a:p>
            <a:pPr lvl="1">
              <a:defRPr/>
            </a:pPr>
            <a:r>
              <a:rPr lang="en-US" dirty="0"/>
              <a:t>Registration Deep-Dive </a:t>
            </a:r>
          </a:p>
          <a:p>
            <a:pPr lvl="1">
              <a:defRPr/>
            </a:pPr>
            <a:r>
              <a:rPr lang="en-US" dirty="0"/>
              <a:t>Compliance Deep Dive </a:t>
            </a:r>
          </a:p>
          <a:p>
            <a:pPr lvl="1">
              <a:defRPr/>
            </a:pPr>
            <a:r>
              <a:rPr lang="en-US" dirty="0"/>
              <a:t>Sales Tax 101</a:t>
            </a:r>
          </a:p>
          <a:p>
            <a:pPr lvl="1">
              <a:defRPr/>
            </a:pPr>
            <a:r>
              <a:rPr lang="en-US" dirty="0"/>
              <a:t>Administering the Sales Tax Function </a:t>
            </a:r>
          </a:p>
          <a:p>
            <a:pPr lvl="1">
              <a:defRPr/>
            </a:pPr>
            <a:r>
              <a:rPr lang="en-US" dirty="0"/>
              <a:t>Drop Shipments: What Are They and What’s New Post-Wayfair? </a:t>
            </a:r>
          </a:p>
          <a:p>
            <a:pPr lvl="1">
              <a:defRPr/>
            </a:pPr>
            <a:r>
              <a:rPr lang="en-US" dirty="0"/>
              <a:t>Great Exemption Adventure </a:t>
            </a:r>
          </a:p>
          <a:p>
            <a:pPr lvl="1">
              <a:defRPr/>
            </a:pPr>
            <a:r>
              <a:rPr lang="en-US" dirty="0"/>
              <a:t>Sales Tax Challenges with Services – Freshly Updated! </a:t>
            </a:r>
          </a:p>
          <a:p>
            <a:pPr lvl="1">
              <a:defRPr/>
            </a:pPr>
            <a:r>
              <a:rPr lang="en-US" dirty="0"/>
              <a:t>Starting a New Business or Initiative: What You Need to Know for Sales Tax </a:t>
            </a:r>
          </a:p>
          <a:p>
            <a:pPr lvl="1">
              <a:defRPr/>
            </a:pPr>
            <a:r>
              <a:rPr lang="en-US" dirty="0"/>
              <a:t>Audit Empowerment: Techniques and Tips to Pass Your Next Audit</a:t>
            </a:r>
          </a:p>
          <a:p>
            <a:pPr lvl="1">
              <a:defRPr/>
            </a:pPr>
            <a:r>
              <a:rPr lang="en-US" dirty="0"/>
              <a:t>Effective Tax Research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A0F69F-F5A7-CBD4-B7DA-832956B85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42920988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233F5-CE08-45A0-9037-26A1C0AA7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700"/>
              <a:t>Sales Tax Nerd Community Membership</a:t>
            </a:r>
          </a:p>
        </p:txBody>
      </p:sp>
      <p:sp>
        <p:nvSpPr>
          <p:cNvPr id="17" name="Double-click to edit">
            <a:extLst>
              <a:ext uri="{FF2B5EF4-FFF2-40B4-BE49-F238E27FC236}">
                <a16:creationId xmlns:a16="http://schemas.microsoft.com/office/drawing/2014/main" id="{19665C1A-7681-46DD-BD9A-5A3E27BF877A}"/>
              </a:ext>
            </a:extLst>
          </p:cNvPr>
          <p:cNvSpPr txBox="1">
            <a:spLocks/>
          </p:cNvSpPr>
          <p:nvPr/>
        </p:nvSpPr>
        <p:spPr>
          <a:xfrm>
            <a:off x="838200" y="1103400"/>
            <a:ext cx="10601132" cy="47070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Tx/>
              <a:buFont typeface="FreightSans Pro Book" panose="02000606030000020004" pitchFamily="50" charset="0"/>
              <a:buChar char="–"/>
              <a:defRPr sz="24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Gibson Light" panose="02000000000000000000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>
                <a:hlinkClick r:id="rId2"/>
              </a:rPr>
              <a:t>https://www.salestaxinstitute.com/sales-tax-nerd-community-membership</a:t>
            </a:r>
            <a:endParaRPr lang="en-US" sz="2400"/>
          </a:p>
          <a:p>
            <a:endParaRPr lang="en-US" sz="18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6D2C62D-5B75-45A2-A182-5B12C7255FEE}"/>
              </a:ext>
            </a:extLst>
          </p:cNvPr>
          <p:cNvGrpSpPr/>
          <p:nvPr/>
        </p:nvGrpSpPr>
        <p:grpSpPr>
          <a:xfrm>
            <a:off x="4406718" y="2017715"/>
            <a:ext cx="7493363" cy="4205994"/>
            <a:chOff x="426098" y="2171190"/>
            <a:chExt cx="7493363" cy="420599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AD5EA11-DE19-4E49-B224-493CEA7339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9905" y="2171190"/>
              <a:ext cx="940609" cy="94060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1D9B94-AD06-4B58-A98A-55F909AAF626}"/>
                </a:ext>
              </a:extLst>
            </p:cNvPr>
            <p:cNvSpPr txBox="1"/>
            <p:nvPr/>
          </p:nvSpPr>
          <p:spPr>
            <a:xfrm>
              <a:off x="426098" y="3146010"/>
              <a:ext cx="230822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0" i="0">
                  <a:solidFill>
                    <a:srgbClr val="1B1B1B"/>
                  </a:solidFill>
                  <a:effectLst/>
                  <a:latin typeface="+mj-lt"/>
                </a:rPr>
                <a:t>Exclusive Online Platform to connect with Peers and STI</a:t>
              </a:r>
              <a:endParaRPr lang="en-US">
                <a:latin typeface="+mj-lt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E875DDC-9259-4F52-B201-D25F35874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07739" y="2171190"/>
              <a:ext cx="940609" cy="94060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F111130-2AE9-4D83-A063-8FE256A2848A}"/>
                </a:ext>
              </a:extLst>
            </p:cNvPr>
            <p:cNvSpPr txBox="1"/>
            <p:nvPr/>
          </p:nvSpPr>
          <p:spPr>
            <a:xfrm>
              <a:off x="2991197" y="3146010"/>
              <a:ext cx="237369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0" i="0">
                  <a:solidFill>
                    <a:srgbClr val="1B1B1B"/>
                  </a:solidFill>
                  <a:effectLst/>
                  <a:latin typeface="+mj-lt"/>
                </a:rPr>
                <a:t>A year of live webinars and unlimited </a:t>
              </a:r>
              <a:br>
                <a:rPr lang="en-US" b="0" i="0">
                  <a:solidFill>
                    <a:srgbClr val="1B1B1B"/>
                  </a:solidFill>
                  <a:effectLst/>
                  <a:latin typeface="+mj-lt"/>
                </a:rPr>
              </a:br>
              <a:r>
                <a:rPr lang="en-US" b="0" i="0">
                  <a:solidFill>
                    <a:srgbClr val="1B1B1B"/>
                  </a:solidFill>
                  <a:effectLst/>
                  <a:latin typeface="+mj-lt"/>
                </a:rPr>
                <a:t>on-demand webinars</a:t>
              </a:r>
              <a:endParaRPr lang="en-US">
                <a:latin typeface="+mj-lt"/>
              </a:endParaRP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DEC150B-628E-4976-856A-C318FE488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91172" y="2171190"/>
              <a:ext cx="940609" cy="940609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CE70F9-0C96-4512-803C-4B1C82601648}"/>
                </a:ext>
              </a:extLst>
            </p:cNvPr>
            <p:cNvSpPr txBox="1"/>
            <p:nvPr/>
          </p:nvSpPr>
          <p:spPr>
            <a:xfrm>
              <a:off x="5607364" y="3146010"/>
              <a:ext cx="230822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0" i="0">
                  <a:solidFill>
                    <a:srgbClr val="1B1B1B"/>
                  </a:solidFill>
                  <a:effectLst/>
                  <a:latin typeface="+mj-lt"/>
                </a:rPr>
                <a:t>Quarterly Office Hours with Diane</a:t>
              </a:r>
              <a:endParaRPr lang="en-US">
                <a:latin typeface="+mj-lt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A4985B8-C5CF-403E-B400-6998D89A2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09905" y="4329944"/>
              <a:ext cx="940609" cy="940609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9CDF453-A476-4FC1-91F7-5619153EF8A4}"/>
                </a:ext>
              </a:extLst>
            </p:cNvPr>
            <p:cNvSpPr txBox="1"/>
            <p:nvPr/>
          </p:nvSpPr>
          <p:spPr>
            <a:xfrm>
              <a:off x="426098" y="5304764"/>
              <a:ext cx="230822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0" i="0">
                  <a:solidFill>
                    <a:srgbClr val="1B1B1B"/>
                  </a:solidFill>
                  <a:effectLst/>
                  <a:latin typeface="+mj-lt"/>
                </a:rPr>
                <a:t>Sales Tax Tools Library</a:t>
              </a:r>
              <a:endParaRPr lang="en-US">
                <a:latin typeface="+mj-lt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BA0DF9D-E003-470F-92FF-DF06A03D2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707739" y="4329944"/>
              <a:ext cx="940609" cy="940609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B721BF5-6A90-4236-8373-ED49FA34C11C}"/>
                </a:ext>
              </a:extLst>
            </p:cNvPr>
            <p:cNvSpPr txBox="1"/>
            <p:nvPr/>
          </p:nvSpPr>
          <p:spPr>
            <a:xfrm>
              <a:off x="2991197" y="5304764"/>
              <a:ext cx="237369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b="0" i="0">
                  <a:solidFill>
                    <a:srgbClr val="1B1B1B"/>
                  </a:solidFill>
                  <a:effectLst/>
                  <a:latin typeface="+mj-lt"/>
                </a:rPr>
                <a:t>Course Discounts</a:t>
              </a:r>
              <a:endParaRPr lang="en-US">
                <a:latin typeface="+mj-lt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4CFBC3A0-9114-4D64-8AFE-EDC9E9BB7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95045" y="4329944"/>
              <a:ext cx="940609" cy="94060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DE83E36-5D26-46AB-8A1E-BB74B6F566F7}"/>
                </a:ext>
              </a:extLst>
            </p:cNvPr>
            <p:cNvSpPr txBox="1"/>
            <p:nvPr/>
          </p:nvSpPr>
          <p:spPr>
            <a:xfrm>
              <a:off x="5611237" y="5304764"/>
              <a:ext cx="230822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>
                  <a:solidFill>
                    <a:srgbClr val="1B1B1B"/>
                  </a:solidFill>
                  <a:latin typeface="+mj-lt"/>
                </a:rPr>
                <a:t>Mentoring Program</a:t>
              </a:r>
              <a:endParaRPr lang="en-US">
                <a:latin typeface="+mj-lt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9CE924-B45B-49DA-83C0-47820386D7AD}"/>
                </a:ext>
              </a:extLst>
            </p:cNvPr>
            <p:cNvSpPr txBox="1"/>
            <p:nvPr/>
          </p:nvSpPr>
          <p:spPr>
            <a:xfrm>
              <a:off x="2991197" y="6007852"/>
              <a:ext cx="237369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i="1">
                  <a:solidFill>
                    <a:srgbClr val="1B1B1B"/>
                  </a:solidFill>
                  <a:latin typeface="+mj-lt"/>
                </a:rPr>
                <a:t>….And much more!</a:t>
              </a:r>
              <a:endParaRPr lang="en-US" i="1">
                <a:latin typeface="+mj-lt"/>
              </a:endParaRPr>
            </a:p>
          </p:txBody>
        </p:sp>
      </p:grpSp>
      <p:pic>
        <p:nvPicPr>
          <p:cNvPr id="24" name="Picture 23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id="{2320FC0B-C5E2-4C4E-97A4-551DCD4FAA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3" y="2017715"/>
            <a:ext cx="3458127" cy="3458127"/>
          </a:xfrm>
          <a:prstGeom prst="rect">
            <a:avLst/>
          </a:prstGeom>
          <a:ln w="38100">
            <a:solidFill>
              <a:srgbClr val="BF59D9"/>
            </a:solidFill>
          </a:ln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BE1A34-F23B-4F86-85C0-67EBB6055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pic>
        <p:nvPicPr>
          <p:cNvPr id="19" name="Picture 18" descr="A qr code with a black and white background&#10;&#10;Description automatically generated">
            <a:extLst>
              <a:ext uri="{FF2B5EF4-FFF2-40B4-BE49-F238E27FC236}">
                <a16:creationId xmlns:a16="http://schemas.microsoft.com/office/drawing/2014/main" id="{4396ECFF-72AB-5275-1778-1AF46E95BB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556" y="4538582"/>
            <a:ext cx="1874520" cy="187452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AEBADC6-C3C6-8C9F-5177-5C8A399D2178}"/>
              </a:ext>
            </a:extLst>
          </p:cNvPr>
          <p:cNvSpPr/>
          <p:nvPr/>
        </p:nvSpPr>
        <p:spPr>
          <a:xfrm>
            <a:off x="458198" y="1664640"/>
            <a:ext cx="3529236" cy="570958"/>
          </a:xfrm>
          <a:prstGeom prst="rect">
            <a:avLst/>
          </a:prstGeom>
          <a:solidFill>
            <a:srgbClr val="BF59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Gibson Light" panose="02000000000000000000" pitchFamily="50" charset="0"/>
              </a:rPr>
              <a:t>Save 10% with code </a:t>
            </a:r>
            <a:r>
              <a:rPr lang="en-US" b="1">
                <a:latin typeface="Gibson Light" panose="02000000000000000000" pitchFamily="50" charset="0"/>
              </a:rPr>
              <a:t>WEBINAR10</a:t>
            </a:r>
          </a:p>
        </p:txBody>
      </p:sp>
    </p:spTree>
    <p:extLst>
      <p:ext uri="{BB962C8B-B14F-4D97-AF65-F5344CB8AC3E}">
        <p14:creationId xmlns:p14="http://schemas.microsoft.com/office/powerpoint/2010/main" val="32494295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E81CE-971B-4911-A628-3CED5D03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Thanks to our Sponsors!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41E8D7-74F4-4453-87F3-68E41A8340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3" y="4676078"/>
            <a:ext cx="2548547" cy="9218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9F7F66-8195-48FF-9574-AD4AC03AF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9696" y="2640008"/>
            <a:ext cx="3378021" cy="75149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C42577C7-A59D-4625-B2A0-89096E6F60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70656" y="4664476"/>
            <a:ext cx="2686499" cy="505694"/>
          </a:xfrm>
          <a:prstGeom prst="rect">
            <a:avLst/>
          </a:prstGeom>
        </p:spPr>
      </p:pic>
      <p:pic>
        <p:nvPicPr>
          <p:cNvPr id="16" name="Picture 15" descr="Logo&#10;&#10;Description automatically generated">
            <a:extLst>
              <a:ext uri="{FF2B5EF4-FFF2-40B4-BE49-F238E27FC236}">
                <a16:creationId xmlns:a16="http://schemas.microsoft.com/office/drawing/2014/main" id="{86F4CE35-68D8-475B-A5FE-64A99D8910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23" y="4505124"/>
            <a:ext cx="2237922" cy="66768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C3E6DE-68CD-FB59-AA28-530DB1354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112292504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5675-9458-4E4E-B501-20DC8FFE2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watching!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D3658-BCCA-4D45-9ABA-4492944CB6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086"/>
          <a:stretch/>
        </p:blipFill>
        <p:spPr>
          <a:xfrm>
            <a:off x="814626" y="4317692"/>
            <a:ext cx="644330" cy="4365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35A804-A39A-4D19-BCF0-1162CCF2A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25" y="3242937"/>
            <a:ext cx="642423" cy="6424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185EA1-756C-436C-BAE5-61500971BFD7}"/>
              </a:ext>
            </a:extLst>
          </p:cNvPr>
          <p:cNvSpPr txBox="1"/>
          <p:nvPr/>
        </p:nvSpPr>
        <p:spPr>
          <a:xfrm>
            <a:off x="1590674" y="2323290"/>
            <a:ext cx="3419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Gibson Light" panose="02000000000000000000" pitchFamily="50" charset="0"/>
                <a:hlinkClick r:id="rId5"/>
              </a:rPr>
              <a:t>/salestaxinstitute</a:t>
            </a:r>
            <a:endParaRPr lang="en-US" sz="2800">
              <a:latin typeface="Gibson Light" panose="02000000000000000000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88968ED-6EBA-4B49-BB0F-986D44636EF0}"/>
              </a:ext>
            </a:extLst>
          </p:cNvPr>
          <p:cNvSpPr txBox="1"/>
          <p:nvPr/>
        </p:nvSpPr>
        <p:spPr>
          <a:xfrm>
            <a:off x="1590672" y="3277862"/>
            <a:ext cx="4505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Gibson Light" panose="02000000000000000000" pitchFamily="50" charset="0"/>
                <a:hlinkClick r:id="rId6"/>
              </a:rPr>
              <a:t>/company/sales-tax-institute</a:t>
            </a:r>
            <a:endParaRPr lang="en-US" sz="2800">
              <a:latin typeface="Gibson Light" panose="020000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2D03C0-897F-48E3-B350-E0A89557505B}"/>
              </a:ext>
            </a:extLst>
          </p:cNvPr>
          <p:cNvSpPr txBox="1"/>
          <p:nvPr/>
        </p:nvSpPr>
        <p:spPr>
          <a:xfrm>
            <a:off x="1590673" y="4254145"/>
            <a:ext cx="419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Gibson Light" panose="02000000000000000000" pitchFamily="50" charset="0"/>
                <a:hlinkClick r:id="rId7"/>
              </a:rPr>
              <a:t>/user/salestaxinstitute</a:t>
            </a:r>
            <a:endParaRPr lang="en-US" sz="2800">
              <a:latin typeface="Gibson Light" panose="02000000000000000000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B17CC8-8DF1-47F9-877C-F91A3BF8F57F}"/>
              </a:ext>
            </a:extLst>
          </p:cNvPr>
          <p:cNvSpPr txBox="1"/>
          <p:nvPr/>
        </p:nvSpPr>
        <p:spPr>
          <a:xfrm>
            <a:off x="6488723" y="2564590"/>
            <a:ext cx="502227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Gibson Light" panose="02000000000000000000" pitchFamily="50" charset="0"/>
              </a:rPr>
              <a:t>Sales Tax Institute</a:t>
            </a:r>
          </a:p>
          <a:p>
            <a:r>
              <a:rPr lang="nl-NL" sz="2800">
                <a:solidFill>
                  <a:schemeClr val="tx2"/>
                </a:solidFill>
                <a:latin typeface="Gibson Light" panose="02000000000000000000" pitchFamily="50" charset="0"/>
              </a:rPr>
              <a:t>910 W. Van Buren, Suite 100-321</a:t>
            </a:r>
          </a:p>
          <a:p>
            <a:r>
              <a:rPr lang="en-US" sz="2800">
                <a:solidFill>
                  <a:schemeClr val="tx2"/>
                </a:solidFill>
                <a:latin typeface="Gibson Light" panose="02000000000000000000" pitchFamily="50" charset="0"/>
              </a:rPr>
              <a:t>Chicago, IL 60607</a:t>
            </a:r>
          </a:p>
          <a:p>
            <a:r>
              <a:rPr lang="en-US" sz="2800">
                <a:solidFill>
                  <a:schemeClr val="tx2"/>
                </a:solidFill>
                <a:latin typeface="Gibson Light" panose="02000000000000000000" pitchFamily="50" charset="0"/>
              </a:rPr>
              <a:t>(312) 701-1800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ED3265-D987-415D-8BD9-60CB134D6E07}"/>
              </a:ext>
            </a:extLst>
          </p:cNvPr>
          <p:cNvSpPr txBox="1"/>
          <p:nvPr/>
        </p:nvSpPr>
        <p:spPr>
          <a:xfrm>
            <a:off x="6488723" y="4495445"/>
            <a:ext cx="50222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Gibson Light" panose="02000000000000000000" pitchFamily="50" charset="0"/>
                <a:hlinkClick r:id="rId8"/>
              </a:rPr>
              <a:t>webinars@salestaxinstitute.com</a:t>
            </a:r>
            <a:endParaRPr lang="en-US" sz="2800">
              <a:solidFill>
                <a:schemeClr val="tx2"/>
              </a:solidFill>
              <a:latin typeface="Gibson Light" panose="02000000000000000000" pitchFamily="5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4846A5-E0CE-48A8-AF6F-7A60E70C57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200" y="5122332"/>
            <a:ext cx="544567" cy="54456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92494B5-CC5C-44A8-B0FE-71E0C868C7B9}"/>
              </a:ext>
            </a:extLst>
          </p:cNvPr>
          <p:cNvSpPr txBox="1"/>
          <p:nvPr/>
        </p:nvSpPr>
        <p:spPr>
          <a:xfrm>
            <a:off x="1590673" y="5126541"/>
            <a:ext cx="419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Gibson Light" panose="02000000000000000000" pitchFamily="50" charset="0"/>
                <a:hlinkClick r:id="rId10"/>
              </a:rPr>
              <a:t>/salestaxinstitute/</a:t>
            </a:r>
            <a:endParaRPr lang="en-US" sz="2800">
              <a:latin typeface="Gibson Light" panose="02000000000000000000" pitchFamily="50" charset="0"/>
            </a:endParaRPr>
          </a:p>
        </p:txBody>
      </p:sp>
      <p:pic>
        <p:nvPicPr>
          <p:cNvPr id="17" name="Picture 16" descr="A logo of a camera&#10;&#10;Description automatically generated">
            <a:extLst>
              <a:ext uri="{FF2B5EF4-FFF2-40B4-BE49-F238E27FC236}">
                <a16:creationId xmlns:a16="http://schemas.microsoft.com/office/drawing/2014/main" id="{253295E1-E89B-F638-F146-E7D54DDBA9D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18" y="2262735"/>
            <a:ext cx="668730" cy="66873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215C62-6C67-73CA-7FA0-BB6D08E06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863600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5AF2F-0A86-4A1E-8A81-3576A7CB5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 Information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05F5F2-39B0-8D08-2696-0A62C109E9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</p:spTree>
    <p:extLst>
      <p:ext uri="{BB962C8B-B14F-4D97-AF65-F5344CB8AC3E}">
        <p14:creationId xmlns:p14="http://schemas.microsoft.com/office/powerpoint/2010/main" val="939542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CE59F-CE0C-1C23-D0D5-06788B222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4A8BA6-4187-0714-EB99-3DC4AA108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EBFF7-FB22-1B12-F715-33129BD7A56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Accounting Firms</a:t>
            </a:r>
          </a:p>
          <a:p>
            <a:r>
              <a:rPr lang="en-US" dirty="0"/>
              <a:t>Consulting Firms</a:t>
            </a:r>
          </a:p>
          <a:p>
            <a:r>
              <a:rPr lang="en-US" dirty="0"/>
              <a:t>Law Firms</a:t>
            </a:r>
          </a:p>
          <a:p>
            <a:r>
              <a:rPr lang="en-US" dirty="0"/>
              <a:t>Google Search</a:t>
            </a:r>
          </a:p>
          <a:p>
            <a:r>
              <a:rPr lang="en-US" dirty="0"/>
              <a:t>Google Alerts</a:t>
            </a:r>
          </a:p>
          <a:p>
            <a:r>
              <a:rPr lang="en-US" dirty="0"/>
              <a:t>Published Legal Documents</a:t>
            </a:r>
          </a:p>
          <a:p>
            <a:endParaRPr lang="en-US" dirty="0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DD817041-593A-4181-816B-4376B777C4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0106" y="2223247"/>
            <a:ext cx="5230905" cy="347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19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062F7-3354-B7FA-ADC5-2901523DF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Tax Institute Free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9667A0-9BC8-479B-DFD3-9F192A65A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985B3A-F114-5D9F-5EB9-2D1ABC13CB8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Available at </a:t>
            </a:r>
            <a:r>
              <a:rPr lang="en-US" dirty="0">
                <a:hlinkClick r:id="rId2"/>
              </a:rPr>
              <a:t>https://www.salestaxinstitute.com/resources</a:t>
            </a:r>
            <a:r>
              <a:rPr lang="en-US" dirty="0"/>
              <a:t> </a:t>
            </a:r>
          </a:p>
          <a:p>
            <a:r>
              <a:rPr lang="en-US" dirty="0"/>
              <a:t>Sales Tax Guides and Whitepapers</a:t>
            </a:r>
          </a:p>
          <a:p>
            <a:pPr lvl="1"/>
            <a:r>
              <a:rPr lang="en-US" dirty="0"/>
              <a:t>Nexus, Sales Tax Administration, Exemptions, Audits </a:t>
            </a:r>
            <a:r>
              <a:rPr lang="en-US"/>
              <a:t>and more</a:t>
            </a:r>
            <a:r>
              <a:rPr lang="en-US" dirty="0"/>
              <a:t>.</a:t>
            </a:r>
          </a:p>
          <a:p>
            <a:r>
              <a:rPr lang="en-US" dirty="0"/>
              <a:t>Charts</a:t>
            </a:r>
          </a:p>
          <a:p>
            <a:pPr lvl="1"/>
            <a:r>
              <a:rPr lang="en-US" dirty="0"/>
              <a:t>State Sales Tax Rates, Economic Nexus, Remote Seller Nexus, Sales Tax Amnesty Programs, Sales Tax Holidays</a:t>
            </a:r>
          </a:p>
          <a:p>
            <a:r>
              <a:rPr lang="en-US" dirty="0"/>
              <a:t>News &amp; Tips</a:t>
            </a:r>
          </a:p>
          <a:p>
            <a:pPr lvl="1"/>
            <a:r>
              <a:rPr lang="en-US" dirty="0"/>
              <a:t>Covers many different industries/topics. Updated regularly.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45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2A238-B0A7-6684-52BD-807D7688C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Government Resources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50B4DB-6294-F698-7412-976F3188D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Copyright © Sales Tax Institute 2024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5AC4A6-C02F-6E68-A407-20646CC1B9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State/Local Department of Revenue (DOR) Websites</a:t>
            </a:r>
          </a:p>
          <a:p>
            <a:pPr lvl="1"/>
            <a:r>
              <a:rPr lang="en-US" dirty="0"/>
              <a:t>Find rate lookups, administrative regulations, letter rulings, FAQs, and more.</a:t>
            </a:r>
          </a:p>
          <a:p>
            <a:pPr lvl="1"/>
            <a:r>
              <a:rPr lang="en-US" dirty="0"/>
              <a:t>See the PDF for links. </a:t>
            </a:r>
          </a:p>
          <a:p>
            <a:r>
              <a:rPr lang="en-US" dirty="0"/>
              <a:t>State/Local Legislative Websites</a:t>
            </a:r>
          </a:p>
          <a:p>
            <a:pPr lvl="1"/>
            <a:r>
              <a:rPr lang="en-US" dirty="0"/>
              <a:t>View bills (proposed and enacted) and bill history, legislative session information, legal resources, and more. </a:t>
            </a:r>
          </a:p>
          <a:p>
            <a:pPr lvl="1"/>
            <a:r>
              <a:rPr lang="en-US" dirty="0"/>
              <a:t>See the PDF for links.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1415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14558"/>
      </a:dk2>
      <a:lt2>
        <a:srgbClr val="6E6E6E"/>
      </a:lt2>
      <a:accent1>
        <a:srgbClr val="0C809D"/>
      </a:accent1>
      <a:accent2>
        <a:srgbClr val="0F9CBF"/>
      </a:accent2>
      <a:accent3>
        <a:srgbClr val="DED9E3"/>
      </a:accent3>
      <a:accent4>
        <a:srgbClr val="F5F3F6"/>
      </a:accent4>
      <a:accent5>
        <a:srgbClr val="532D6D"/>
      </a:accent5>
      <a:accent6>
        <a:srgbClr val="97C076"/>
      </a:accent6>
      <a:hlink>
        <a:srgbClr val="0C809D"/>
      </a:hlink>
      <a:folHlink>
        <a:srgbClr val="954F72"/>
      </a:folHlink>
    </a:clrScheme>
    <a:fontScheme name="Custom 3">
      <a:majorFont>
        <a:latin typeface="Gibson"/>
        <a:ea typeface=""/>
        <a:cs typeface=""/>
      </a:majorFont>
      <a:minorFont>
        <a:latin typeface="FreightSans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binar Template  -  Read-Only" id="{96808EF9-BC24-45E7-9604-B9981B270D4E}" vid="{8E7E3EED-B2BC-43D0-B75F-F84ADF22C5CF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ysClr val="windowText" lastClr="000000"/>
      </a:dk1>
      <a:lt1>
        <a:sysClr val="window" lastClr="FFFFFF"/>
      </a:lt1>
      <a:dk2>
        <a:srgbClr val="014558"/>
      </a:dk2>
      <a:lt2>
        <a:srgbClr val="6E6E6E"/>
      </a:lt2>
      <a:accent1>
        <a:srgbClr val="0C809D"/>
      </a:accent1>
      <a:accent2>
        <a:srgbClr val="0F9CBF"/>
      </a:accent2>
      <a:accent3>
        <a:srgbClr val="DED9E3"/>
      </a:accent3>
      <a:accent4>
        <a:srgbClr val="F5F3F6"/>
      </a:accent4>
      <a:accent5>
        <a:srgbClr val="532D6D"/>
      </a:accent5>
      <a:accent6>
        <a:srgbClr val="97C076"/>
      </a:accent6>
      <a:hlink>
        <a:srgbClr val="0C809D"/>
      </a:hlink>
      <a:folHlink>
        <a:srgbClr val="954F72"/>
      </a:folHlink>
    </a:clrScheme>
    <a:fontScheme name="Custom 3">
      <a:majorFont>
        <a:latin typeface="Gibson"/>
        <a:ea typeface=""/>
        <a:cs typeface=""/>
      </a:majorFont>
      <a:minorFont>
        <a:latin typeface="FreightSans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binar Template 2018" id="{00ED9803-E08F-44D1-B6CB-43DCDBEAED6B}" vid="{834E026F-037C-47A4-B033-29AFD55841A5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35e234-7fca-4fd8-b22f-c4934e83efe5" xsi:nil="true"/>
    <lcf76f155ced4ddcb4097134ff3c332f xmlns="33035f06-a651-4493-a780-ed9075f06e3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79E8710D5CA7447B57F933FE9B357A5" ma:contentTypeVersion="18" ma:contentTypeDescription="Create a new document." ma:contentTypeScope="" ma:versionID="0fe3e78f026751f2971b038f478176d2">
  <xsd:schema xmlns:xsd="http://www.w3.org/2001/XMLSchema" xmlns:xs="http://www.w3.org/2001/XMLSchema" xmlns:p="http://schemas.microsoft.com/office/2006/metadata/properties" xmlns:ns2="33035f06-a651-4493-a780-ed9075f06e3e" xmlns:ns3="2335e234-7fca-4fd8-b22f-c4934e83efe5" targetNamespace="http://schemas.microsoft.com/office/2006/metadata/properties" ma:root="true" ma:fieldsID="bed099766d2a746baea1a47cf0fe8777" ns2:_="" ns3:_="">
    <xsd:import namespace="33035f06-a651-4493-a780-ed9075f06e3e"/>
    <xsd:import namespace="2335e234-7fca-4fd8-b22f-c4934e83ef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035f06-a651-4493-a780-ed9075f06e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ee844c6b-47d1-4ff5-a29f-9de1dfce32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35e234-7fca-4fd8-b22f-c4934e83efe5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0285c4c5-ffe0-4109-babc-d0889ace53ab}" ma:internalName="TaxCatchAll" ma:showField="CatchAllData" ma:web="2335e234-7fca-4fd8-b22f-c4934e83ef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8C5140-F71B-494F-AC04-0D705A3C5D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9FDF61-6FF4-4545-A7AA-CC6D94F7F406}">
  <ds:schemaRefs>
    <ds:schemaRef ds:uri="2335e234-7fca-4fd8-b22f-c4934e83efe5"/>
    <ds:schemaRef ds:uri="http://purl.org/dc/terms/"/>
    <ds:schemaRef ds:uri="http://schemas.microsoft.com/office/2006/documentManagement/types"/>
    <ds:schemaRef ds:uri="http://purl.org/dc/dcmitype/"/>
    <ds:schemaRef ds:uri="33035f06-a651-4493-a780-ed9075f06e3e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F76181C8-ECAE-43B6-8054-772D1B59F4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035f06-a651-4493-a780-ed9075f06e3e"/>
    <ds:schemaRef ds:uri="2335e234-7fca-4fd8-b22f-c4934e83ef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844</TotalTime>
  <Words>2582</Words>
  <Application>Microsoft Office PowerPoint</Application>
  <PresentationFormat>Widescreen</PresentationFormat>
  <Paragraphs>398</Paragraphs>
  <Slides>56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71" baseType="lpstr">
      <vt:lpstr>Arial</vt:lpstr>
      <vt:lpstr>Calibri</vt:lpstr>
      <vt:lpstr>Calibri Light</vt:lpstr>
      <vt:lpstr>Century</vt:lpstr>
      <vt:lpstr>Century Gothic</vt:lpstr>
      <vt:lpstr>Courier New</vt:lpstr>
      <vt:lpstr>FreightSans Pro Book</vt:lpstr>
      <vt:lpstr>Gibson</vt:lpstr>
      <vt:lpstr>Gibson Light</vt:lpstr>
      <vt:lpstr>Lato</vt:lpstr>
      <vt:lpstr>Times New Roman</vt:lpstr>
      <vt:lpstr>Office Theme</vt:lpstr>
      <vt:lpstr>1_Office Theme</vt:lpstr>
      <vt:lpstr>2_Office Theme</vt:lpstr>
      <vt:lpstr>Bitmap Image</vt:lpstr>
      <vt:lpstr>Sales Tax Resources:                 Your Essential Toolkit</vt:lpstr>
      <vt:lpstr>PowerPoint Presentation</vt:lpstr>
      <vt:lpstr>Introduction</vt:lpstr>
      <vt:lpstr>Why Do You Need Resources?</vt:lpstr>
      <vt:lpstr>Benefits of Resources</vt:lpstr>
      <vt:lpstr>Tax Information Resources</vt:lpstr>
      <vt:lpstr>Free Resources</vt:lpstr>
      <vt:lpstr>Sales Tax Institute Free Resources</vt:lpstr>
      <vt:lpstr>Government Resources</vt:lpstr>
      <vt:lpstr>Government Resources</vt:lpstr>
      <vt:lpstr>Government Resources</vt:lpstr>
      <vt:lpstr>Research Paid Resources</vt:lpstr>
      <vt:lpstr>Research Paid Resources</vt:lpstr>
      <vt:lpstr>PowerPoint Presentation</vt:lpstr>
      <vt:lpstr>Benefits of Access to COST.ORG</vt:lpstr>
      <vt:lpstr>PowerPoint Presentation</vt:lpstr>
      <vt:lpstr>PowerPoint Presentation</vt:lpstr>
      <vt:lpstr>COST EVENTS</vt:lpstr>
      <vt:lpstr>PowerPoint Presentation</vt:lpstr>
      <vt:lpstr>    COST’s Foundation</vt:lpstr>
      <vt:lpstr>Research Paid Resources</vt:lpstr>
      <vt:lpstr>Research Paid Resources</vt:lpstr>
      <vt:lpstr>Technology Provider Tax Resources</vt:lpstr>
      <vt:lpstr>Newsletter Subscriptions</vt:lpstr>
      <vt:lpstr>Social Media</vt:lpstr>
      <vt:lpstr>Boolean Search Operators</vt:lpstr>
      <vt:lpstr>Natural vs Boolean</vt:lpstr>
      <vt:lpstr>Natural vs Boolean (cont.)</vt:lpstr>
      <vt:lpstr>Boolean Search Concepts</vt:lpstr>
      <vt:lpstr>Boolean Search Operators </vt:lpstr>
      <vt:lpstr>Boolean Search Operators (cont.)</vt:lpstr>
      <vt:lpstr>Boolean Search Operators (cont.)</vt:lpstr>
      <vt:lpstr>Boolean Searches in Google</vt:lpstr>
      <vt:lpstr>Boolean Search Example – “manufacturing    exemption”</vt:lpstr>
      <vt:lpstr>Boolean Search Example – manufacturing OR    exemption</vt:lpstr>
      <vt:lpstr>Boolean Search Example – manufacturing  exemption</vt:lpstr>
      <vt:lpstr>Technology/Data Resources</vt:lpstr>
      <vt:lpstr>Technology/Data Resources</vt:lpstr>
      <vt:lpstr>Audit Resources</vt:lpstr>
      <vt:lpstr>Audit Resources</vt:lpstr>
      <vt:lpstr>General Audit Manuals</vt:lpstr>
      <vt:lpstr>General Audit Manuals</vt:lpstr>
      <vt:lpstr>Computer Audit Information</vt:lpstr>
      <vt:lpstr>Computer Audit Information</vt:lpstr>
      <vt:lpstr>Podcasts</vt:lpstr>
      <vt:lpstr>Podcasts</vt:lpstr>
      <vt:lpstr>Networking Resources</vt:lpstr>
      <vt:lpstr>Association/Membership Resources</vt:lpstr>
      <vt:lpstr>Networking Resources</vt:lpstr>
      <vt:lpstr>Gaining Access to These Resources</vt:lpstr>
      <vt:lpstr>Questions &amp; Comments</vt:lpstr>
      <vt:lpstr>Sales Tax Institute Linked In Group</vt:lpstr>
      <vt:lpstr>On-Demand Webinars</vt:lpstr>
      <vt:lpstr>Sales Tax Nerd Community Membership</vt:lpstr>
      <vt:lpstr>Thanks to our Sponsors!</vt:lpstr>
      <vt:lpstr>Thank you for watching!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Taxes – Where, What, How, and Why?</dc:title>
  <dc:creator>Diane Yetter</dc:creator>
  <cp:lastModifiedBy>Brody Melia</cp:lastModifiedBy>
  <cp:revision>11</cp:revision>
  <cp:lastPrinted>2019-01-28T16:03:44Z</cp:lastPrinted>
  <dcterms:created xsi:type="dcterms:W3CDTF">2018-09-24T03:13:41Z</dcterms:created>
  <dcterms:modified xsi:type="dcterms:W3CDTF">2024-08-12T20:48:04Z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0x010100179E8710D5CA7447B57F933FE9B357A5</vt:lpwstr>
  </property>
  <property fmtid="{D5CDD505-2E9C-101B-9397-08002B2CF9AE}" pid="3" name="Order">
    <vt:r8>1535000</vt:r8>
  </property>
  <property fmtid="{D5CDD505-2E9C-101B-9397-08002B2CF9AE}" pid="4" name="MediaServiceImageTags">
    <vt:lpwstr/>
  </property>
</Properties>
</file>