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2FC_58D36AE9.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Lst>
  <p:notesMasterIdLst>
    <p:notesMasterId r:id="rId88"/>
  </p:notesMasterIdLst>
  <p:handoutMasterIdLst>
    <p:handoutMasterId r:id="rId89"/>
  </p:handoutMasterIdLst>
  <p:sldIdLst>
    <p:sldId id="264" r:id="rId6"/>
    <p:sldId id="2147480378" r:id="rId7"/>
    <p:sldId id="2426" r:id="rId8"/>
    <p:sldId id="2147480379" r:id="rId9"/>
    <p:sldId id="743" r:id="rId10"/>
    <p:sldId id="2147480380" r:id="rId11"/>
    <p:sldId id="747" r:id="rId12"/>
    <p:sldId id="2147480423" r:id="rId13"/>
    <p:sldId id="2147480381" r:id="rId14"/>
    <p:sldId id="752" r:id="rId15"/>
    <p:sldId id="2147480388" r:id="rId16"/>
    <p:sldId id="811" r:id="rId17"/>
    <p:sldId id="812" r:id="rId18"/>
    <p:sldId id="753" r:id="rId19"/>
    <p:sldId id="2147480424" r:id="rId20"/>
    <p:sldId id="482" r:id="rId21"/>
    <p:sldId id="483" r:id="rId22"/>
    <p:sldId id="818" r:id="rId23"/>
    <p:sldId id="485" r:id="rId24"/>
    <p:sldId id="2147480425" r:id="rId25"/>
    <p:sldId id="460" r:id="rId26"/>
    <p:sldId id="461" r:id="rId27"/>
    <p:sldId id="475" r:id="rId28"/>
    <p:sldId id="476" r:id="rId29"/>
    <p:sldId id="477" r:id="rId30"/>
    <p:sldId id="478" r:id="rId31"/>
    <p:sldId id="479" r:id="rId32"/>
    <p:sldId id="480" r:id="rId33"/>
    <p:sldId id="756" r:id="rId34"/>
    <p:sldId id="757" r:id="rId35"/>
    <p:sldId id="758" r:id="rId36"/>
    <p:sldId id="772" r:id="rId37"/>
    <p:sldId id="759" r:id="rId38"/>
    <p:sldId id="760" r:id="rId39"/>
    <p:sldId id="761" r:id="rId40"/>
    <p:sldId id="763" r:id="rId41"/>
    <p:sldId id="762" r:id="rId42"/>
    <p:sldId id="764" r:id="rId43"/>
    <p:sldId id="768" r:id="rId44"/>
    <p:sldId id="771" r:id="rId45"/>
    <p:sldId id="2147480427" r:id="rId46"/>
    <p:sldId id="775" r:id="rId47"/>
    <p:sldId id="777" r:id="rId48"/>
    <p:sldId id="819" r:id="rId49"/>
    <p:sldId id="820" r:id="rId50"/>
    <p:sldId id="821" r:id="rId51"/>
    <p:sldId id="822" r:id="rId52"/>
    <p:sldId id="2147480428" r:id="rId53"/>
    <p:sldId id="779" r:id="rId54"/>
    <p:sldId id="780" r:id="rId55"/>
    <p:sldId id="360" r:id="rId56"/>
    <p:sldId id="392" r:id="rId57"/>
    <p:sldId id="394" r:id="rId58"/>
    <p:sldId id="396" r:id="rId59"/>
    <p:sldId id="397" r:id="rId60"/>
    <p:sldId id="398" r:id="rId61"/>
    <p:sldId id="399" r:id="rId62"/>
    <p:sldId id="815" r:id="rId63"/>
    <p:sldId id="816" r:id="rId64"/>
    <p:sldId id="817" r:id="rId65"/>
    <p:sldId id="2147480438" r:id="rId66"/>
    <p:sldId id="2147480439" r:id="rId67"/>
    <p:sldId id="2147480429" r:id="rId68"/>
    <p:sldId id="782" r:id="rId69"/>
    <p:sldId id="783" r:id="rId70"/>
    <p:sldId id="2147480430" r:id="rId71"/>
    <p:sldId id="504" r:id="rId72"/>
    <p:sldId id="791" r:id="rId73"/>
    <p:sldId id="792" r:id="rId74"/>
    <p:sldId id="793" r:id="rId75"/>
    <p:sldId id="2147480389" r:id="rId76"/>
    <p:sldId id="2147480431" r:id="rId77"/>
    <p:sldId id="795" r:id="rId78"/>
    <p:sldId id="796" r:id="rId79"/>
    <p:sldId id="2147480432" r:id="rId80"/>
    <p:sldId id="825" r:id="rId81"/>
    <p:sldId id="2147480249" r:id="rId82"/>
    <p:sldId id="317" r:id="rId83"/>
    <p:sldId id="1757" r:id="rId84"/>
    <p:sldId id="1910" r:id="rId85"/>
    <p:sldId id="2387" r:id="rId86"/>
    <p:sldId id="2250" r:id="rId8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03E511-45A6-86BC-5471-3A2FD01109DA}" name="Jennifer Adams" initials="" userId="S::Jennifer@yettertax.com::02b50a59-7be5-4495-8a74-639bfb9663eb" providerId="AD"/>
  <p188:author id="{C1A74233-7DCE-4DCC-A283-4C0D9E8DC3E4}" name="Jennifer Adams" initials="JA" userId="S::jennifer@yettertax.com::02b50a59-7be5-4495-8a74-639bfb9663eb" providerId="AD"/>
  <p188:author id="{72FF4636-2DAF-5590-F26F-6044F3A329E0}" name="John Londay" initials="JL" userId="S::john@yettertax.com::4d0074cb-affb-4405-9f98-eb28fe17cd36" providerId="AD"/>
  <p188:author id="{49A7B059-1A09-12C2-1D6F-0FDB72AC280A}" name="Emma Boland" initials="" userId="S::emma@yettertax.com::833d1e48-84bb-4185-a1c5-29ef2a3639e7" providerId="AD"/>
  <p188:author id="{8DD7E1B6-7768-B85B-3F32-7F80E547F9A3}" name="Diane Yetter" initials="DY" userId="S::Diane@yettertax.com::fc19c4d4-66d7-4373-a0e0-ebd6776059a0" providerId="AD"/>
  <p188:author id="{3DBFD1DC-1632-6609-A307-34C368DD816A}" name="Florian Hanslik" initials="FH" userId="S::florian.hanslik@terravat.com::315217bb-d6f8-4611-b910-e6ee5067a7f7" providerId="AD"/>
  <p188:author id="{D0C19CE9-9D1C-14C1-12BE-1F815AB07B1C}" name="Katherine Elmore" initials="KE" userId="S::katherine@yettertax.com::9f5fc365-18d6-4bab-b9f7-27440e0728b8" providerId="AD"/>
  <p188:author id="{A82EBDF5-BA6E-0E0F-7B0F-7ED2E19A3CA7}" name="Amanda Cusack" initials="AC" userId="S::Amanda@yettertax.com::c888e60a-6d7b-4dfe-b3b6-00a29e58d6f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hn Londay" initials="JL" lastIdx="18" clrIdx="0">
    <p:extLst>
      <p:ext uri="{19B8F6BF-5375-455C-9EA6-DF929625EA0E}">
        <p15:presenceInfo xmlns:p15="http://schemas.microsoft.com/office/powerpoint/2012/main" userId="John Londay" providerId="None"/>
      </p:ext>
    </p:extLst>
  </p:cmAuthor>
  <p:cmAuthor id="2" name="Diane Yetter" initials="DY" lastIdx="8" clrIdx="1">
    <p:extLst>
      <p:ext uri="{19B8F6BF-5375-455C-9EA6-DF929625EA0E}">
        <p15:presenceInfo xmlns:p15="http://schemas.microsoft.com/office/powerpoint/2012/main" userId="S::Diane@yettertax.com::fc19c4d4-66d7-4373-a0e0-ebd6776059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51"/>
    <a:srgbClr val="941651"/>
    <a:srgbClr val="532D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84"/>
    <p:restoredTop sz="94694"/>
  </p:normalViewPr>
  <p:slideViewPr>
    <p:cSldViewPr snapToGrid="0">
      <p:cViewPr varScale="1">
        <p:scale>
          <a:sx n="95" d="100"/>
          <a:sy n="95" d="100"/>
        </p:scale>
        <p:origin x="104" y="2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handoutMaster" Target="handoutMasters/handoutMaster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commentAuthors" Target="commentAuthors.xml"/><Relationship Id="rId95" Type="http://schemas.microsoft.com/office/2016/11/relationships/changesInfo" Target="changesInfos/changesInfo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notesMaster" Target="notesMasters/notesMaster1.xml"/><Relationship Id="rId91" Type="http://schemas.openxmlformats.org/officeDocument/2006/relationships/presProps" Target="presProps.xml"/><Relationship Id="rId9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Boland" userId="833d1e48-84bb-4185-a1c5-29ef2a3639e7" providerId="ADAL" clId="{59A2BA4F-79D7-4E27-82FB-B12F2752C0FF}"/>
    <pc:docChg chg="undo custSel addSld modSld">
      <pc:chgData name="Emma Boland" userId="833d1e48-84bb-4185-a1c5-29ef2a3639e7" providerId="ADAL" clId="{59A2BA4F-79D7-4E27-82FB-B12F2752C0FF}" dt="2024-05-29T16:03:53.853" v="220"/>
      <pc:docMkLst>
        <pc:docMk/>
      </pc:docMkLst>
      <pc:sldChg chg="delCm">
        <pc:chgData name="Emma Boland" userId="833d1e48-84bb-4185-a1c5-29ef2a3639e7" providerId="ADAL" clId="{59A2BA4F-79D7-4E27-82FB-B12F2752C0FF}" dt="2024-05-29T16:03:53.853" v="220"/>
        <pc:sldMkLst>
          <pc:docMk/>
          <pc:sldMk cId="4223904375" sldId="315"/>
        </pc:sldMkLst>
        <pc:extLst>
          <p:ext xmlns:p="http://schemas.openxmlformats.org/presentationml/2006/main" uri="{D6D511B9-2390-475A-947B-AFAB55BFBCF1}">
            <pc226:cmChg xmlns:pc226="http://schemas.microsoft.com/office/powerpoint/2022/06/main/command" chg="del">
              <pc226:chgData name="Emma Boland" userId="833d1e48-84bb-4185-a1c5-29ef2a3639e7" providerId="ADAL" clId="{59A2BA4F-79D7-4E27-82FB-B12F2752C0FF}" dt="2024-05-29T16:03:53.853" v="220"/>
              <pc2:cmMkLst xmlns:pc2="http://schemas.microsoft.com/office/powerpoint/2019/9/main/command">
                <pc:docMk/>
                <pc:sldMk cId="4223904375" sldId="315"/>
                <pc2:cmMk id="{733337B6-4A42-47EA-AB53-8DED60E6D12B}"/>
              </pc2:cmMkLst>
            </pc226:cmChg>
          </p:ext>
        </pc:extLst>
      </pc:sldChg>
      <pc:sldChg chg="addSp delSp modSp add mod delCm">
        <pc:chgData name="Emma Boland" userId="833d1e48-84bb-4185-a1c5-29ef2a3639e7" providerId="ADAL" clId="{59A2BA4F-79D7-4E27-82FB-B12F2752C0FF}" dt="2024-05-29T16:03:31.583" v="219" actId="1076"/>
        <pc:sldMkLst>
          <pc:docMk/>
          <pc:sldMk cId="2697957208" sldId="2147480440"/>
        </pc:sldMkLst>
        <pc:spChg chg="mod">
          <ac:chgData name="Emma Boland" userId="833d1e48-84bb-4185-a1c5-29ef2a3639e7" providerId="ADAL" clId="{59A2BA4F-79D7-4E27-82FB-B12F2752C0FF}" dt="2024-05-29T15:58:08.776" v="37" actId="20577"/>
          <ac:spMkLst>
            <pc:docMk/>
            <pc:sldMk cId="2697957208" sldId="2147480440"/>
            <ac:spMk id="2" creationId="{685E81CE-971B-4911-A628-3CED5D03C38B}"/>
          </ac:spMkLst>
        </pc:spChg>
        <pc:spChg chg="mod">
          <ac:chgData name="Emma Boland" userId="833d1e48-84bb-4185-a1c5-29ef2a3639e7" providerId="ADAL" clId="{59A2BA4F-79D7-4E27-82FB-B12F2752C0FF}" dt="2024-05-29T16:00:51.802" v="214" actId="27636"/>
          <ac:spMkLst>
            <pc:docMk/>
            <pc:sldMk cId="2697957208" sldId="2147480440"/>
            <ac:spMk id="5" creationId="{7BC69114-1B32-4B1C-B6B4-51A1DA71DFC3}"/>
          </ac:spMkLst>
        </pc:spChg>
        <pc:picChg chg="del">
          <ac:chgData name="Emma Boland" userId="833d1e48-84bb-4185-a1c5-29ef2a3639e7" providerId="ADAL" clId="{59A2BA4F-79D7-4E27-82FB-B12F2752C0FF}" dt="2024-05-29T15:58:11.386" v="38" actId="478"/>
          <ac:picMkLst>
            <pc:docMk/>
            <pc:sldMk cId="2697957208" sldId="2147480440"/>
            <ac:picMk id="4" creationId="{E6C1DBA7-C095-3BF3-07F0-003F56FF964C}"/>
          </ac:picMkLst>
        </pc:picChg>
        <pc:picChg chg="del">
          <ac:chgData name="Emma Boland" userId="833d1e48-84bb-4185-a1c5-29ef2a3639e7" providerId="ADAL" clId="{59A2BA4F-79D7-4E27-82FB-B12F2752C0FF}" dt="2024-05-29T15:58:16.632" v="39" actId="478"/>
          <ac:picMkLst>
            <pc:docMk/>
            <pc:sldMk cId="2697957208" sldId="2147480440"/>
            <ac:picMk id="6" creationId="{BD64E744-7C95-20EA-F4EF-4B81E89ECFDE}"/>
          </ac:picMkLst>
        </pc:picChg>
        <pc:picChg chg="add mod">
          <ac:chgData name="Emma Boland" userId="833d1e48-84bb-4185-a1c5-29ef2a3639e7" providerId="ADAL" clId="{59A2BA4F-79D7-4E27-82FB-B12F2752C0FF}" dt="2024-05-29T16:03:31.583" v="219" actId="1076"/>
          <ac:picMkLst>
            <pc:docMk/>
            <pc:sldMk cId="2697957208" sldId="2147480440"/>
            <ac:picMk id="9" creationId="{5F7146A9-5FE5-0353-A840-A5F8A10BF2E5}"/>
          </ac:picMkLst>
        </pc:picChg>
        <pc:extLst>
          <p:ext xmlns:p="http://schemas.openxmlformats.org/presentationml/2006/main" uri="{D6D511B9-2390-475A-947B-AFAB55BFBCF1}">
            <pc226:cmChg xmlns:pc226="http://schemas.microsoft.com/office/powerpoint/2022/06/main/command" chg="del">
              <pc226:chgData name="Emma Boland" userId="833d1e48-84bb-4185-a1c5-29ef2a3639e7" providerId="ADAL" clId="{59A2BA4F-79D7-4E27-82FB-B12F2752C0FF}" dt="2024-05-29T15:58:28.417" v="42"/>
              <pc2:cmMkLst xmlns:pc2="http://schemas.microsoft.com/office/powerpoint/2019/9/main/command">
                <pc:docMk/>
                <pc:sldMk cId="2697957208" sldId="2147480440"/>
                <pc2:cmMk id="{CE334243-3B1B-46DC-A545-0256649D1256}"/>
              </pc2:cmMkLst>
            </pc226:cmChg>
          </p:ext>
        </pc:extLst>
      </pc:sldChg>
    </pc:docChg>
  </pc:docChgLst>
  <pc:docChgLst>
    <pc:chgData name="Diane Yetter" userId="fc19c4d4-66d7-4373-a0e0-ebd6776059a0" providerId="ADAL" clId="{82A7E9C4-147C-40F7-B5E8-CC5933DBBAA7}"/>
    <pc:docChg chg="modSld">
      <pc:chgData name="Diane Yetter" userId="fc19c4d4-66d7-4373-a0e0-ebd6776059a0" providerId="ADAL" clId="{82A7E9C4-147C-40F7-B5E8-CC5933DBBAA7}" dt="2024-05-30T16:46:44.058" v="0" actId="20577"/>
      <pc:docMkLst>
        <pc:docMk/>
      </pc:docMkLst>
      <pc:sldChg chg="modSp mod">
        <pc:chgData name="Diane Yetter" userId="fc19c4d4-66d7-4373-a0e0-ebd6776059a0" providerId="ADAL" clId="{82A7E9C4-147C-40F7-B5E8-CC5933DBBAA7}" dt="2024-05-30T16:46:44.058" v="0" actId="20577"/>
        <pc:sldMkLst>
          <pc:docMk/>
          <pc:sldMk cId="2106047128" sldId="2147480389"/>
        </pc:sldMkLst>
        <pc:spChg chg="mod">
          <ac:chgData name="Diane Yetter" userId="fc19c4d4-66d7-4373-a0e0-ebd6776059a0" providerId="ADAL" clId="{82A7E9C4-147C-40F7-B5E8-CC5933DBBAA7}" dt="2024-05-30T16:46:44.058" v="0" actId="20577"/>
          <ac:spMkLst>
            <pc:docMk/>
            <pc:sldMk cId="2106047128" sldId="2147480389"/>
            <ac:spMk id="4" creationId="{38693DC8-ACB5-236B-DA72-5692BAF1090E}"/>
          </ac:spMkLst>
        </pc:spChg>
      </pc:sldChg>
    </pc:docChg>
  </pc:docChgLst>
  <pc:docChgLst>
    <pc:chgData name="Brody Melia" userId="cf4db317-10dd-40b5-a777-8745f6fde4e3" providerId="ADAL" clId="{13C82FDF-CD24-40DE-84E2-7C0ABC8C3F3F}"/>
    <pc:docChg chg="undo custSel addSld delSld modSld">
      <pc:chgData name="Brody Melia" userId="cf4db317-10dd-40b5-a777-8745f6fde4e3" providerId="ADAL" clId="{13C82FDF-CD24-40DE-84E2-7C0ABC8C3F3F}" dt="2024-10-29T21:05:06.516" v="100" actId="255"/>
      <pc:docMkLst>
        <pc:docMk/>
      </pc:docMkLst>
      <pc:sldChg chg="modSp mod">
        <pc:chgData name="Brody Melia" userId="cf4db317-10dd-40b5-a777-8745f6fde4e3" providerId="ADAL" clId="{13C82FDF-CD24-40DE-84E2-7C0ABC8C3F3F}" dt="2024-10-22T19:20:34.240" v="16" actId="20577"/>
        <pc:sldMkLst>
          <pc:docMk/>
          <pc:sldMk cId="3413613570" sldId="264"/>
        </pc:sldMkLst>
        <pc:spChg chg="mod">
          <ac:chgData name="Brody Melia" userId="cf4db317-10dd-40b5-a777-8745f6fde4e3" providerId="ADAL" clId="{13C82FDF-CD24-40DE-84E2-7C0ABC8C3F3F}" dt="2024-10-22T19:20:34.240" v="16" actId="20577"/>
          <ac:spMkLst>
            <pc:docMk/>
            <pc:sldMk cId="3413613570" sldId="264"/>
            <ac:spMk id="4" creationId="{69028FC7-41EE-4986-88AC-082C8C8465DC}"/>
          </ac:spMkLst>
        </pc:spChg>
      </pc:sldChg>
      <pc:sldChg chg="del">
        <pc:chgData name="Brody Melia" userId="cf4db317-10dd-40b5-a777-8745f6fde4e3" providerId="ADAL" clId="{13C82FDF-CD24-40DE-84E2-7C0ABC8C3F3F}" dt="2024-10-22T20:21:44.523" v="41" actId="47"/>
        <pc:sldMkLst>
          <pc:docMk/>
          <pc:sldMk cId="4223904375" sldId="315"/>
        </pc:sldMkLst>
      </pc:sldChg>
      <pc:sldChg chg="modSp mod">
        <pc:chgData name="Brody Melia" userId="cf4db317-10dd-40b5-a777-8745f6fde4e3" providerId="ADAL" clId="{13C82FDF-CD24-40DE-84E2-7C0ABC8C3F3F}" dt="2024-10-22T20:21:38.348" v="39" actId="2711"/>
        <pc:sldMkLst>
          <pc:docMk/>
          <pc:sldMk cId="852426280" sldId="317"/>
        </pc:sldMkLst>
        <pc:spChg chg="mod">
          <ac:chgData name="Brody Melia" userId="cf4db317-10dd-40b5-a777-8745f6fde4e3" providerId="ADAL" clId="{13C82FDF-CD24-40DE-84E2-7C0ABC8C3F3F}" dt="2024-10-22T20:21:38.348" v="39" actId="2711"/>
          <ac:spMkLst>
            <pc:docMk/>
            <pc:sldMk cId="852426280" sldId="317"/>
            <ac:spMk id="5" creationId="{7BC69114-1B32-4B1C-B6B4-51A1DA71DFC3}"/>
          </ac:spMkLst>
        </pc:spChg>
      </pc:sldChg>
      <pc:sldChg chg="add del">
        <pc:chgData name="Brody Melia" userId="cf4db317-10dd-40b5-a777-8745f6fde4e3" providerId="ADAL" clId="{13C82FDF-CD24-40DE-84E2-7C0ABC8C3F3F}" dt="2024-10-22T19:22:55.567" v="27" actId="47"/>
        <pc:sldMkLst>
          <pc:docMk/>
          <pc:sldMk cId="1852152285" sldId="747"/>
        </pc:sldMkLst>
      </pc:sldChg>
      <pc:sldChg chg="modSp mod">
        <pc:chgData name="Brody Melia" userId="cf4db317-10dd-40b5-a777-8745f6fde4e3" providerId="ADAL" clId="{13C82FDF-CD24-40DE-84E2-7C0ABC8C3F3F}" dt="2024-10-29T21:05:06.516" v="100" actId="255"/>
        <pc:sldMkLst>
          <pc:docMk/>
          <pc:sldMk cId="4292098870" sldId="1757"/>
        </pc:sldMkLst>
        <pc:spChg chg="mod">
          <ac:chgData name="Brody Melia" userId="cf4db317-10dd-40b5-a777-8745f6fde4e3" providerId="ADAL" clId="{13C82FDF-CD24-40DE-84E2-7C0ABC8C3F3F}" dt="2024-10-29T21:05:06.516" v="100" actId="255"/>
          <ac:spMkLst>
            <pc:docMk/>
            <pc:sldMk cId="4292098870" sldId="1757"/>
            <ac:spMk id="5" creationId="{7BC69114-1B32-4B1C-B6B4-51A1DA71DFC3}"/>
          </ac:spMkLst>
        </pc:spChg>
      </pc:sldChg>
      <pc:sldChg chg="del">
        <pc:chgData name="Brody Melia" userId="cf4db317-10dd-40b5-a777-8745f6fde4e3" providerId="ADAL" clId="{13C82FDF-CD24-40DE-84E2-7C0ABC8C3F3F}" dt="2024-10-22T19:20:40.369" v="17" actId="47"/>
        <pc:sldMkLst>
          <pc:docMk/>
          <pc:sldMk cId="3859077534" sldId="1892"/>
        </pc:sldMkLst>
      </pc:sldChg>
      <pc:sldChg chg="del">
        <pc:chgData name="Brody Melia" userId="cf4db317-10dd-40b5-a777-8745f6fde4e3" providerId="ADAL" clId="{13C82FDF-CD24-40DE-84E2-7C0ABC8C3F3F}" dt="2024-10-22T19:20:40.369" v="17" actId="47"/>
        <pc:sldMkLst>
          <pc:docMk/>
          <pc:sldMk cId="3706033164" sldId="1912"/>
        </pc:sldMkLst>
      </pc:sldChg>
      <pc:sldChg chg="modSp mod">
        <pc:chgData name="Brody Melia" userId="cf4db317-10dd-40b5-a777-8745f6fde4e3" providerId="ADAL" clId="{13C82FDF-CD24-40DE-84E2-7C0ABC8C3F3F}" dt="2024-10-22T20:23:13.025" v="53" actId="20577"/>
        <pc:sldMkLst>
          <pc:docMk/>
          <pc:sldMk cId="863600847" sldId="2250"/>
        </pc:sldMkLst>
        <pc:spChg chg="mod">
          <ac:chgData name="Brody Melia" userId="cf4db317-10dd-40b5-a777-8745f6fde4e3" providerId="ADAL" clId="{13C82FDF-CD24-40DE-84E2-7C0ABC8C3F3F}" dt="2024-10-22T20:23:13.025" v="53" actId="20577"/>
          <ac:spMkLst>
            <pc:docMk/>
            <pc:sldMk cId="863600847" sldId="2250"/>
            <ac:spMk id="2" creationId="{C55B5675-9458-4E4E-B501-20DC8FFE2F06}"/>
          </ac:spMkLst>
        </pc:spChg>
      </pc:sldChg>
      <pc:sldChg chg="del">
        <pc:chgData name="Brody Melia" userId="cf4db317-10dd-40b5-a777-8745f6fde4e3" providerId="ADAL" clId="{13C82FDF-CD24-40DE-84E2-7C0ABC8C3F3F}" dt="2024-10-22T20:21:55.398" v="43" actId="47"/>
        <pc:sldMkLst>
          <pc:docMk/>
          <pc:sldMk cId="704415041" sldId="2373"/>
        </pc:sldMkLst>
      </pc:sldChg>
      <pc:sldChg chg="del">
        <pc:chgData name="Brody Melia" userId="cf4db317-10dd-40b5-a777-8745f6fde4e3" providerId="ADAL" clId="{13C82FDF-CD24-40DE-84E2-7C0ABC8C3F3F}" dt="2024-10-22T20:21:41.406" v="40" actId="47"/>
        <pc:sldMkLst>
          <pc:docMk/>
          <pc:sldMk cId="3147547544" sldId="2425"/>
        </pc:sldMkLst>
      </pc:sldChg>
      <pc:sldChg chg="modSp mod">
        <pc:chgData name="Brody Melia" userId="cf4db317-10dd-40b5-a777-8745f6fde4e3" providerId="ADAL" clId="{13C82FDF-CD24-40DE-84E2-7C0ABC8C3F3F}" dt="2024-10-22T19:20:49.632" v="24" actId="20577"/>
        <pc:sldMkLst>
          <pc:docMk/>
          <pc:sldMk cId="1061200628" sldId="2426"/>
        </pc:sldMkLst>
        <pc:spChg chg="mod">
          <ac:chgData name="Brody Melia" userId="cf4db317-10dd-40b5-a777-8745f6fde4e3" providerId="ADAL" clId="{13C82FDF-CD24-40DE-84E2-7C0ABC8C3F3F}" dt="2024-10-22T19:20:49.632" v="24" actId="20577"/>
          <ac:spMkLst>
            <pc:docMk/>
            <pc:sldMk cId="1061200628" sldId="2426"/>
            <ac:spMk id="4" creationId="{B1B985A5-EF9C-40EF-9DBB-E01313B65109}"/>
          </ac:spMkLst>
        </pc:spChg>
      </pc:sldChg>
      <pc:sldChg chg="modSp mod">
        <pc:chgData name="Brody Melia" userId="cf4db317-10dd-40b5-a777-8745f6fde4e3" providerId="ADAL" clId="{13C82FDF-CD24-40DE-84E2-7C0ABC8C3F3F}" dt="2024-10-22T20:21:26.246" v="38" actId="2711"/>
        <pc:sldMkLst>
          <pc:docMk/>
          <pc:sldMk cId="2738239447" sldId="2147480249"/>
        </pc:sldMkLst>
        <pc:spChg chg="mod">
          <ac:chgData name="Brody Melia" userId="cf4db317-10dd-40b5-a777-8745f6fde4e3" providerId="ADAL" clId="{13C82FDF-CD24-40DE-84E2-7C0ABC8C3F3F}" dt="2024-10-22T20:21:20.137" v="37" actId="2711"/>
          <ac:spMkLst>
            <pc:docMk/>
            <pc:sldMk cId="2738239447" sldId="2147480249"/>
            <ac:spMk id="3" creationId="{1D9D3ED1-7AC5-14F5-D59A-E0F670BD954A}"/>
          </ac:spMkLst>
        </pc:spChg>
        <pc:spChg chg="mod">
          <ac:chgData name="Brody Melia" userId="cf4db317-10dd-40b5-a777-8745f6fde4e3" providerId="ADAL" clId="{13C82FDF-CD24-40DE-84E2-7C0ABC8C3F3F}" dt="2024-10-22T20:21:26.246" v="38" actId="2711"/>
          <ac:spMkLst>
            <pc:docMk/>
            <pc:sldMk cId="2738239447" sldId="2147480249"/>
            <ac:spMk id="5" creationId="{E6080FB3-C053-3D1F-47EA-FCC8A020E9FA}"/>
          </ac:spMkLst>
        </pc:spChg>
      </pc:sldChg>
      <pc:sldChg chg="del">
        <pc:chgData name="Brody Melia" userId="cf4db317-10dd-40b5-a777-8745f6fde4e3" providerId="ADAL" clId="{13C82FDF-CD24-40DE-84E2-7C0ABC8C3F3F}" dt="2024-10-22T19:22:57.495" v="28" actId="47"/>
        <pc:sldMkLst>
          <pc:docMk/>
          <pc:sldMk cId="1104384230" sldId="2147480358"/>
        </pc:sldMkLst>
      </pc:sldChg>
      <pc:sldChg chg="modSp mod">
        <pc:chgData name="Brody Melia" userId="cf4db317-10dd-40b5-a777-8745f6fde4e3" providerId="ADAL" clId="{13C82FDF-CD24-40DE-84E2-7C0ABC8C3F3F}" dt="2024-10-22T19:21:01.320" v="25" actId="2711"/>
        <pc:sldMkLst>
          <pc:docMk/>
          <pc:sldMk cId="2462380296" sldId="2147480378"/>
        </pc:sldMkLst>
        <pc:spChg chg="mod">
          <ac:chgData name="Brody Melia" userId="cf4db317-10dd-40b5-a777-8745f6fde4e3" providerId="ADAL" clId="{13C82FDF-CD24-40DE-84E2-7C0ABC8C3F3F}" dt="2024-10-22T19:21:01.320" v="25" actId="2711"/>
          <ac:spMkLst>
            <pc:docMk/>
            <pc:sldMk cId="2462380296" sldId="2147480378"/>
            <ac:spMk id="4" creationId="{C178B074-3860-A8D0-57E8-53938359F03B}"/>
          </ac:spMkLst>
        </pc:spChg>
      </pc:sldChg>
      <pc:sldChg chg="add del">
        <pc:chgData name="Brody Melia" userId="cf4db317-10dd-40b5-a777-8745f6fde4e3" providerId="ADAL" clId="{13C82FDF-CD24-40DE-84E2-7C0ABC8C3F3F}" dt="2024-10-22T20:19:06.726" v="35" actId="47"/>
        <pc:sldMkLst>
          <pc:docMk/>
          <pc:sldMk cId="3963974713" sldId="2147480429"/>
        </pc:sldMkLst>
      </pc:sldChg>
      <pc:sldChg chg="del">
        <pc:chgData name="Brody Melia" userId="cf4db317-10dd-40b5-a777-8745f6fde4e3" providerId="ADAL" clId="{13C82FDF-CD24-40DE-84E2-7C0ABC8C3F3F}" dt="2024-10-22T19:25:31.545" v="29" actId="47"/>
        <pc:sldMkLst>
          <pc:docMk/>
          <pc:sldMk cId="1951081458" sldId="2147480433"/>
        </pc:sldMkLst>
      </pc:sldChg>
      <pc:sldChg chg="del">
        <pc:chgData name="Brody Melia" userId="cf4db317-10dd-40b5-a777-8745f6fde4e3" providerId="ADAL" clId="{13C82FDF-CD24-40DE-84E2-7C0ABC8C3F3F}" dt="2024-10-22T19:28:54.213" v="30" actId="47"/>
        <pc:sldMkLst>
          <pc:docMk/>
          <pc:sldMk cId="2891061739" sldId="2147480434"/>
        </pc:sldMkLst>
      </pc:sldChg>
      <pc:sldChg chg="del">
        <pc:chgData name="Brody Melia" userId="cf4db317-10dd-40b5-a777-8745f6fde4e3" providerId="ADAL" clId="{13C82FDF-CD24-40DE-84E2-7C0ABC8C3F3F}" dt="2024-10-22T20:14:30.947" v="31" actId="47"/>
        <pc:sldMkLst>
          <pc:docMk/>
          <pc:sldMk cId="3737254633" sldId="2147480435"/>
        </pc:sldMkLst>
      </pc:sldChg>
      <pc:sldChg chg="del">
        <pc:chgData name="Brody Melia" userId="cf4db317-10dd-40b5-a777-8745f6fde4e3" providerId="ADAL" clId="{13C82FDF-CD24-40DE-84E2-7C0ABC8C3F3F}" dt="2024-10-22T20:17:04.893" v="33" actId="47"/>
        <pc:sldMkLst>
          <pc:docMk/>
          <pc:sldMk cId="331918518" sldId="2147480436"/>
        </pc:sldMkLst>
      </pc:sldChg>
      <pc:sldChg chg="del">
        <pc:chgData name="Brody Melia" userId="cf4db317-10dd-40b5-a777-8745f6fde4e3" providerId="ADAL" clId="{13C82FDF-CD24-40DE-84E2-7C0ABC8C3F3F}" dt="2024-10-22T20:19:13.041" v="36" actId="47"/>
        <pc:sldMkLst>
          <pc:docMk/>
          <pc:sldMk cId="702745934" sldId="2147480437"/>
        </pc:sldMkLst>
      </pc:sldChg>
      <pc:sldChg chg="modSp mod">
        <pc:chgData name="Brody Melia" userId="cf4db317-10dd-40b5-a777-8745f6fde4e3" providerId="ADAL" clId="{13C82FDF-CD24-40DE-84E2-7C0ABC8C3F3F}" dt="2024-10-22T20:15:46.908" v="32" actId="113"/>
        <pc:sldMkLst>
          <pc:docMk/>
          <pc:sldMk cId="3066771683" sldId="2147480439"/>
        </pc:sldMkLst>
        <pc:spChg chg="mod">
          <ac:chgData name="Brody Melia" userId="cf4db317-10dd-40b5-a777-8745f6fde4e3" providerId="ADAL" clId="{13C82FDF-CD24-40DE-84E2-7C0ABC8C3F3F}" dt="2024-10-22T20:15:46.908" v="32" actId="113"/>
          <ac:spMkLst>
            <pc:docMk/>
            <pc:sldMk cId="3066771683" sldId="2147480439"/>
            <ac:spMk id="2" creationId="{C326DCD2-37DC-4EBC-8E0B-138F173B373C}"/>
          </ac:spMkLst>
        </pc:spChg>
      </pc:sldChg>
      <pc:sldChg chg="del">
        <pc:chgData name="Brody Melia" userId="cf4db317-10dd-40b5-a777-8745f6fde4e3" providerId="ADAL" clId="{13C82FDF-CD24-40DE-84E2-7C0ABC8C3F3F}" dt="2024-10-22T20:21:46.818" v="42" actId="47"/>
        <pc:sldMkLst>
          <pc:docMk/>
          <pc:sldMk cId="2697957208" sldId="2147480440"/>
        </pc:sldMkLst>
      </pc:sldChg>
    </pc:docChg>
  </pc:docChgLst>
</pc:chgInfo>
</file>

<file path=ppt/comments/modernComment_2FC_58D36AE9.xml><?xml version="1.0" encoding="utf-8"?>
<p188:cmLst xmlns:a="http://schemas.openxmlformats.org/drawingml/2006/main" xmlns:r="http://schemas.openxmlformats.org/officeDocument/2006/relationships" xmlns:p188="http://schemas.microsoft.com/office/powerpoint/2018/8/main">
  <p188:cm id="{6FE14985-110B-4ED7-9448-B6E931F8B6EF}" authorId="{8DD7E1B6-7768-B85B-3F32-7F80E547F9A3}" status="resolved" created="2024-05-29T03:51:07.108" complete="100000">
    <pc:sldMkLst xmlns:pc="http://schemas.microsoft.com/office/powerpoint/2013/main/command">
      <pc:docMk/>
      <pc:sldMk cId="1490250473" sldId="764"/>
    </pc:sldMkLst>
    <p188:replyLst>
      <p188:reply id="{2E583C84-E260-A54F-ADC7-A8857B31A84A}" authorId="{3DBFD1DC-1632-6609-A307-34C368DD816A}" created="2024-05-29T08:24:53.136">
        <p188:txBody>
          <a:bodyPr/>
          <a:lstStyle/>
          <a:p>
            <a:r>
              <a:rPr lang="en-US"/>
              <a:t>I would to make it clear </a:t>
            </a:r>
          </a:p>
        </p188:txBody>
      </p188:reply>
    </p188:replyLst>
    <p188:txBody>
      <a:bodyPr/>
      <a:lstStyle/>
      <a:p>
        <a:r>
          <a:rPr lang="en-US"/>
          <a:t>Should we keep this one?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DF9AB1-2ACA-4932-AFDD-C0BD4C1E6F9E}" type="doc">
      <dgm:prSet loTypeId="urn:microsoft.com/office/officeart/2005/8/layout/pyramid1" loCatId="pyramid" qsTypeId="urn:microsoft.com/office/officeart/2005/8/quickstyle/simple1" qsCatId="simple" csTypeId="urn:microsoft.com/office/officeart/2005/8/colors/accent1_2" csCatId="accent1" phldr="1"/>
      <dgm:spPr/>
    </dgm:pt>
    <dgm:pt modelId="{DDB8F2EC-C144-4623-92C9-4BB4594910AA}">
      <dgm:prSet phldrT="[Text]" custT="1"/>
      <dgm:spPr/>
      <dgm:t>
        <a:bodyPr/>
        <a:lstStyle/>
        <a:p>
          <a:r>
            <a:rPr lang="en-US" sz="1600" b="0">
              <a:solidFill>
                <a:schemeClr val="bg1"/>
              </a:solidFill>
              <a:latin typeface="Gibson Light" panose="02000000000000000000" pitchFamily="50" charset="0"/>
            </a:rPr>
            <a:t>EU </a:t>
          </a:r>
          <a:br>
            <a:rPr lang="en-US" sz="1600" b="0">
              <a:solidFill>
                <a:schemeClr val="bg1"/>
              </a:solidFill>
              <a:latin typeface="Gibson Light" panose="02000000000000000000" pitchFamily="50" charset="0"/>
            </a:rPr>
          </a:br>
          <a:r>
            <a:rPr lang="en-US" sz="1600" b="0">
              <a:solidFill>
                <a:schemeClr val="bg1"/>
              </a:solidFill>
              <a:latin typeface="Gibson Light" panose="02000000000000000000" pitchFamily="50" charset="0"/>
            </a:rPr>
            <a:t>VAT </a:t>
          </a:r>
          <a:br>
            <a:rPr lang="en-US" sz="1600" b="0">
              <a:solidFill>
                <a:schemeClr val="bg1"/>
              </a:solidFill>
              <a:latin typeface="Gibson Light" panose="02000000000000000000" pitchFamily="50" charset="0"/>
            </a:rPr>
          </a:br>
          <a:r>
            <a:rPr lang="en-US" sz="1600" b="0">
              <a:solidFill>
                <a:schemeClr val="bg1"/>
              </a:solidFill>
              <a:latin typeface="Gibson Light" panose="02000000000000000000" pitchFamily="50" charset="0"/>
            </a:rPr>
            <a:t>Directive</a:t>
          </a:r>
        </a:p>
      </dgm:t>
    </dgm:pt>
    <dgm:pt modelId="{8C3468D0-2041-421D-9E8C-FE908ACA4D77}" type="parTrans" cxnId="{7AE21443-8383-4ABE-9536-403FB9CE3F86}">
      <dgm:prSet/>
      <dgm:spPr/>
      <dgm:t>
        <a:bodyPr/>
        <a:lstStyle/>
        <a:p>
          <a:endParaRPr lang="en-US" sz="1400" b="0">
            <a:solidFill>
              <a:schemeClr val="bg1"/>
            </a:solidFill>
            <a:latin typeface="Gibson Light" panose="02000000000000000000" pitchFamily="50" charset="0"/>
          </a:endParaRPr>
        </a:p>
      </dgm:t>
    </dgm:pt>
    <dgm:pt modelId="{A08FAF7B-61F4-4D86-82FC-BD2BBB8E7CFC}" type="sibTrans" cxnId="{7AE21443-8383-4ABE-9536-403FB9CE3F86}">
      <dgm:prSet/>
      <dgm:spPr/>
      <dgm:t>
        <a:bodyPr/>
        <a:lstStyle/>
        <a:p>
          <a:endParaRPr lang="en-US" sz="1400" b="0">
            <a:solidFill>
              <a:schemeClr val="bg1"/>
            </a:solidFill>
            <a:latin typeface="Gibson Light" panose="02000000000000000000" pitchFamily="50" charset="0"/>
          </a:endParaRPr>
        </a:p>
      </dgm:t>
    </dgm:pt>
    <dgm:pt modelId="{501421DB-0009-42D8-A02B-9C3EDE184A69}">
      <dgm:prSet phldrT="[Text]" custT="1"/>
      <dgm:spPr/>
      <dgm:t>
        <a:bodyPr/>
        <a:lstStyle/>
        <a:p>
          <a:r>
            <a:rPr lang="en-US" sz="1800" b="0" spc="-5">
              <a:solidFill>
                <a:schemeClr val="bg1"/>
              </a:solidFill>
              <a:latin typeface="Gibson Light" panose="02000000000000000000" pitchFamily="50" charset="0"/>
              <a:cs typeface="Arial"/>
            </a:rPr>
            <a:t>EU VAT Implementation Provision</a:t>
          </a:r>
          <a:endParaRPr lang="en-US" sz="1800" b="0">
            <a:solidFill>
              <a:schemeClr val="bg1"/>
            </a:solidFill>
            <a:latin typeface="Gibson Light" panose="02000000000000000000" pitchFamily="50" charset="0"/>
          </a:endParaRPr>
        </a:p>
      </dgm:t>
    </dgm:pt>
    <dgm:pt modelId="{2441A7B5-67D6-45D0-98B9-73151FD09253}" type="parTrans" cxnId="{B6BFB2FD-20B3-4B0D-A12B-2DB4E0DEE6A9}">
      <dgm:prSet/>
      <dgm:spPr/>
      <dgm:t>
        <a:bodyPr/>
        <a:lstStyle/>
        <a:p>
          <a:endParaRPr lang="en-US" sz="1400" b="0">
            <a:solidFill>
              <a:schemeClr val="bg1"/>
            </a:solidFill>
            <a:latin typeface="Gibson Light" panose="02000000000000000000" pitchFamily="50" charset="0"/>
          </a:endParaRPr>
        </a:p>
      </dgm:t>
    </dgm:pt>
    <dgm:pt modelId="{0201C6A6-5A8F-4CCD-B28A-EAD2DCA8AB6F}" type="sibTrans" cxnId="{B6BFB2FD-20B3-4B0D-A12B-2DB4E0DEE6A9}">
      <dgm:prSet/>
      <dgm:spPr/>
      <dgm:t>
        <a:bodyPr/>
        <a:lstStyle/>
        <a:p>
          <a:endParaRPr lang="en-US" sz="1400" b="0">
            <a:solidFill>
              <a:schemeClr val="bg1"/>
            </a:solidFill>
            <a:latin typeface="Gibson Light" panose="02000000000000000000" pitchFamily="50" charset="0"/>
          </a:endParaRPr>
        </a:p>
      </dgm:t>
    </dgm:pt>
    <dgm:pt modelId="{CCEF16A8-C588-45D2-92EE-704AF2A04283}">
      <dgm:prSet phldrT="[Text]" custT="1"/>
      <dgm:spPr/>
      <dgm:t>
        <a:bodyPr/>
        <a:lstStyle/>
        <a:p>
          <a:r>
            <a:rPr lang="en-US" sz="1800" b="0" spc="-5">
              <a:solidFill>
                <a:schemeClr val="bg1"/>
              </a:solidFill>
              <a:latin typeface="Gibson Light" panose="02000000000000000000" pitchFamily="50" charset="0"/>
              <a:cs typeface="Arial"/>
            </a:rPr>
            <a:t>Local VAT Law</a:t>
          </a:r>
          <a:endParaRPr lang="en-US" sz="1800" b="0">
            <a:solidFill>
              <a:schemeClr val="bg1"/>
            </a:solidFill>
            <a:latin typeface="Gibson Light" panose="02000000000000000000" pitchFamily="50" charset="0"/>
          </a:endParaRPr>
        </a:p>
      </dgm:t>
    </dgm:pt>
    <dgm:pt modelId="{6D8F94C2-39AA-4FE0-BD57-6C8BF6E3A5EF}" type="parTrans" cxnId="{1D12062A-A59D-408C-93A3-75A4F30B8E92}">
      <dgm:prSet/>
      <dgm:spPr/>
      <dgm:t>
        <a:bodyPr/>
        <a:lstStyle/>
        <a:p>
          <a:endParaRPr lang="en-US" sz="1400" b="0">
            <a:solidFill>
              <a:schemeClr val="bg1"/>
            </a:solidFill>
            <a:latin typeface="Gibson Light" panose="02000000000000000000" pitchFamily="50" charset="0"/>
          </a:endParaRPr>
        </a:p>
      </dgm:t>
    </dgm:pt>
    <dgm:pt modelId="{451DF389-F005-41B5-8A80-0E3D8EDEC833}" type="sibTrans" cxnId="{1D12062A-A59D-408C-93A3-75A4F30B8E92}">
      <dgm:prSet/>
      <dgm:spPr/>
      <dgm:t>
        <a:bodyPr/>
        <a:lstStyle/>
        <a:p>
          <a:endParaRPr lang="en-US" sz="1400" b="0">
            <a:solidFill>
              <a:schemeClr val="bg1"/>
            </a:solidFill>
            <a:latin typeface="Gibson Light" panose="02000000000000000000" pitchFamily="50" charset="0"/>
          </a:endParaRPr>
        </a:p>
      </dgm:t>
    </dgm:pt>
    <dgm:pt modelId="{5F4B7B73-A206-4DA9-8334-A6DB009B6428}">
      <dgm:prSet phldrT="[Text]" custT="1"/>
      <dgm:spPr/>
      <dgm:t>
        <a:bodyPr/>
        <a:lstStyle/>
        <a:p>
          <a:r>
            <a:rPr lang="en-US" sz="1800" b="0" spc="-5">
              <a:solidFill>
                <a:schemeClr val="bg1"/>
              </a:solidFill>
              <a:latin typeface="Gibson Light" panose="02000000000000000000" pitchFamily="50" charset="0"/>
              <a:cs typeface="Arial"/>
            </a:rPr>
            <a:t>Local VAT Provisions</a:t>
          </a:r>
          <a:endParaRPr lang="en-US" sz="1800" b="0">
            <a:solidFill>
              <a:schemeClr val="bg1"/>
            </a:solidFill>
            <a:latin typeface="Gibson Light" panose="02000000000000000000" pitchFamily="50" charset="0"/>
          </a:endParaRPr>
        </a:p>
      </dgm:t>
    </dgm:pt>
    <dgm:pt modelId="{3007A3FC-C825-4229-BCF8-66FBA8FEEE7C}" type="parTrans" cxnId="{C7D7FD67-F48C-4FB1-B4A8-1288B79A9EDC}">
      <dgm:prSet/>
      <dgm:spPr/>
      <dgm:t>
        <a:bodyPr/>
        <a:lstStyle/>
        <a:p>
          <a:endParaRPr lang="en-US" sz="1400" b="0">
            <a:solidFill>
              <a:schemeClr val="bg1"/>
            </a:solidFill>
            <a:latin typeface="Gibson Light" panose="02000000000000000000" pitchFamily="50" charset="0"/>
          </a:endParaRPr>
        </a:p>
      </dgm:t>
    </dgm:pt>
    <dgm:pt modelId="{73A53AEB-75FD-4C1F-94CB-C4F24610C1D8}" type="sibTrans" cxnId="{C7D7FD67-F48C-4FB1-B4A8-1288B79A9EDC}">
      <dgm:prSet/>
      <dgm:spPr/>
      <dgm:t>
        <a:bodyPr/>
        <a:lstStyle/>
        <a:p>
          <a:endParaRPr lang="en-US" sz="1400" b="0">
            <a:solidFill>
              <a:schemeClr val="bg1"/>
            </a:solidFill>
            <a:latin typeface="Gibson Light" panose="02000000000000000000" pitchFamily="50" charset="0"/>
          </a:endParaRPr>
        </a:p>
      </dgm:t>
    </dgm:pt>
    <dgm:pt modelId="{6BFB348D-192D-491C-A0BA-55297FAC739A}">
      <dgm:prSet phldrT="[Text]" custT="1"/>
      <dgm:spPr/>
      <dgm:t>
        <a:bodyPr/>
        <a:lstStyle/>
        <a:p>
          <a:r>
            <a:rPr lang="en-US" sz="1800" b="0" spc="-5">
              <a:solidFill>
                <a:schemeClr val="bg1"/>
              </a:solidFill>
              <a:latin typeface="Gibson Light" panose="02000000000000000000" pitchFamily="50" charset="0"/>
              <a:cs typeface="Arial"/>
            </a:rPr>
            <a:t>Local Administrative Instructions</a:t>
          </a:r>
          <a:endParaRPr lang="en-US" sz="1800" b="0">
            <a:solidFill>
              <a:schemeClr val="bg1"/>
            </a:solidFill>
            <a:latin typeface="Gibson Light" panose="02000000000000000000" pitchFamily="50" charset="0"/>
          </a:endParaRPr>
        </a:p>
      </dgm:t>
    </dgm:pt>
    <dgm:pt modelId="{8C06D662-29B4-4F3C-A02D-290104747194}" type="parTrans" cxnId="{A174852C-0C9D-43A8-A773-4746806F8739}">
      <dgm:prSet/>
      <dgm:spPr/>
      <dgm:t>
        <a:bodyPr/>
        <a:lstStyle/>
        <a:p>
          <a:endParaRPr lang="en-US" sz="1400" b="0">
            <a:solidFill>
              <a:schemeClr val="bg1"/>
            </a:solidFill>
            <a:latin typeface="Gibson Light" panose="02000000000000000000" pitchFamily="50" charset="0"/>
          </a:endParaRPr>
        </a:p>
      </dgm:t>
    </dgm:pt>
    <dgm:pt modelId="{6D5806A9-9229-4E42-A89F-CEB92371B768}" type="sibTrans" cxnId="{A174852C-0C9D-43A8-A773-4746806F8739}">
      <dgm:prSet/>
      <dgm:spPr/>
      <dgm:t>
        <a:bodyPr/>
        <a:lstStyle/>
        <a:p>
          <a:endParaRPr lang="en-US" sz="1400" b="0">
            <a:solidFill>
              <a:schemeClr val="bg1"/>
            </a:solidFill>
            <a:latin typeface="Gibson Light" panose="02000000000000000000" pitchFamily="50" charset="0"/>
          </a:endParaRPr>
        </a:p>
      </dgm:t>
    </dgm:pt>
    <dgm:pt modelId="{C93A9D3C-AC18-45AB-AAA3-55C2ADDA5304}" type="pres">
      <dgm:prSet presAssocID="{3DDF9AB1-2ACA-4932-AFDD-C0BD4C1E6F9E}" presName="Name0" presStyleCnt="0">
        <dgm:presLayoutVars>
          <dgm:dir/>
          <dgm:animLvl val="lvl"/>
          <dgm:resizeHandles val="exact"/>
        </dgm:presLayoutVars>
      </dgm:prSet>
      <dgm:spPr/>
    </dgm:pt>
    <dgm:pt modelId="{ABADC764-A5F8-434F-AA63-76ABD0F86750}" type="pres">
      <dgm:prSet presAssocID="{DDB8F2EC-C144-4623-92C9-4BB4594910AA}" presName="Name8" presStyleCnt="0"/>
      <dgm:spPr/>
    </dgm:pt>
    <dgm:pt modelId="{31A9AB7B-C9D3-4069-B895-FA0159AA4014}" type="pres">
      <dgm:prSet presAssocID="{DDB8F2EC-C144-4623-92C9-4BB4594910AA}" presName="level" presStyleLbl="node1" presStyleIdx="0" presStyleCnt="5">
        <dgm:presLayoutVars>
          <dgm:chMax val="1"/>
          <dgm:bulletEnabled val="1"/>
        </dgm:presLayoutVars>
      </dgm:prSet>
      <dgm:spPr/>
    </dgm:pt>
    <dgm:pt modelId="{9ED163CF-CB7B-4F8F-ACE9-E66169460951}" type="pres">
      <dgm:prSet presAssocID="{DDB8F2EC-C144-4623-92C9-4BB4594910AA}" presName="levelTx" presStyleLbl="revTx" presStyleIdx="0" presStyleCnt="0">
        <dgm:presLayoutVars>
          <dgm:chMax val="1"/>
          <dgm:bulletEnabled val="1"/>
        </dgm:presLayoutVars>
      </dgm:prSet>
      <dgm:spPr/>
    </dgm:pt>
    <dgm:pt modelId="{5A114C8C-FED7-4C51-9AE5-36AEF918DD9C}" type="pres">
      <dgm:prSet presAssocID="{501421DB-0009-42D8-A02B-9C3EDE184A69}" presName="Name8" presStyleCnt="0"/>
      <dgm:spPr/>
    </dgm:pt>
    <dgm:pt modelId="{5FB71F86-8FE3-4AB9-B015-E18B575AAF6D}" type="pres">
      <dgm:prSet presAssocID="{501421DB-0009-42D8-A02B-9C3EDE184A69}" presName="level" presStyleLbl="node1" presStyleIdx="1" presStyleCnt="5">
        <dgm:presLayoutVars>
          <dgm:chMax val="1"/>
          <dgm:bulletEnabled val="1"/>
        </dgm:presLayoutVars>
      </dgm:prSet>
      <dgm:spPr/>
    </dgm:pt>
    <dgm:pt modelId="{5869516D-2A1E-47A0-BC0B-66DF1056A59E}" type="pres">
      <dgm:prSet presAssocID="{501421DB-0009-42D8-A02B-9C3EDE184A69}" presName="levelTx" presStyleLbl="revTx" presStyleIdx="0" presStyleCnt="0">
        <dgm:presLayoutVars>
          <dgm:chMax val="1"/>
          <dgm:bulletEnabled val="1"/>
        </dgm:presLayoutVars>
      </dgm:prSet>
      <dgm:spPr/>
    </dgm:pt>
    <dgm:pt modelId="{F1B758A2-69D3-4CC3-BDED-A2215D0D8269}" type="pres">
      <dgm:prSet presAssocID="{CCEF16A8-C588-45D2-92EE-704AF2A04283}" presName="Name8" presStyleCnt="0"/>
      <dgm:spPr/>
    </dgm:pt>
    <dgm:pt modelId="{1A53D1E5-D9EF-444C-8369-A5B5689D0240}" type="pres">
      <dgm:prSet presAssocID="{CCEF16A8-C588-45D2-92EE-704AF2A04283}" presName="level" presStyleLbl="node1" presStyleIdx="2" presStyleCnt="5">
        <dgm:presLayoutVars>
          <dgm:chMax val="1"/>
          <dgm:bulletEnabled val="1"/>
        </dgm:presLayoutVars>
      </dgm:prSet>
      <dgm:spPr/>
    </dgm:pt>
    <dgm:pt modelId="{0E70DC29-B543-461A-A3B9-BD995EDA1B16}" type="pres">
      <dgm:prSet presAssocID="{CCEF16A8-C588-45D2-92EE-704AF2A04283}" presName="levelTx" presStyleLbl="revTx" presStyleIdx="0" presStyleCnt="0">
        <dgm:presLayoutVars>
          <dgm:chMax val="1"/>
          <dgm:bulletEnabled val="1"/>
        </dgm:presLayoutVars>
      </dgm:prSet>
      <dgm:spPr/>
    </dgm:pt>
    <dgm:pt modelId="{5F452D87-71EA-4765-AABB-3D0B480A63B1}" type="pres">
      <dgm:prSet presAssocID="{5F4B7B73-A206-4DA9-8334-A6DB009B6428}" presName="Name8" presStyleCnt="0"/>
      <dgm:spPr/>
    </dgm:pt>
    <dgm:pt modelId="{5E11F256-AFC4-4BF9-82CD-DBD9BA85A97A}" type="pres">
      <dgm:prSet presAssocID="{5F4B7B73-A206-4DA9-8334-A6DB009B6428}" presName="level" presStyleLbl="node1" presStyleIdx="3" presStyleCnt="5">
        <dgm:presLayoutVars>
          <dgm:chMax val="1"/>
          <dgm:bulletEnabled val="1"/>
        </dgm:presLayoutVars>
      </dgm:prSet>
      <dgm:spPr/>
    </dgm:pt>
    <dgm:pt modelId="{AE72342F-7ACC-46D4-B435-1A5AA51BBA4D}" type="pres">
      <dgm:prSet presAssocID="{5F4B7B73-A206-4DA9-8334-A6DB009B6428}" presName="levelTx" presStyleLbl="revTx" presStyleIdx="0" presStyleCnt="0">
        <dgm:presLayoutVars>
          <dgm:chMax val="1"/>
          <dgm:bulletEnabled val="1"/>
        </dgm:presLayoutVars>
      </dgm:prSet>
      <dgm:spPr/>
    </dgm:pt>
    <dgm:pt modelId="{4F0221F8-CD69-4E37-AA3B-07D3A2288075}" type="pres">
      <dgm:prSet presAssocID="{6BFB348D-192D-491C-A0BA-55297FAC739A}" presName="Name8" presStyleCnt="0"/>
      <dgm:spPr/>
    </dgm:pt>
    <dgm:pt modelId="{BD7403CF-6C4A-44AE-BCE1-A88F2E1BED3A}" type="pres">
      <dgm:prSet presAssocID="{6BFB348D-192D-491C-A0BA-55297FAC739A}" presName="level" presStyleLbl="node1" presStyleIdx="4" presStyleCnt="5">
        <dgm:presLayoutVars>
          <dgm:chMax val="1"/>
          <dgm:bulletEnabled val="1"/>
        </dgm:presLayoutVars>
      </dgm:prSet>
      <dgm:spPr/>
    </dgm:pt>
    <dgm:pt modelId="{FD76880D-52D0-4209-8E2D-7F4BDE6FCE87}" type="pres">
      <dgm:prSet presAssocID="{6BFB348D-192D-491C-A0BA-55297FAC739A}" presName="levelTx" presStyleLbl="revTx" presStyleIdx="0" presStyleCnt="0">
        <dgm:presLayoutVars>
          <dgm:chMax val="1"/>
          <dgm:bulletEnabled val="1"/>
        </dgm:presLayoutVars>
      </dgm:prSet>
      <dgm:spPr/>
    </dgm:pt>
  </dgm:ptLst>
  <dgm:cxnLst>
    <dgm:cxn modelId="{BA824104-8872-41C3-88F1-0FCCC9D71B68}" type="presOf" srcId="{DDB8F2EC-C144-4623-92C9-4BB4594910AA}" destId="{9ED163CF-CB7B-4F8F-ACE9-E66169460951}" srcOrd="1" destOrd="0" presId="urn:microsoft.com/office/officeart/2005/8/layout/pyramid1"/>
    <dgm:cxn modelId="{1D12062A-A59D-408C-93A3-75A4F30B8E92}" srcId="{3DDF9AB1-2ACA-4932-AFDD-C0BD4C1E6F9E}" destId="{CCEF16A8-C588-45D2-92EE-704AF2A04283}" srcOrd="2" destOrd="0" parTransId="{6D8F94C2-39AA-4FE0-BD57-6C8BF6E3A5EF}" sibTransId="{451DF389-F005-41B5-8A80-0E3D8EDEC833}"/>
    <dgm:cxn modelId="{A174852C-0C9D-43A8-A773-4746806F8739}" srcId="{3DDF9AB1-2ACA-4932-AFDD-C0BD4C1E6F9E}" destId="{6BFB348D-192D-491C-A0BA-55297FAC739A}" srcOrd="4" destOrd="0" parTransId="{8C06D662-29B4-4F3C-A02D-290104747194}" sibTransId="{6D5806A9-9229-4E42-A89F-CEB92371B768}"/>
    <dgm:cxn modelId="{D27C2060-006D-4A83-94C6-DE6CB01F1318}" type="presOf" srcId="{6BFB348D-192D-491C-A0BA-55297FAC739A}" destId="{BD7403CF-6C4A-44AE-BCE1-A88F2E1BED3A}" srcOrd="0" destOrd="0" presId="urn:microsoft.com/office/officeart/2005/8/layout/pyramid1"/>
    <dgm:cxn modelId="{7AE21443-8383-4ABE-9536-403FB9CE3F86}" srcId="{3DDF9AB1-2ACA-4932-AFDD-C0BD4C1E6F9E}" destId="{DDB8F2EC-C144-4623-92C9-4BB4594910AA}" srcOrd="0" destOrd="0" parTransId="{8C3468D0-2041-421D-9E8C-FE908ACA4D77}" sibTransId="{A08FAF7B-61F4-4D86-82FC-BD2BBB8E7CFC}"/>
    <dgm:cxn modelId="{C7D7FD67-F48C-4FB1-B4A8-1288B79A9EDC}" srcId="{3DDF9AB1-2ACA-4932-AFDD-C0BD4C1E6F9E}" destId="{5F4B7B73-A206-4DA9-8334-A6DB009B6428}" srcOrd="3" destOrd="0" parTransId="{3007A3FC-C825-4229-BCF8-66FBA8FEEE7C}" sibTransId="{73A53AEB-75FD-4C1F-94CB-C4F24610C1D8}"/>
    <dgm:cxn modelId="{4492B96D-B032-41F6-8D1A-07DD746D0534}" type="presOf" srcId="{6BFB348D-192D-491C-A0BA-55297FAC739A}" destId="{FD76880D-52D0-4209-8E2D-7F4BDE6FCE87}" srcOrd="1" destOrd="0" presId="urn:microsoft.com/office/officeart/2005/8/layout/pyramid1"/>
    <dgm:cxn modelId="{DC672C7A-D1B2-4A93-8E61-F083CD48130A}" type="presOf" srcId="{DDB8F2EC-C144-4623-92C9-4BB4594910AA}" destId="{31A9AB7B-C9D3-4069-B895-FA0159AA4014}" srcOrd="0" destOrd="0" presId="urn:microsoft.com/office/officeart/2005/8/layout/pyramid1"/>
    <dgm:cxn modelId="{1CCDDD84-3009-49C4-9814-CAF7AA86A5C9}" type="presOf" srcId="{501421DB-0009-42D8-A02B-9C3EDE184A69}" destId="{5869516D-2A1E-47A0-BC0B-66DF1056A59E}" srcOrd="1" destOrd="0" presId="urn:microsoft.com/office/officeart/2005/8/layout/pyramid1"/>
    <dgm:cxn modelId="{7F3CD596-1DCD-4864-B9D4-BBA1C04EFAC2}" type="presOf" srcId="{5F4B7B73-A206-4DA9-8334-A6DB009B6428}" destId="{5E11F256-AFC4-4BF9-82CD-DBD9BA85A97A}" srcOrd="0" destOrd="0" presId="urn:microsoft.com/office/officeart/2005/8/layout/pyramid1"/>
    <dgm:cxn modelId="{E25335C7-0CA6-4F06-9C33-F72B39DF3CAD}" type="presOf" srcId="{3DDF9AB1-2ACA-4932-AFDD-C0BD4C1E6F9E}" destId="{C93A9D3C-AC18-45AB-AAA3-55C2ADDA5304}" srcOrd="0" destOrd="0" presId="urn:microsoft.com/office/officeart/2005/8/layout/pyramid1"/>
    <dgm:cxn modelId="{D3933DCF-AD27-4BC8-98F9-D6CA46B8E01D}" type="presOf" srcId="{CCEF16A8-C588-45D2-92EE-704AF2A04283}" destId="{0E70DC29-B543-461A-A3B9-BD995EDA1B16}" srcOrd="1" destOrd="0" presId="urn:microsoft.com/office/officeart/2005/8/layout/pyramid1"/>
    <dgm:cxn modelId="{9B29DDD0-0DEC-4661-BD89-DCDB25DE37F4}" type="presOf" srcId="{5F4B7B73-A206-4DA9-8334-A6DB009B6428}" destId="{AE72342F-7ACC-46D4-B435-1A5AA51BBA4D}" srcOrd="1" destOrd="0" presId="urn:microsoft.com/office/officeart/2005/8/layout/pyramid1"/>
    <dgm:cxn modelId="{7B5C97D8-E19B-4DF6-9DE0-04FE2FC63310}" type="presOf" srcId="{501421DB-0009-42D8-A02B-9C3EDE184A69}" destId="{5FB71F86-8FE3-4AB9-B015-E18B575AAF6D}" srcOrd="0" destOrd="0" presId="urn:microsoft.com/office/officeart/2005/8/layout/pyramid1"/>
    <dgm:cxn modelId="{CB0DA4F3-3563-43CC-ACE5-512125DBE624}" type="presOf" srcId="{CCEF16A8-C588-45D2-92EE-704AF2A04283}" destId="{1A53D1E5-D9EF-444C-8369-A5B5689D0240}" srcOrd="0" destOrd="0" presId="urn:microsoft.com/office/officeart/2005/8/layout/pyramid1"/>
    <dgm:cxn modelId="{B6BFB2FD-20B3-4B0D-A12B-2DB4E0DEE6A9}" srcId="{3DDF9AB1-2ACA-4932-AFDD-C0BD4C1E6F9E}" destId="{501421DB-0009-42D8-A02B-9C3EDE184A69}" srcOrd="1" destOrd="0" parTransId="{2441A7B5-67D6-45D0-98B9-73151FD09253}" sibTransId="{0201C6A6-5A8F-4CCD-B28A-EAD2DCA8AB6F}"/>
    <dgm:cxn modelId="{0F59B664-802B-4C35-A316-2DDCD52511DB}" type="presParOf" srcId="{C93A9D3C-AC18-45AB-AAA3-55C2ADDA5304}" destId="{ABADC764-A5F8-434F-AA63-76ABD0F86750}" srcOrd="0" destOrd="0" presId="urn:microsoft.com/office/officeart/2005/8/layout/pyramid1"/>
    <dgm:cxn modelId="{3C91D20A-AC92-40AB-A4CC-07D8764314F5}" type="presParOf" srcId="{ABADC764-A5F8-434F-AA63-76ABD0F86750}" destId="{31A9AB7B-C9D3-4069-B895-FA0159AA4014}" srcOrd="0" destOrd="0" presId="urn:microsoft.com/office/officeart/2005/8/layout/pyramid1"/>
    <dgm:cxn modelId="{F20DCC4D-31D0-4B68-91DC-B5CEE58A4892}" type="presParOf" srcId="{ABADC764-A5F8-434F-AA63-76ABD0F86750}" destId="{9ED163CF-CB7B-4F8F-ACE9-E66169460951}" srcOrd="1" destOrd="0" presId="urn:microsoft.com/office/officeart/2005/8/layout/pyramid1"/>
    <dgm:cxn modelId="{3408AC6C-1FCC-4AD8-A1D9-448BA4C6968B}" type="presParOf" srcId="{C93A9D3C-AC18-45AB-AAA3-55C2ADDA5304}" destId="{5A114C8C-FED7-4C51-9AE5-36AEF918DD9C}" srcOrd="1" destOrd="0" presId="urn:microsoft.com/office/officeart/2005/8/layout/pyramid1"/>
    <dgm:cxn modelId="{5ACF2437-6CFF-49BB-B059-9020E404AEAA}" type="presParOf" srcId="{5A114C8C-FED7-4C51-9AE5-36AEF918DD9C}" destId="{5FB71F86-8FE3-4AB9-B015-E18B575AAF6D}" srcOrd="0" destOrd="0" presId="urn:microsoft.com/office/officeart/2005/8/layout/pyramid1"/>
    <dgm:cxn modelId="{BDB65C88-FE07-4AB3-BC47-EFB187108B72}" type="presParOf" srcId="{5A114C8C-FED7-4C51-9AE5-36AEF918DD9C}" destId="{5869516D-2A1E-47A0-BC0B-66DF1056A59E}" srcOrd="1" destOrd="0" presId="urn:microsoft.com/office/officeart/2005/8/layout/pyramid1"/>
    <dgm:cxn modelId="{9965600E-E131-4F48-B49D-B3E4D965435A}" type="presParOf" srcId="{C93A9D3C-AC18-45AB-AAA3-55C2ADDA5304}" destId="{F1B758A2-69D3-4CC3-BDED-A2215D0D8269}" srcOrd="2" destOrd="0" presId="urn:microsoft.com/office/officeart/2005/8/layout/pyramid1"/>
    <dgm:cxn modelId="{5E0E3AFC-A672-4BE7-8923-3E5DF07D9207}" type="presParOf" srcId="{F1B758A2-69D3-4CC3-BDED-A2215D0D8269}" destId="{1A53D1E5-D9EF-444C-8369-A5B5689D0240}" srcOrd="0" destOrd="0" presId="urn:microsoft.com/office/officeart/2005/8/layout/pyramid1"/>
    <dgm:cxn modelId="{9FAFEC82-8217-463A-A026-7D116225A5A5}" type="presParOf" srcId="{F1B758A2-69D3-4CC3-BDED-A2215D0D8269}" destId="{0E70DC29-B543-461A-A3B9-BD995EDA1B16}" srcOrd="1" destOrd="0" presId="urn:microsoft.com/office/officeart/2005/8/layout/pyramid1"/>
    <dgm:cxn modelId="{25E8BE37-ADDC-415D-8E4F-24B1E9846934}" type="presParOf" srcId="{C93A9D3C-AC18-45AB-AAA3-55C2ADDA5304}" destId="{5F452D87-71EA-4765-AABB-3D0B480A63B1}" srcOrd="3" destOrd="0" presId="urn:microsoft.com/office/officeart/2005/8/layout/pyramid1"/>
    <dgm:cxn modelId="{9A92155D-BB59-4492-8383-AEED2DE76D90}" type="presParOf" srcId="{5F452D87-71EA-4765-AABB-3D0B480A63B1}" destId="{5E11F256-AFC4-4BF9-82CD-DBD9BA85A97A}" srcOrd="0" destOrd="0" presId="urn:microsoft.com/office/officeart/2005/8/layout/pyramid1"/>
    <dgm:cxn modelId="{16A6FE8E-B111-4BC9-82A9-B19EDFBC6578}" type="presParOf" srcId="{5F452D87-71EA-4765-AABB-3D0B480A63B1}" destId="{AE72342F-7ACC-46D4-B435-1A5AA51BBA4D}" srcOrd="1" destOrd="0" presId="urn:microsoft.com/office/officeart/2005/8/layout/pyramid1"/>
    <dgm:cxn modelId="{93C47E71-2032-4738-AD1C-0AD232355118}" type="presParOf" srcId="{C93A9D3C-AC18-45AB-AAA3-55C2ADDA5304}" destId="{4F0221F8-CD69-4E37-AA3B-07D3A2288075}" srcOrd="4" destOrd="0" presId="urn:microsoft.com/office/officeart/2005/8/layout/pyramid1"/>
    <dgm:cxn modelId="{E7E0B3F8-8F54-4F46-9BE7-A83B56055423}" type="presParOf" srcId="{4F0221F8-CD69-4E37-AA3B-07D3A2288075}" destId="{BD7403CF-6C4A-44AE-BCE1-A88F2E1BED3A}" srcOrd="0" destOrd="0" presId="urn:microsoft.com/office/officeart/2005/8/layout/pyramid1"/>
    <dgm:cxn modelId="{08ED7634-F1E0-443A-9A65-C07CB1947D2B}" type="presParOf" srcId="{4F0221F8-CD69-4E37-AA3B-07D3A2288075}" destId="{FD76880D-52D0-4209-8E2D-7F4BDE6FCE8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9AB7B-C9D3-4069-B895-FA0159AA4014}">
      <dsp:nvSpPr>
        <dsp:cNvPr id="0" name=""/>
        <dsp:cNvSpPr/>
      </dsp:nvSpPr>
      <dsp:spPr>
        <a:xfrm>
          <a:off x="2798547" y="0"/>
          <a:ext cx="1399273" cy="1184259"/>
        </a:xfrm>
        <a:prstGeom prst="trapezoid">
          <a:avLst>
            <a:gd name="adj" fmla="val 5907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a:solidFill>
                <a:schemeClr val="bg1"/>
              </a:solidFill>
              <a:latin typeface="Gibson Light" panose="02000000000000000000" pitchFamily="50" charset="0"/>
            </a:rPr>
            <a:t>EU </a:t>
          </a:r>
          <a:br>
            <a:rPr lang="en-US" sz="1600" b="0" kern="1200">
              <a:solidFill>
                <a:schemeClr val="bg1"/>
              </a:solidFill>
              <a:latin typeface="Gibson Light" panose="02000000000000000000" pitchFamily="50" charset="0"/>
            </a:rPr>
          </a:br>
          <a:r>
            <a:rPr lang="en-US" sz="1600" b="0" kern="1200">
              <a:solidFill>
                <a:schemeClr val="bg1"/>
              </a:solidFill>
              <a:latin typeface="Gibson Light" panose="02000000000000000000" pitchFamily="50" charset="0"/>
            </a:rPr>
            <a:t>VAT </a:t>
          </a:r>
          <a:br>
            <a:rPr lang="en-US" sz="1600" b="0" kern="1200">
              <a:solidFill>
                <a:schemeClr val="bg1"/>
              </a:solidFill>
              <a:latin typeface="Gibson Light" panose="02000000000000000000" pitchFamily="50" charset="0"/>
            </a:rPr>
          </a:br>
          <a:r>
            <a:rPr lang="en-US" sz="1600" b="0" kern="1200">
              <a:solidFill>
                <a:schemeClr val="bg1"/>
              </a:solidFill>
              <a:latin typeface="Gibson Light" panose="02000000000000000000" pitchFamily="50" charset="0"/>
            </a:rPr>
            <a:t>Directive</a:t>
          </a:r>
        </a:p>
      </dsp:txBody>
      <dsp:txXfrm>
        <a:off x="2798547" y="0"/>
        <a:ext cx="1399273" cy="1184259"/>
      </dsp:txXfrm>
    </dsp:sp>
    <dsp:sp modelId="{5FB71F86-8FE3-4AB9-B015-E18B575AAF6D}">
      <dsp:nvSpPr>
        <dsp:cNvPr id="0" name=""/>
        <dsp:cNvSpPr/>
      </dsp:nvSpPr>
      <dsp:spPr>
        <a:xfrm>
          <a:off x="2098910" y="1184259"/>
          <a:ext cx="2798547" cy="1184259"/>
        </a:xfrm>
        <a:prstGeom prst="trapezoid">
          <a:avLst>
            <a:gd name="adj" fmla="val 5907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spc="-5">
              <a:solidFill>
                <a:schemeClr val="bg1"/>
              </a:solidFill>
              <a:latin typeface="Gibson Light" panose="02000000000000000000" pitchFamily="50" charset="0"/>
              <a:cs typeface="Arial"/>
            </a:rPr>
            <a:t>EU VAT Implementation Provision</a:t>
          </a:r>
          <a:endParaRPr lang="en-US" sz="1800" b="0" kern="1200">
            <a:solidFill>
              <a:schemeClr val="bg1"/>
            </a:solidFill>
            <a:latin typeface="Gibson Light" panose="02000000000000000000" pitchFamily="50" charset="0"/>
          </a:endParaRPr>
        </a:p>
      </dsp:txBody>
      <dsp:txXfrm>
        <a:off x="2588656" y="1184259"/>
        <a:ext cx="1819055" cy="1184259"/>
      </dsp:txXfrm>
    </dsp:sp>
    <dsp:sp modelId="{1A53D1E5-D9EF-444C-8369-A5B5689D0240}">
      <dsp:nvSpPr>
        <dsp:cNvPr id="0" name=""/>
        <dsp:cNvSpPr/>
      </dsp:nvSpPr>
      <dsp:spPr>
        <a:xfrm>
          <a:off x="1399273" y="2368518"/>
          <a:ext cx="4197820" cy="1184259"/>
        </a:xfrm>
        <a:prstGeom prst="trapezoid">
          <a:avLst>
            <a:gd name="adj" fmla="val 5907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spc="-5">
              <a:solidFill>
                <a:schemeClr val="bg1"/>
              </a:solidFill>
              <a:latin typeface="Gibson Light" panose="02000000000000000000" pitchFamily="50" charset="0"/>
              <a:cs typeface="Arial"/>
            </a:rPr>
            <a:t>Local VAT Law</a:t>
          </a:r>
          <a:endParaRPr lang="en-US" sz="1800" b="0" kern="1200">
            <a:solidFill>
              <a:schemeClr val="bg1"/>
            </a:solidFill>
            <a:latin typeface="Gibson Light" panose="02000000000000000000" pitchFamily="50" charset="0"/>
          </a:endParaRPr>
        </a:p>
      </dsp:txBody>
      <dsp:txXfrm>
        <a:off x="2133892" y="2368518"/>
        <a:ext cx="2728583" cy="1184259"/>
      </dsp:txXfrm>
    </dsp:sp>
    <dsp:sp modelId="{5E11F256-AFC4-4BF9-82CD-DBD9BA85A97A}">
      <dsp:nvSpPr>
        <dsp:cNvPr id="0" name=""/>
        <dsp:cNvSpPr/>
      </dsp:nvSpPr>
      <dsp:spPr>
        <a:xfrm>
          <a:off x="699636" y="3552778"/>
          <a:ext cx="5597094" cy="1184259"/>
        </a:xfrm>
        <a:prstGeom prst="trapezoid">
          <a:avLst>
            <a:gd name="adj" fmla="val 5907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spc="-5">
              <a:solidFill>
                <a:schemeClr val="bg1"/>
              </a:solidFill>
              <a:latin typeface="Gibson Light" panose="02000000000000000000" pitchFamily="50" charset="0"/>
              <a:cs typeface="Arial"/>
            </a:rPr>
            <a:t>Local VAT Provisions</a:t>
          </a:r>
          <a:endParaRPr lang="en-US" sz="1800" b="0" kern="1200">
            <a:solidFill>
              <a:schemeClr val="bg1"/>
            </a:solidFill>
            <a:latin typeface="Gibson Light" panose="02000000000000000000" pitchFamily="50" charset="0"/>
          </a:endParaRPr>
        </a:p>
      </dsp:txBody>
      <dsp:txXfrm>
        <a:off x="1679128" y="3552778"/>
        <a:ext cx="3638111" cy="1184259"/>
      </dsp:txXfrm>
    </dsp:sp>
    <dsp:sp modelId="{BD7403CF-6C4A-44AE-BCE1-A88F2E1BED3A}">
      <dsp:nvSpPr>
        <dsp:cNvPr id="0" name=""/>
        <dsp:cNvSpPr/>
      </dsp:nvSpPr>
      <dsp:spPr>
        <a:xfrm>
          <a:off x="0" y="4737037"/>
          <a:ext cx="6996368" cy="1184259"/>
        </a:xfrm>
        <a:prstGeom prst="trapezoid">
          <a:avLst>
            <a:gd name="adj" fmla="val 5907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spc="-5">
              <a:solidFill>
                <a:schemeClr val="bg1"/>
              </a:solidFill>
              <a:latin typeface="Gibson Light" panose="02000000000000000000" pitchFamily="50" charset="0"/>
              <a:cs typeface="Arial"/>
            </a:rPr>
            <a:t>Local Administrative Instructions</a:t>
          </a:r>
          <a:endParaRPr lang="en-US" sz="1800" b="0" kern="1200">
            <a:solidFill>
              <a:schemeClr val="bg1"/>
            </a:solidFill>
            <a:latin typeface="Gibson Light" panose="02000000000000000000" pitchFamily="50" charset="0"/>
          </a:endParaRPr>
        </a:p>
      </dsp:txBody>
      <dsp:txXfrm>
        <a:off x="1224364" y="4737037"/>
        <a:ext cx="4547639" cy="118425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E95768-3F6A-4DF5-9517-A879278482DD}"/>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EB63179D-86E2-4563-8309-756106303F0A}"/>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r>
              <a:rPr lang="en-US"/>
              <a:t>03/26/2024</a:t>
            </a:r>
          </a:p>
        </p:txBody>
      </p:sp>
      <p:sp>
        <p:nvSpPr>
          <p:cNvPr id="4" name="Footer Placeholder 3">
            <a:extLst>
              <a:ext uri="{FF2B5EF4-FFF2-40B4-BE49-F238E27FC236}">
                <a16:creationId xmlns:a16="http://schemas.microsoft.com/office/drawing/2014/main" id="{24FCFDD2-242C-44BC-81E2-9FB20D85EDD9}"/>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r>
              <a:rPr lang="en-US"/>
              <a:t>Copyright © Sales Tax Institute 2024</a:t>
            </a:r>
          </a:p>
        </p:txBody>
      </p:sp>
      <p:sp>
        <p:nvSpPr>
          <p:cNvPr id="5" name="Slide Number Placeholder 4">
            <a:extLst>
              <a:ext uri="{FF2B5EF4-FFF2-40B4-BE49-F238E27FC236}">
                <a16:creationId xmlns:a16="http://schemas.microsoft.com/office/drawing/2014/main" id="{D64AD283-8523-42B0-B12C-E1254765E9CE}"/>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228F9DF4-F8D1-4E75-9274-E6DF655AEC82}" type="slidenum">
              <a:rPr lang="en-US" smtClean="0"/>
              <a:t>‹#›</a:t>
            </a:fld>
            <a:endParaRPr lang="en-US"/>
          </a:p>
        </p:txBody>
      </p:sp>
    </p:spTree>
    <p:extLst>
      <p:ext uri="{BB962C8B-B14F-4D97-AF65-F5344CB8AC3E}">
        <p14:creationId xmlns:p14="http://schemas.microsoft.com/office/powerpoint/2010/main" val="295331655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r>
              <a:rPr lang="en-US"/>
              <a:t>03/26/2024</a:t>
            </a:r>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r>
              <a:rPr lang="en-US"/>
              <a:t>Copyright © Sales Tax Institute 2024</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1F03BA4-F071-4769-9AD9-08BA86EC14A1}" type="slidenum">
              <a:rPr lang="en-US" smtClean="0"/>
              <a:t>‹#›</a:t>
            </a:fld>
            <a:endParaRPr lang="en-US"/>
          </a:p>
        </p:txBody>
      </p:sp>
    </p:spTree>
    <p:extLst>
      <p:ext uri="{BB962C8B-B14F-4D97-AF65-F5344CB8AC3E}">
        <p14:creationId xmlns:p14="http://schemas.microsoft.com/office/powerpoint/2010/main" val="2023483144"/>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03/26/2024</a:t>
            </a:r>
          </a:p>
        </p:txBody>
      </p:sp>
      <p:sp>
        <p:nvSpPr>
          <p:cNvPr id="5" name="Footer Placeholder 4"/>
          <p:cNvSpPr>
            <a:spLocks noGrp="1"/>
          </p:cNvSpPr>
          <p:nvPr>
            <p:ph type="ftr" sz="quarter" idx="4"/>
          </p:nvPr>
        </p:nvSpPr>
        <p:spPr/>
        <p:txBody>
          <a:bodyPr/>
          <a:lstStyle/>
          <a:p>
            <a:r>
              <a:rPr lang="en-US"/>
              <a:t>Copyright © Sales Tax Institute 2024</a:t>
            </a:r>
          </a:p>
        </p:txBody>
      </p:sp>
      <p:sp>
        <p:nvSpPr>
          <p:cNvPr id="6" name="Slide Number Placeholder 5"/>
          <p:cNvSpPr>
            <a:spLocks noGrp="1"/>
          </p:cNvSpPr>
          <p:nvPr>
            <p:ph type="sldNum" sz="quarter" idx="5"/>
          </p:nvPr>
        </p:nvSpPr>
        <p:spPr/>
        <p:txBody>
          <a:bodyPr/>
          <a:lstStyle/>
          <a:p>
            <a:fld id="{81F03BA4-F071-4769-9AD9-08BA86EC14A1}" type="slidenum">
              <a:rPr lang="en-US" smtClean="0"/>
              <a:t>1</a:t>
            </a:fld>
            <a:endParaRPr lang="en-US"/>
          </a:p>
        </p:txBody>
      </p:sp>
    </p:spTree>
    <p:extLst>
      <p:ext uri="{BB962C8B-B14F-4D97-AF65-F5344CB8AC3E}">
        <p14:creationId xmlns:p14="http://schemas.microsoft.com/office/powerpoint/2010/main" val="3205893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t>03/26/2024</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03BA4-F071-4769-9AD9-08BA86EC14A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1564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03/26/2024</a:t>
            </a:r>
          </a:p>
        </p:txBody>
      </p:sp>
      <p:sp>
        <p:nvSpPr>
          <p:cNvPr id="6" name="Slide Number Placeholder 5"/>
          <p:cNvSpPr>
            <a:spLocks noGrp="1"/>
          </p:cNvSpPr>
          <p:nvPr>
            <p:ph type="sldNum" sz="quarter" idx="5"/>
          </p:nvPr>
        </p:nvSpPr>
        <p:spPr/>
        <p:txBody>
          <a:bodyPr/>
          <a:lstStyle/>
          <a:p>
            <a:fld id="{81F03BA4-F071-4769-9AD9-08BA86EC14A1}" type="slidenum">
              <a:rPr lang="en-US" smtClean="0"/>
              <a:t>78</a:t>
            </a:fld>
            <a:endParaRPr lang="en-US"/>
          </a:p>
        </p:txBody>
      </p:sp>
      <p:sp>
        <p:nvSpPr>
          <p:cNvPr id="5" name="Footer Placeholder 4">
            <a:extLst>
              <a:ext uri="{FF2B5EF4-FFF2-40B4-BE49-F238E27FC236}">
                <a16:creationId xmlns:a16="http://schemas.microsoft.com/office/drawing/2014/main" id="{D058041F-EC6D-23ED-A634-BC8F921B17DA}"/>
              </a:ext>
            </a:extLst>
          </p:cNvPr>
          <p:cNvSpPr>
            <a:spLocks noGrp="1"/>
          </p:cNvSpPr>
          <p:nvPr>
            <p:ph type="ftr" sz="quarter" idx="4"/>
          </p:nvPr>
        </p:nvSpPr>
        <p:spPr/>
        <p:txBody>
          <a:bodyPr/>
          <a:lstStyle/>
          <a:p>
            <a:r>
              <a:rPr lang="en-US"/>
              <a:t>Copyright © Sales Tax Institute 2024</a:t>
            </a:r>
          </a:p>
        </p:txBody>
      </p:sp>
    </p:spTree>
    <p:extLst>
      <p:ext uri="{BB962C8B-B14F-4D97-AF65-F5344CB8AC3E}">
        <p14:creationId xmlns:p14="http://schemas.microsoft.com/office/powerpoint/2010/main" val="2806910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03/26/2024</a:t>
            </a:r>
          </a:p>
        </p:txBody>
      </p:sp>
      <p:sp>
        <p:nvSpPr>
          <p:cNvPr id="6" name="Slide Number Placeholder 5"/>
          <p:cNvSpPr>
            <a:spLocks noGrp="1"/>
          </p:cNvSpPr>
          <p:nvPr>
            <p:ph type="sldNum" sz="quarter" idx="5"/>
          </p:nvPr>
        </p:nvSpPr>
        <p:spPr/>
        <p:txBody>
          <a:bodyPr/>
          <a:lstStyle/>
          <a:p>
            <a:fld id="{81F03BA4-F071-4769-9AD9-08BA86EC14A1}" type="slidenum">
              <a:rPr lang="en-US" smtClean="0"/>
              <a:t>79</a:t>
            </a:fld>
            <a:endParaRPr lang="en-US"/>
          </a:p>
        </p:txBody>
      </p:sp>
      <p:sp>
        <p:nvSpPr>
          <p:cNvPr id="5" name="Footer Placeholder 4">
            <a:extLst>
              <a:ext uri="{FF2B5EF4-FFF2-40B4-BE49-F238E27FC236}">
                <a16:creationId xmlns:a16="http://schemas.microsoft.com/office/drawing/2014/main" id="{6044D6E4-1CF3-9F4D-558E-457B8A48352F}"/>
              </a:ext>
            </a:extLst>
          </p:cNvPr>
          <p:cNvSpPr>
            <a:spLocks noGrp="1"/>
          </p:cNvSpPr>
          <p:nvPr>
            <p:ph type="ftr" sz="quarter" idx="4"/>
          </p:nvPr>
        </p:nvSpPr>
        <p:spPr/>
        <p:txBody>
          <a:bodyPr/>
          <a:lstStyle/>
          <a:p>
            <a:r>
              <a:rPr lang="en-US"/>
              <a:t>Copyright © Sales Tax Institute 2024</a:t>
            </a:r>
          </a:p>
        </p:txBody>
      </p:sp>
    </p:spTree>
    <p:extLst>
      <p:ext uri="{BB962C8B-B14F-4D97-AF65-F5344CB8AC3E}">
        <p14:creationId xmlns:p14="http://schemas.microsoft.com/office/powerpoint/2010/main" val="2626811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03/26/2024</a:t>
            </a:r>
          </a:p>
        </p:txBody>
      </p:sp>
      <p:sp>
        <p:nvSpPr>
          <p:cNvPr id="6" name="Slide Number Placeholder 5"/>
          <p:cNvSpPr>
            <a:spLocks noGrp="1"/>
          </p:cNvSpPr>
          <p:nvPr>
            <p:ph type="sldNum" sz="quarter" idx="5"/>
          </p:nvPr>
        </p:nvSpPr>
        <p:spPr/>
        <p:txBody>
          <a:bodyPr/>
          <a:lstStyle/>
          <a:p>
            <a:fld id="{81F03BA4-F071-4769-9AD9-08BA86EC14A1}" type="slidenum">
              <a:rPr lang="en-US" smtClean="0"/>
              <a:t>81</a:t>
            </a:fld>
            <a:endParaRPr lang="en-US"/>
          </a:p>
        </p:txBody>
      </p:sp>
      <p:sp>
        <p:nvSpPr>
          <p:cNvPr id="5" name="Footer Placeholder 4">
            <a:extLst>
              <a:ext uri="{FF2B5EF4-FFF2-40B4-BE49-F238E27FC236}">
                <a16:creationId xmlns:a16="http://schemas.microsoft.com/office/drawing/2014/main" id="{7A210CA4-D36C-FCB0-66F7-DCBEE62DE27A}"/>
              </a:ext>
            </a:extLst>
          </p:cNvPr>
          <p:cNvSpPr>
            <a:spLocks noGrp="1"/>
          </p:cNvSpPr>
          <p:nvPr>
            <p:ph type="ftr" sz="quarter" idx="4"/>
          </p:nvPr>
        </p:nvSpPr>
        <p:spPr/>
        <p:txBody>
          <a:bodyPr/>
          <a:lstStyle/>
          <a:p>
            <a:r>
              <a:rPr lang="en-US"/>
              <a:t>Copyright © Sales Tax Institute 2024</a:t>
            </a:r>
          </a:p>
        </p:txBody>
      </p:sp>
    </p:spTree>
    <p:extLst>
      <p:ext uri="{BB962C8B-B14F-4D97-AF65-F5344CB8AC3E}">
        <p14:creationId xmlns:p14="http://schemas.microsoft.com/office/powerpoint/2010/main" val="86053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03/26/2024</a:t>
            </a:r>
          </a:p>
        </p:txBody>
      </p:sp>
      <p:sp>
        <p:nvSpPr>
          <p:cNvPr id="6" name="Slide Number Placeholder 5"/>
          <p:cNvSpPr>
            <a:spLocks noGrp="1"/>
          </p:cNvSpPr>
          <p:nvPr>
            <p:ph type="sldNum" sz="quarter" idx="5"/>
          </p:nvPr>
        </p:nvSpPr>
        <p:spPr/>
        <p:txBody>
          <a:bodyPr/>
          <a:lstStyle/>
          <a:p>
            <a:fld id="{81F03BA4-F071-4769-9AD9-08BA86EC14A1}" type="slidenum">
              <a:rPr lang="en-US" smtClean="0"/>
              <a:t>82</a:t>
            </a:fld>
            <a:endParaRPr lang="en-US"/>
          </a:p>
        </p:txBody>
      </p:sp>
      <p:sp>
        <p:nvSpPr>
          <p:cNvPr id="5" name="Footer Placeholder 4">
            <a:extLst>
              <a:ext uri="{FF2B5EF4-FFF2-40B4-BE49-F238E27FC236}">
                <a16:creationId xmlns:a16="http://schemas.microsoft.com/office/drawing/2014/main" id="{93767FBC-36A0-0FD8-D7E5-6E1727C331CE}"/>
              </a:ext>
            </a:extLst>
          </p:cNvPr>
          <p:cNvSpPr>
            <a:spLocks noGrp="1"/>
          </p:cNvSpPr>
          <p:nvPr>
            <p:ph type="ftr" sz="quarter" idx="4"/>
          </p:nvPr>
        </p:nvSpPr>
        <p:spPr/>
        <p:txBody>
          <a:bodyPr/>
          <a:lstStyle/>
          <a:p>
            <a:r>
              <a:rPr lang="en-US"/>
              <a:t>Copyright © Sales Tax Institute 2024</a:t>
            </a:r>
          </a:p>
        </p:txBody>
      </p:sp>
    </p:spTree>
    <p:extLst>
      <p:ext uri="{BB962C8B-B14F-4D97-AF65-F5344CB8AC3E}">
        <p14:creationId xmlns:p14="http://schemas.microsoft.com/office/powerpoint/2010/main" val="38830567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mailto:webinars@salestaxinstitute.com" TargetMode="External"/><Relationship Id="rId3" Type="http://schemas.openxmlformats.org/officeDocument/2006/relationships/image" Target="../media/image12.png"/><Relationship Id="rId7" Type="http://schemas.openxmlformats.org/officeDocument/2006/relationships/hyperlink" Target="https://www.youtube.com/user/salestaxinstitute" TargetMode="External"/><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hyperlink" Target="https://www.linkedin.com/company/sales-tax-institute/" TargetMode="External"/><Relationship Id="rId5" Type="http://schemas.openxmlformats.org/officeDocument/2006/relationships/hyperlink" Target="https://twitter.com/SalesTaxInst" TargetMode="External"/><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hyperlink" Target="mailto:webinars@salestaxinstitute.com" TargetMode="External"/><Relationship Id="rId3" Type="http://schemas.openxmlformats.org/officeDocument/2006/relationships/image" Target="../media/image12.png"/><Relationship Id="rId7" Type="http://schemas.openxmlformats.org/officeDocument/2006/relationships/hyperlink" Target="https://www.youtube.com/user/salestaxinstitute" TargetMode="External"/><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hyperlink" Target="https://www.linkedin.com/company/sales-tax-institute/" TargetMode="External"/><Relationship Id="rId5" Type="http://schemas.openxmlformats.org/officeDocument/2006/relationships/hyperlink" Target="https://twitter.com/SalesTaxInst" TargetMode="External"/><Relationship Id="rId10" Type="http://schemas.openxmlformats.org/officeDocument/2006/relationships/hyperlink" Target="https://www.facebook.com/salestaxinstitute/" TargetMode="External"/><Relationship Id="rId4" Type="http://schemas.openxmlformats.org/officeDocument/2006/relationships/image" Target="../media/image13.png"/><Relationship Id="rId9"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43F6D35-A9B2-4D8E-A885-4E2A565F31DB}"/>
              </a:ext>
            </a:extLst>
          </p:cNvPr>
          <p:cNvSpPr>
            <a:spLocks noGrp="1"/>
          </p:cNvSpPr>
          <p:nvPr>
            <p:ph type="ftr" sz="quarter" idx="11"/>
          </p:nvPr>
        </p:nvSpPr>
        <p:spPr/>
        <p:txBody>
          <a:bodyPr/>
          <a:lstStyle/>
          <a:p>
            <a:r>
              <a:rPr lang="en-US"/>
              <a:t>Copyright © Sales Tax Institute 2024</a:t>
            </a:r>
          </a:p>
        </p:txBody>
      </p:sp>
      <p:sp>
        <p:nvSpPr>
          <p:cNvPr id="6" name="Title 1">
            <a:extLst>
              <a:ext uri="{FF2B5EF4-FFF2-40B4-BE49-F238E27FC236}">
                <a16:creationId xmlns:a16="http://schemas.microsoft.com/office/drawing/2014/main" id="{64F462A8-C856-4134-AEE7-526D7BD89816}"/>
              </a:ext>
            </a:extLst>
          </p:cNvPr>
          <p:cNvSpPr>
            <a:spLocks noGrp="1"/>
          </p:cNvSpPr>
          <p:nvPr>
            <p:ph type="ctrTitle"/>
          </p:nvPr>
        </p:nvSpPr>
        <p:spPr>
          <a:xfrm>
            <a:off x="1796561" y="2081213"/>
            <a:ext cx="8598877" cy="2387600"/>
          </a:xfrm>
        </p:spPr>
        <p:txBody>
          <a:bodyPr anchor="b"/>
          <a:lstStyle>
            <a:lvl1pPr algn="ctr">
              <a:defRPr sz="6000" b="1"/>
            </a:lvl1pPr>
          </a:lstStyle>
          <a:p>
            <a:r>
              <a:rPr lang="en-US"/>
              <a:t>Click to edit Master title style</a:t>
            </a:r>
          </a:p>
        </p:txBody>
      </p:sp>
      <p:sp>
        <p:nvSpPr>
          <p:cNvPr id="7" name="Subtitle 2">
            <a:extLst>
              <a:ext uri="{FF2B5EF4-FFF2-40B4-BE49-F238E27FC236}">
                <a16:creationId xmlns:a16="http://schemas.microsoft.com/office/drawing/2014/main" id="{BD46020F-3146-4B7C-BD84-3AE09E1F3967}"/>
              </a:ext>
            </a:extLst>
          </p:cNvPr>
          <p:cNvSpPr>
            <a:spLocks noGrp="1"/>
          </p:cNvSpPr>
          <p:nvPr>
            <p:ph type="subTitle" idx="1" hasCustomPrompt="1"/>
          </p:nvPr>
        </p:nvSpPr>
        <p:spPr>
          <a:xfrm>
            <a:off x="4800600" y="4969001"/>
            <a:ext cx="5594838" cy="669798"/>
          </a:xfrm>
        </p:spPr>
        <p:txBody>
          <a:bodyPr>
            <a:normAutofit/>
          </a:bodyPr>
          <a:lstStyle>
            <a:lvl1pPr marL="0" indent="0" algn="ctr">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8" name="Picture 7">
            <a:extLst>
              <a:ext uri="{FF2B5EF4-FFF2-40B4-BE49-F238E27FC236}">
                <a16:creationId xmlns:a16="http://schemas.microsoft.com/office/drawing/2014/main" id="{36485583-0099-4086-A952-D4A8D27AF4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9298" y="4969001"/>
            <a:ext cx="2505077" cy="474537"/>
          </a:xfrm>
          <a:prstGeom prst="rect">
            <a:avLst/>
          </a:prstGeom>
        </p:spPr>
      </p:pic>
    </p:spTree>
    <p:extLst>
      <p:ext uri="{BB962C8B-B14F-4D97-AF65-F5344CB8AC3E}">
        <p14:creationId xmlns:p14="http://schemas.microsoft.com/office/powerpoint/2010/main" val="2179296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B094D-9BDB-4EBC-AC58-64939A9CF4AB}"/>
              </a:ext>
            </a:extLst>
          </p:cNvPr>
          <p:cNvSpPr>
            <a:spLocks noGrp="1"/>
          </p:cNvSpPr>
          <p:nvPr>
            <p:ph type="title"/>
          </p:nvPr>
        </p:nvSpPr>
        <p:spPr>
          <a:xfrm>
            <a:off x="839788" y="194262"/>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21A1EA-EEFE-4804-8039-33F5305114D4}"/>
              </a:ext>
            </a:extLst>
          </p:cNvPr>
          <p:cNvSpPr>
            <a:spLocks noGrp="1"/>
          </p:cNvSpPr>
          <p:nvPr>
            <p:ph type="body" idx="1"/>
          </p:nvPr>
        </p:nvSpPr>
        <p:spPr>
          <a:xfrm>
            <a:off x="839788" y="1915885"/>
            <a:ext cx="5157787" cy="58918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F6A3C21-D963-4596-8F0A-694238698F2C}"/>
              </a:ext>
            </a:extLst>
          </p:cNvPr>
          <p:cNvSpPr>
            <a:spLocks noGrp="1"/>
          </p:cNvSpPr>
          <p:nvPr>
            <p:ph sz="half" idx="2"/>
          </p:nvPr>
        </p:nvSpPr>
        <p:spPr>
          <a:xfrm>
            <a:off x="839788" y="2505075"/>
            <a:ext cx="5157787" cy="34022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B1195C-3094-4F05-B9C0-640EAF4B2829}"/>
              </a:ext>
            </a:extLst>
          </p:cNvPr>
          <p:cNvSpPr>
            <a:spLocks noGrp="1"/>
          </p:cNvSpPr>
          <p:nvPr>
            <p:ph type="body" sz="quarter" idx="3"/>
          </p:nvPr>
        </p:nvSpPr>
        <p:spPr>
          <a:xfrm>
            <a:off x="6172200" y="1852749"/>
            <a:ext cx="5183188" cy="58918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4ED11A4-7203-4B73-8060-FB9C1CEEA89A}"/>
              </a:ext>
            </a:extLst>
          </p:cNvPr>
          <p:cNvSpPr>
            <a:spLocks noGrp="1"/>
          </p:cNvSpPr>
          <p:nvPr>
            <p:ph sz="quarter" idx="4"/>
          </p:nvPr>
        </p:nvSpPr>
        <p:spPr>
          <a:xfrm>
            <a:off x="6172200" y="2505075"/>
            <a:ext cx="5183188" cy="34022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A189DD1A-E6CF-4DB4-93A3-4E0C7463585A}"/>
              </a:ext>
            </a:extLst>
          </p:cNvPr>
          <p:cNvSpPr>
            <a:spLocks noGrp="1"/>
          </p:cNvSpPr>
          <p:nvPr>
            <p:ph type="ftr" sz="quarter" idx="10"/>
          </p:nvPr>
        </p:nvSpPr>
        <p:spPr>
          <a:xfrm>
            <a:off x="4038600" y="6240238"/>
            <a:ext cx="4114800" cy="365125"/>
          </a:xfrm>
          <a:prstGeom prst="rect">
            <a:avLst/>
          </a:prstGeom>
        </p:spPr>
        <p:txBody>
          <a:bodyPr vert="horz" lIns="91440" tIns="45720" rIns="91440" bIns="45720" rtlCol="0" anchor="ctr"/>
          <a:lstStyle>
            <a:lvl1pPr algn="ctr">
              <a:defRPr sz="1200">
                <a:solidFill>
                  <a:schemeClr val="bg2"/>
                </a:solidFill>
              </a:defRPr>
            </a:lvl1pPr>
          </a:lstStyle>
          <a:p>
            <a:r>
              <a:rPr lang="en-US"/>
              <a:t>Copyright © Sales Tax Institute 2024</a:t>
            </a:r>
          </a:p>
        </p:txBody>
      </p:sp>
      <p:sp>
        <p:nvSpPr>
          <p:cNvPr id="9" name="Slide Number Placeholder 3">
            <a:extLst>
              <a:ext uri="{FF2B5EF4-FFF2-40B4-BE49-F238E27FC236}">
                <a16:creationId xmlns:a16="http://schemas.microsoft.com/office/drawing/2014/main" id="{7541A100-9ACF-45A8-A2DD-BF208AA2C6FD}"/>
              </a:ext>
            </a:extLst>
          </p:cNvPr>
          <p:cNvSpPr>
            <a:spLocks noGrp="1"/>
          </p:cNvSpPr>
          <p:nvPr>
            <p:ph type="sldNum" sz="quarter" idx="11"/>
          </p:nvPr>
        </p:nvSpPr>
        <p:spPr>
          <a:xfrm>
            <a:off x="838200" y="6240238"/>
            <a:ext cx="2743200" cy="365125"/>
          </a:xfrm>
          <a:prstGeom prst="rect">
            <a:avLst/>
          </a:prstGeom>
        </p:spPr>
        <p:txBody>
          <a:bodyPr vert="horz" lIns="91440" tIns="45720" rIns="91440" bIns="45720" rtlCol="0" anchor="ctr"/>
          <a:lstStyle>
            <a:lvl1pPr algn="l">
              <a:defRPr sz="1200">
                <a:solidFill>
                  <a:schemeClr val="bg2"/>
                </a:solidFill>
              </a:defRPr>
            </a:lvl1pPr>
          </a:lstStyle>
          <a:p>
            <a:fld id="{62BFC0F0-E31D-44BF-B017-233CDB2896A6}" type="slidenum">
              <a:rPr lang="en-US" smtClean="0"/>
              <a:pPr/>
              <a:t>‹#›</a:t>
            </a:fld>
            <a:endParaRPr lang="en-US"/>
          </a:p>
        </p:txBody>
      </p:sp>
    </p:spTree>
    <p:extLst>
      <p:ext uri="{BB962C8B-B14F-4D97-AF65-F5344CB8AC3E}">
        <p14:creationId xmlns:p14="http://schemas.microsoft.com/office/powerpoint/2010/main" val="140422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EA2EC-2AFD-4645-9BA4-DB5D54C434CD}"/>
              </a:ext>
            </a:extLst>
          </p:cNvPr>
          <p:cNvSpPr>
            <a:spLocks noGrp="1"/>
          </p:cNvSpPr>
          <p:nvPr>
            <p:ph type="title"/>
          </p:nvPr>
        </p:nvSpPr>
        <p:spPr/>
        <p:txBody>
          <a:bodyPr/>
          <a:lstStyle/>
          <a:p>
            <a:r>
              <a:rPr lang="en-US"/>
              <a:t>Click to edit Master title style</a:t>
            </a:r>
          </a:p>
        </p:txBody>
      </p:sp>
      <p:sp>
        <p:nvSpPr>
          <p:cNvPr id="6" name="Footer Placeholder 4">
            <a:extLst>
              <a:ext uri="{FF2B5EF4-FFF2-40B4-BE49-F238E27FC236}">
                <a16:creationId xmlns:a16="http://schemas.microsoft.com/office/drawing/2014/main" id="{F5A0E113-167E-42BC-B954-C1E547DABF0A}"/>
              </a:ext>
            </a:extLst>
          </p:cNvPr>
          <p:cNvSpPr>
            <a:spLocks noGrp="1"/>
          </p:cNvSpPr>
          <p:nvPr>
            <p:ph type="ftr" sz="quarter" idx="3"/>
          </p:nvPr>
        </p:nvSpPr>
        <p:spPr>
          <a:xfrm>
            <a:off x="4038600" y="6240238"/>
            <a:ext cx="4114800" cy="365125"/>
          </a:xfrm>
          <a:prstGeom prst="rect">
            <a:avLst/>
          </a:prstGeom>
        </p:spPr>
        <p:txBody>
          <a:bodyPr vert="horz" lIns="91440" tIns="45720" rIns="91440" bIns="45720" rtlCol="0" anchor="ctr"/>
          <a:lstStyle>
            <a:lvl1pPr algn="ctr">
              <a:defRPr sz="1200">
                <a:solidFill>
                  <a:schemeClr val="bg2"/>
                </a:solidFill>
              </a:defRPr>
            </a:lvl1pPr>
          </a:lstStyle>
          <a:p>
            <a:r>
              <a:rPr lang="en-US"/>
              <a:t>Copyright © Sales Tax Institute 2024</a:t>
            </a:r>
          </a:p>
        </p:txBody>
      </p:sp>
      <p:sp>
        <p:nvSpPr>
          <p:cNvPr id="5" name="Slide Number Placeholder 3">
            <a:extLst>
              <a:ext uri="{FF2B5EF4-FFF2-40B4-BE49-F238E27FC236}">
                <a16:creationId xmlns:a16="http://schemas.microsoft.com/office/drawing/2014/main" id="{F1BA3B50-3683-422B-9F62-6920A703D63B}"/>
              </a:ext>
            </a:extLst>
          </p:cNvPr>
          <p:cNvSpPr>
            <a:spLocks noGrp="1"/>
          </p:cNvSpPr>
          <p:nvPr>
            <p:ph type="sldNum" sz="quarter" idx="4"/>
          </p:nvPr>
        </p:nvSpPr>
        <p:spPr>
          <a:xfrm>
            <a:off x="838200" y="6240238"/>
            <a:ext cx="2743200" cy="365125"/>
          </a:xfrm>
          <a:prstGeom prst="rect">
            <a:avLst/>
          </a:prstGeom>
        </p:spPr>
        <p:txBody>
          <a:bodyPr vert="horz" lIns="91440" tIns="45720" rIns="91440" bIns="45720" rtlCol="0" anchor="ctr"/>
          <a:lstStyle>
            <a:lvl1pPr algn="l">
              <a:defRPr sz="1200">
                <a:solidFill>
                  <a:schemeClr val="bg2"/>
                </a:solidFill>
              </a:defRPr>
            </a:lvl1pPr>
          </a:lstStyle>
          <a:p>
            <a:fld id="{62BFC0F0-E31D-44BF-B017-233CDB2896A6}" type="slidenum">
              <a:rPr lang="en-US" smtClean="0"/>
              <a:pPr/>
              <a:t>‹#›</a:t>
            </a:fld>
            <a:endParaRPr lang="en-US"/>
          </a:p>
        </p:txBody>
      </p:sp>
    </p:spTree>
    <p:extLst>
      <p:ext uri="{BB962C8B-B14F-4D97-AF65-F5344CB8AC3E}">
        <p14:creationId xmlns:p14="http://schemas.microsoft.com/office/powerpoint/2010/main" val="2510537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BE2506-80FC-4A6A-9799-C2F0C6DF91DF}"/>
              </a:ext>
            </a:extLst>
          </p:cNvPr>
          <p:cNvSpPr>
            <a:spLocks noGrp="1"/>
          </p:cNvSpPr>
          <p:nvPr>
            <p:ph idx="1"/>
          </p:nvPr>
        </p:nvSpPr>
        <p:spPr>
          <a:xfrm>
            <a:off x="5183188" y="2049462"/>
            <a:ext cx="6172200"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53BDE8-B49F-462B-B737-23BBD0812F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Footer Placeholder 4">
            <a:extLst>
              <a:ext uri="{FF2B5EF4-FFF2-40B4-BE49-F238E27FC236}">
                <a16:creationId xmlns:a16="http://schemas.microsoft.com/office/drawing/2014/main" id="{DB8F0926-687D-4310-A7FD-1299A411E8DD}"/>
              </a:ext>
            </a:extLst>
          </p:cNvPr>
          <p:cNvSpPr>
            <a:spLocks noGrp="1"/>
          </p:cNvSpPr>
          <p:nvPr>
            <p:ph type="ftr" sz="quarter" idx="3"/>
          </p:nvPr>
        </p:nvSpPr>
        <p:spPr>
          <a:xfrm>
            <a:off x="4038600" y="6240238"/>
            <a:ext cx="4114800" cy="365125"/>
          </a:xfrm>
          <a:prstGeom prst="rect">
            <a:avLst/>
          </a:prstGeom>
        </p:spPr>
        <p:txBody>
          <a:bodyPr vert="horz" lIns="91440" tIns="45720" rIns="91440" bIns="45720" rtlCol="0" anchor="ctr"/>
          <a:lstStyle>
            <a:lvl1pPr algn="ctr">
              <a:defRPr sz="1200">
                <a:solidFill>
                  <a:schemeClr val="bg2"/>
                </a:solidFill>
              </a:defRPr>
            </a:lvl1pPr>
          </a:lstStyle>
          <a:p>
            <a:r>
              <a:rPr lang="en-US"/>
              <a:t>Copyright © Sales Tax Institute 2024</a:t>
            </a:r>
          </a:p>
        </p:txBody>
      </p:sp>
      <p:sp>
        <p:nvSpPr>
          <p:cNvPr id="11" name="Title 1">
            <a:extLst>
              <a:ext uri="{FF2B5EF4-FFF2-40B4-BE49-F238E27FC236}">
                <a16:creationId xmlns:a16="http://schemas.microsoft.com/office/drawing/2014/main" id="{0EC3E8F4-18A7-4461-9E0E-B1FA827E2542}"/>
              </a:ext>
            </a:extLst>
          </p:cNvPr>
          <p:cNvSpPr>
            <a:spLocks noGrp="1"/>
          </p:cNvSpPr>
          <p:nvPr>
            <p:ph type="title"/>
          </p:nvPr>
        </p:nvSpPr>
        <p:spPr>
          <a:xfrm>
            <a:off x="838200" y="200819"/>
            <a:ext cx="10515600" cy="1325563"/>
          </a:xfrm>
        </p:spPr>
        <p:txBody>
          <a:bodyPr/>
          <a:lstStyle/>
          <a:p>
            <a:r>
              <a:rPr lang="en-US"/>
              <a:t>Click to edit Master title style</a:t>
            </a:r>
          </a:p>
        </p:txBody>
      </p:sp>
      <p:sp>
        <p:nvSpPr>
          <p:cNvPr id="7" name="Slide Number Placeholder 3">
            <a:extLst>
              <a:ext uri="{FF2B5EF4-FFF2-40B4-BE49-F238E27FC236}">
                <a16:creationId xmlns:a16="http://schemas.microsoft.com/office/drawing/2014/main" id="{99D3EFFB-4720-4885-9C27-D8D0B06836EF}"/>
              </a:ext>
            </a:extLst>
          </p:cNvPr>
          <p:cNvSpPr>
            <a:spLocks noGrp="1"/>
          </p:cNvSpPr>
          <p:nvPr>
            <p:ph type="sldNum" sz="quarter" idx="4"/>
          </p:nvPr>
        </p:nvSpPr>
        <p:spPr>
          <a:xfrm>
            <a:off x="838200" y="6240238"/>
            <a:ext cx="2743200" cy="365125"/>
          </a:xfrm>
          <a:prstGeom prst="rect">
            <a:avLst/>
          </a:prstGeom>
        </p:spPr>
        <p:txBody>
          <a:bodyPr vert="horz" lIns="91440" tIns="45720" rIns="91440" bIns="45720" rtlCol="0" anchor="ctr"/>
          <a:lstStyle>
            <a:lvl1pPr algn="l">
              <a:defRPr sz="1200">
                <a:solidFill>
                  <a:schemeClr val="bg2"/>
                </a:solidFill>
              </a:defRPr>
            </a:lvl1pPr>
          </a:lstStyle>
          <a:p>
            <a:fld id="{62BFC0F0-E31D-44BF-B017-233CDB2896A6}" type="slidenum">
              <a:rPr lang="en-US" smtClean="0"/>
              <a:pPr/>
              <a:t>‹#›</a:t>
            </a:fld>
            <a:endParaRPr lang="en-US"/>
          </a:p>
        </p:txBody>
      </p:sp>
    </p:spTree>
    <p:extLst>
      <p:ext uri="{BB962C8B-B14F-4D97-AF65-F5344CB8AC3E}">
        <p14:creationId xmlns:p14="http://schemas.microsoft.com/office/powerpoint/2010/main" val="3785189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5EAB7A1-88E8-45EA-B7D2-7216DBC35FBF}"/>
              </a:ext>
            </a:extLst>
          </p:cNvPr>
          <p:cNvSpPr>
            <a:spLocks noGrp="1"/>
          </p:cNvSpPr>
          <p:nvPr>
            <p:ph type="pic" idx="1"/>
          </p:nvPr>
        </p:nvSpPr>
        <p:spPr>
          <a:xfrm>
            <a:off x="51831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0F868B0-8EE8-40D2-80F8-C9899BB010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Footer Placeholder 4">
            <a:extLst>
              <a:ext uri="{FF2B5EF4-FFF2-40B4-BE49-F238E27FC236}">
                <a16:creationId xmlns:a16="http://schemas.microsoft.com/office/drawing/2014/main" id="{F5BBBC6E-4772-402D-861B-8E7F62CE8901}"/>
              </a:ext>
            </a:extLst>
          </p:cNvPr>
          <p:cNvSpPr>
            <a:spLocks noGrp="1"/>
          </p:cNvSpPr>
          <p:nvPr>
            <p:ph type="ftr" sz="quarter" idx="3"/>
          </p:nvPr>
        </p:nvSpPr>
        <p:spPr>
          <a:xfrm>
            <a:off x="4038600" y="6240238"/>
            <a:ext cx="4114800" cy="365125"/>
          </a:xfrm>
          <a:prstGeom prst="rect">
            <a:avLst/>
          </a:prstGeom>
        </p:spPr>
        <p:txBody>
          <a:bodyPr vert="horz" lIns="91440" tIns="45720" rIns="91440" bIns="45720" rtlCol="0" anchor="ctr"/>
          <a:lstStyle>
            <a:lvl1pPr algn="ctr">
              <a:defRPr sz="1200">
                <a:solidFill>
                  <a:schemeClr val="bg2"/>
                </a:solidFill>
              </a:defRPr>
            </a:lvl1pPr>
          </a:lstStyle>
          <a:p>
            <a:r>
              <a:rPr lang="en-US"/>
              <a:t>Copyright © Sales Tax Institute 2024</a:t>
            </a:r>
          </a:p>
        </p:txBody>
      </p:sp>
      <p:sp>
        <p:nvSpPr>
          <p:cNvPr id="12" name="Title 1">
            <a:extLst>
              <a:ext uri="{FF2B5EF4-FFF2-40B4-BE49-F238E27FC236}">
                <a16:creationId xmlns:a16="http://schemas.microsoft.com/office/drawing/2014/main" id="{5DF766C2-3311-47E1-919B-2DF76B8CB7C1}"/>
              </a:ext>
            </a:extLst>
          </p:cNvPr>
          <p:cNvSpPr>
            <a:spLocks noGrp="1"/>
          </p:cNvSpPr>
          <p:nvPr>
            <p:ph type="title"/>
          </p:nvPr>
        </p:nvSpPr>
        <p:spPr>
          <a:xfrm>
            <a:off x="838200" y="200819"/>
            <a:ext cx="10515600" cy="1325563"/>
          </a:xfrm>
        </p:spPr>
        <p:txBody>
          <a:bodyPr/>
          <a:lstStyle/>
          <a:p>
            <a:r>
              <a:rPr lang="en-US"/>
              <a:t>Click to edit Master title style</a:t>
            </a:r>
          </a:p>
        </p:txBody>
      </p:sp>
      <p:sp>
        <p:nvSpPr>
          <p:cNvPr id="7" name="Slide Number Placeholder 3">
            <a:extLst>
              <a:ext uri="{FF2B5EF4-FFF2-40B4-BE49-F238E27FC236}">
                <a16:creationId xmlns:a16="http://schemas.microsoft.com/office/drawing/2014/main" id="{AC502703-BBA0-44CA-AC49-0CDB0AE8C446}"/>
              </a:ext>
            </a:extLst>
          </p:cNvPr>
          <p:cNvSpPr>
            <a:spLocks noGrp="1"/>
          </p:cNvSpPr>
          <p:nvPr>
            <p:ph type="sldNum" sz="quarter" idx="4"/>
          </p:nvPr>
        </p:nvSpPr>
        <p:spPr>
          <a:xfrm>
            <a:off x="838200" y="6240238"/>
            <a:ext cx="2743200" cy="365125"/>
          </a:xfrm>
          <a:prstGeom prst="rect">
            <a:avLst/>
          </a:prstGeom>
        </p:spPr>
        <p:txBody>
          <a:bodyPr vert="horz" lIns="91440" tIns="45720" rIns="91440" bIns="45720" rtlCol="0" anchor="ctr"/>
          <a:lstStyle>
            <a:lvl1pPr algn="l">
              <a:defRPr sz="1200">
                <a:solidFill>
                  <a:schemeClr val="bg2"/>
                </a:solidFill>
              </a:defRPr>
            </a:lvl1pPr>
          </a:lstStyle>
          <a:p>
            <a:fld id="{62BFC0F0-E31D-44BF-B017-233CDB2896A6}" type="slidenum">
              <a:rPr lang="en-US" smtClean="0"/>
              <a:pPr/>
              <a:t>‹#›</a:t>
            </a:fld>
            <a:endParaRPr lang="en-US"/>
          </a:p>
        </p:txBody>
      </p:sp>
    </p:spTree>
    <p:extLst>
      <p:ext uri="{BB962C8B-B14F-4D97-AF65-F5344CB8AC3E}">
        <p14:creationId xmlns:p14="http://schemas.microsoft.com/office/powerpoint/2010/main" val="3469173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507B-B412-4CD2-BC19-8D3302A46B89}"/>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50489E0D-9A3B-406C-B6D3-01B82B6BC02C}"/>
              </a:ext>
            </a:extLst>
          </p:cNvPr>
          <p:cNvSpPr>
            <a:spLocks noGrp="1"/>
          </p:cNvSpPr>
          <p:nvPr>
            <p:ph type="ftr" sz="quarter" idx="11"/>
          </p:nvPr>
        </p:nvSpPr>
        <p:spPr/>
        <p:txBody>
          <a:bodyPr/>
          <a:lstStyle>
            <a:lvl1pPr>
              <a:defRPr>
                <a:solidFill>
                  <a:schemeClr val="bg2"/>
                </a:solidFill>
              </a:defRPr>
            </a:lvl1pPr>
          </a:lstStyle>
          <a:p>
            <a:r>
              <a:rPr lang="en-US"/>
              <a:t>Copyright © Sales Tax Institute 2024</a:t>
            </a:r>
          </a:p>
        </p:txBody>
      </p:sp>
      <p:sp>
        <p:nvSpPr>
          <p:cNvPr id="7" name="Slide Number Placeholder 3">
            <a:extLst>
              <a:ext uri="{FF2B5EF4-FFF2-40B4-BE49-F238E27FC236}">
                <a16:creationId xmlns:a16="http://schemas.microsoft.com/office/drawing/2014/main" id="{2340D675-DC4D-41FE-A082-0FCC008B0C10}"/>
              </a:ext>
            </a:extLst>
          </p:cNvPr>
          <p:cNvSpPr>
            <a:spLocks noGrp="1"/>
          </p:cNvSpPr>
          <p:nvPr>
            <p:ph type="sldNum" sz="quarter" idx="4"/>
          </p:nvPr>
        </p:nvSpPr>
        <p:spPr>
          <a:xfrm>
            <a:off x="838200" y="6240238"/>
            <a:ext cx="2743200" cy="365125"/>
          </a:xfrm>
          <a:prstGeom prst="rect">
            <a:avLst/>
          </a:prstGeom>
        </p:spPr>
        <p:txBody>
          <a:bodyPr vert="horz" lIns="91440" tIns="45720" rIns="91440" bIns="45720" rtlCol="0" anchor="ctr"/>
          <a:lstStyle>
            <a:lvl1pPr algn="l">
              <a:defRPr sz="1200">
                <a:solidFill>
                  <a:schemeClr val="bg2"/>
                </a:solidFill>
              </a:defRPr>
            </a:lvl1pPr>
          </a:lstStyle>
          <a:p>
            <a:fld id="{62BFC0F0-E31D-44BF-B017-233CDB2896A6}" type="slidenum">
              <a:rPr lang="en-US" smtClean="0"/>
              <a:pPr/>
              <a:t>‹#›</a:t>
            </a:fld>
            <a:endParaRPr lang="en-US"/>
          </a:p>
        </p:txBody>
      </p:sp>
      <p:sp>
        <p:nvSpPr>
          <p:cNvPr id="18" name="Content Placeholder 17">
            <a:extLst>
              <a:ext uri="{FF2B5EF4-FFF2-40B4-BE49-F238E27FC236}">
                <a16:creationId xmlns:a16="http://schemas.microsoft.com/office/drawing/2014/main" id="{1293712B-5969-4247-A95D-169BDF54EC48}"/>
              </a:ext>
            </a:extLst>
          </p:cNvPr>
          <p:cNvSpPr>
            <a:spLocks noGrp="1"/>
          </p:cNvSpPr>
          <p:nvPr>
            <p:ph sz="quarter" idx="13"/>
          </p:nvPr>
        </p:nvSpPr>
        <p:spPr>
          <a:xfrm>
            <a:off x="838200" y="1916079"/>
            <a:ext cx="7063154" cy="4088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6">
            <a:extLst>
              <a:ext uri="{FF2B5EF4-FFF2-40B4-BE49-F238E27FC236}">
                <a16:creationId xmlns:a16="http://schemas.microsoft.com/office/drawing/2014/main" id="{E61E592D-F23C-4CD1-8A0D-87DE5A760D51}"/>
              </a:ext>
            </a:extLst>
          </p:cNvPr>
          <p:cNvSpPr>
            <a:spLocks noGrp="1"/>
          </p:cNvSpPr>
          <p:nvPr>
            <p:ph sz="quarter" idx="12" hasCustomPrompt="1"/>
          </p:nvPr>
        </p:nvSpPr>
        <p:spPr>
          <a:xfrm>
            <a:off x="8610600" y="5184386"/>
            <a:ext cx="2867025" cy="457200"/>
          </a:xfrm>
        </p:spPr>
        <p:txBody>
          <a:bodyPr/>
          <a:lstStyle>
            <a:lvl1pPr marL="0" indent="0">
              <a:buNone/>
              <a:defRPr sz="3200">
                <a:solidFill>
                  <a:schemeClr val="bg1"/>
                </a:solidFill>
                <a:latin typeface="+mj-lt"/>
              </a:defRPr>
            </a:lvl1pPr>
          </a:lstStyle>
          <a:p>
            <a:pPr lvl="0"/>
            <a:r>
              <a:rPr lang="en-US"/>
              <a:t>Name</a:t>
            </a:r>
          </a:p>
        </p:txBody>
      </p:sp>
      <p:sp>
        <p:nvSpPr>
          <p:cNvPr id="9" name="Picture Placeholder 33">
            <a:extLst>
              <a:ext uri="{FF2B5EF4-FFF2-40B4-BE49-F238E27FC236}">
                <a16:creationId xmlns:a16="http://schemas.microsoft.com/office/drawing/2014/main" id="{3D1305A5-8824-45A7-9E71-A328277CF510}"/>
              </a:ext>
            </a:extLst>
          </p:cNvPr>
          <p:cNvSpPr>
            <a:spLocks noGrp="1"/>
          </p:cNvSpPr>
          <p:nvPr>
            <p:ph type="pic" sz="quarter" idx="18"/>
          </p:nvPr>
        </p:nvSpPr>
        <p:spPr>
          <a:xfrm>
            <a:off x="8720746" y="2546210"/>
            <a:ext cx="2417884" cy="2397532"/>
          </a:xfrm>
        </p:spPr>
        <p:txBody>
          <a:bodyPr/>
          <a:lstStyle>
            <a:lvl1pPr marL="0" indent="0">
              <a:buNone/>
              <a:defRPr/>
            </a:lvl1pPr>
          </a:lstStyle>
          <a:p>
            <a:r>
              <a:rPr lang="en-US"/>
              <a:t>Click icon to add picture</a:t>
            </a:r>
          </a:p>
        </p:txBody>
      </p:sp>
      <p:sp>
        <p:nvSpPr>
          <p:cNvPr id="10" name="Rectangle 9">
            <a:extLst>
              <a:ext uri="{FF2B5EF4-FFF2-40B4-BE49-F238E27FC236}">
                <a16:creationId xmlns:a16="http://schemas.microsoft.com/office/drawing/2014/main" id="{658E3515-C221-41EF-98FB-821F9FA88A77}"/>
              </a:ext>
            </a:extLst>
          </p:cNvPr>
          <p:cNvSpPr/>
          <p:nvPr userDrawn="1"/>
        </p:nvSpPr>
        <p:spPr>
          <a:xfrm>
            <a:off x="8610600" y="2425888"/>
            <a:ext cx="2638176" cy="2638176"/>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8450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onsor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CC752-B00E-44D5-8A64-23CECA6A7AD7}"/>
              </a:ext>
            </a:extLst>
          </p:cNvPr>
          <p:cNvSpPr>
            <a:spLocks noGrp="1"/>
          </p:cNvSpPr>
          <p:nvPr>
            <p:ph type="title" hasCustomPrompt="1"/>
          </p:nvPr>
        </p:nvSpPr>
        <p:spPr/>
        <p:txBody>
          <a:bodyPr/>
          <a:lstStyle>
            <a:lvl1pPr>
              <a:defRPr/>
            </a:lvl1pPr>
          </a:lstStyle>
          <a:p>
            <a:r>
              <a:rPr lang="en-US"/>
              <a:t>Thanks to our sponsor!</a:t>
            </a:r>
          </a:p>
        </p:txBody>
      </p:sp>
      <p:sp>
        <p:nvSpPr>
          <p:cNvPr id="3" name="Footer Placeholder 2">
            <a:extLst>
              <a:ext uri="{FF2B5EF4-FFF2-40B4-BE49-F238E27FC236}">
                <a16:creationId xmlns:a16="http://schemas.microsoft.com/office/drawing/2014/main" id="{04C464B6-FF10-4048-AEFA-67AE60C34367}"/>
              </a:ext>
            </a:extLst>
          </p:cNvPr>
          <p:cNvSpPr>
            <a:spLocks noGrp="1"/>
          </p:cNvSpPr>
          <p:nvPr>
            <p:ph type="ftr" sz="quarter" idx="10"/>
          </p:nvPr>
        </p:nvSpPr>
        <p:spPr/>
        <p:txBody>
          <a:bodyPr/>
          <a:lstStyle/>
          <a:p>
            <a:r>
              <a:rPr lang="en-US"/>
              <a:t>Copyright © Sales Tax Institute 2024</a:t>
            </a:r>
          </a:p>
        </p:txBody>
      </p:sp>
      <p:sp>
        <p:nvSpPr>
          <p:cNvPr id="4" name="Slide Number Placeholder 3">
            <a:extLst>
              <a:ext uri="{FF2B5EF4-FFF2-40B4-BE49-F238E27FC236}">
                <a16:creationId xmlns:a16="http://schemas.microsoft.com/office/drawing/2014/main" id="{C0921441-00EB-4A5C-8948-F264B8C15464}"/>
              </a:ext>
            </a:extLst>
          </p:cNvPr>
          <p:cNvSpPr>
            <a:spLocks noGrp="1"/>
          </p:cNvSpPr>
          <p:nvPr>
            <p:ph type="sldNum" sz="quarter" idx="11"/>
          </p:nvPr>
        </p:nvSpPr>
        <p:spPr/>
        <p:txBody>
          <a:bodyPr/>
          <a:lstStyle/>
          <a:p>
            <a:fld id="{62BFC0F0-E31D-44BF-B017-233CDB2896A6}" type="slidenum">
              <a:rPr lang="en-US" smtClean="0"/>
              <a:pPr/>
              <a:t>‹#›</a:t>
            </a:fld>
            <a:endParaRPr lang="en-US"/>
          </a:p>
        </p:txBody>
      </p:sp>
      <p:pic>
        <p:nvPicPr>
          <p:cNvPr id="8" name="Picture 7">
            <a:extLst>
              <a:ext uri="{FF2B5EF4-FFF2-40B4-BE49-F238E27FC236}">
                <a16:creationId xmlns:a16="http://schemas.microsoft.com/office/drawing/2014/main" id="{CB85C1AB-34AA-4DE8-80B4-D933023B4B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0" y="2968880"/>
            <a:ext cx="4114800" cy="1336494"/>
          </a:xfrm>
          <a:prstGeom prst="rect">
            <a:avLst/>
          </a:prstGeom>
        </p:spPr>
      </p:pic>
    </p:spTree>
    <p:extLst>
      <p:ext uri="{BB962C8B-B14F-4D97-AF65-F5344CB8AC3E}">
        <p14:creationId xmlns:p14="http://schemas.microsoft.com/office/powerpoint/2010/main" val="2869183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cial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0489E0D-9A3B-406C-B6D3-01B82B6BC02C}"/>
              </a:ext>
            </a:extLst>
          </p:cNvPr>
          <p:cNvSpPr>
            <a:spLocks noGrp="1"/>
          </p:cNvSpPr>
          <p:nvPr>
            <p:ph type="ftr" sz="quarter" idx="11"/>
          </p:nvPr>
        </p:nvSpPr>
        <p:spPr/>
        <p:txBody>
          <a:bodyPr/>
          <a:lstStyle>
            <a:lvl1pPr>
              <a:defRPr>
                <a:solidFill>
                  <a:schemeClr val="bg2"/>
                </a:solidFill>
              </a:defRPr>
            </a:lvl1pPr>
          </a:lstStyle>
          <a:p>
            <a:r>
              <a:rPr lang="en-US"/>
              <a:t>Copyright © Sales Tax Institute 2024</a:t>
            </a:r>
          </a:p>
        </p:txBody>
      </p:sp>
      <p:sp>
        <p:nvSpPr>
          <p:cNvPr id="7" name="Slide Number Placeholder 3">
            <a:extLst>
              <a:ext uri="{FF2B5EF4-FFF2-40B4-BE49-F238E27FC236}">
                <a16:creationId xmlns:a16="http://schemas.microsoft.com/office/drawing/2014/main" id="{2340D675-DC4D-41FE-A082-0FCC008B0C10}"/>
              </a:ext>
            </a:extLst>
          </p:cNvPr>
          <p:cNvSpPr>
            <a:spLocks noGrp="1"/>
          </p:cNvSpPr>
          <p:nvPr>
            <p:ph type="sldNum" sz="quarter" idx="4"/>
          </p:nvPr>
        </p:nvSpPr>
        <p:spPr>
          <a:xfrm>
            <a:off x="838200" y="6240238"/>
            <a:ext cx="2743200" cy="365125"/>
          </a:xfrm>
          <a:prstGeom prst="rect">
            <a:avLst/>
          </a:prstGeom>
        </p:spPr>
        <p:txBody>
          <a:bodyPr vert="horz" lIns="91440" tIns="45720" rIns="91440" bIns="45720" rtlCol="0" anchor="ctr"/>
          <a:lstStyle>
            <a:lvl1pPr algn="l">
              <a:defRPr sz="1200">
                <a:solidFill>
                  <a:schemeClr val="bg2"/>
                </a:solidFill>
              </a:defRPr>
            </a:lvl1pPr>
          </a:lstStyle>
          <a:p>
            <a:fld id="{62BFC0F0-E31D-44BF-B017-233CDB2896A6}" type="slidenum">
              <a:rPr lang="en-US" smtClean="0"/>
              <a:pPr/>
              <a:t>‹#›</a:t>
            </a:fld>
            <a:endParaRPr lang="en-US"/>
          </a:p>
        </p:txBody>
      </p:sp>
      <p:sp>
        <p:nvSpPr>
          <p:cNvPr id="6" name="Title 1">
            <a:extLst>
              <a:ext uri="{FF2B5EF4-FFF2-40B4-BE49-F238E27FC236}">
                <a16:creationId xmlns:a16="http://schemas.microsoft.com/office/drawing/2014/main" id="{F725D9D4-AC62-42BF-866D-22443DAC7230}"/>
              </a:ext>
            </a:extLst>
          </p:cNvPr>
          <p:cNvSpPr txBox="1">
            <a:spLocks/>
          </p:cNvSpPr>
          <p:nvPr userDrawn="1"/>
        </p:nvSpPr>
        <p:spPr>
          <a:xfrm>
            <a:off x="838200" y="210681"/>
            <a:ext cx="105156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chemeClr val="bg1"/>
                </a:solidFill>
                <a:latin typeface="+mj-lt"/>
                <a:ea typeface="+mj-ea"/>
                <a:cs typeface="+mj-cs"/>
              </a:defRPr>
            </a:lvl1pPr>
          </a:lstStyle>
          <a:p>
            <a:r>
              <a:rPr lang="en-US"/>
              <a:t>Thank you for attending!</a:t>
            </a:r>
          </a:p>
        </p:txBody>
      </p:sp>
      <p:pic>
        <p:nvPicPr>
          <p:cNvPr id="8" name="Picture 7">
            <a:extLst>
              <a:ext uri="{FF2B5EF4-FFF2-40B4-BE49-F238E27FC236}">
                <a16:creationId xmlns:a16="http://schemas.microsoft.com/office/drawing/2014/main" id="{91DD9F62-719E-4115-A6E2-39491E35801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7086"/>
          <a:stretch/>
        </p:blipFill>
        <p:spPr>
          <a:xfrm>
            <a:off x="814626" y="4558992"/>
            <a:ext cx="644330" cy="436546"/>
          </a:xfrm>
          <a:prstGeom prst="rect">
            <a:avLst/>
          </a:prstGeom>
        </p:spPr>
      </p:pic>
      <p:pic>
        <p:nvPicPr>
          <p:cNvPr id="10" name="Picture 9">
            <a:extLst>
              <a:ext uri="{FF2B5EF4-FFF2-40B4-BE49-F238E27FC236}">
                <a16:creationId xmlns:a16="http://schemas.microsoft.com/office/drawing/2014/main" id="{5D8307DC-4B0D-4197-8662-CFB0BD7A85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4625" y="3484237"/>
            <a:ext cx="642423" cy="642423"/>
          </a:xfrm>
          <a:prstGeom prst="rect">
            <a:avLst/>
          </a:prstGeom>
        </p:spPr>
      </p:pic>
      <p:pic>
        <p:nvPicPr>
          <p:cNvPr id="12" name="Picture 11">
            <a:extLst>
              <a:ext uri="{FF2B5EF4-FFF2-40B4-BE49-F238E27FC236}">
                <a16:creationId xmlns:a16="http://schemas.microsoft.com/office/drawing/2014/main" id="{18D44ED5-F8F7-4EBC-94F6-87B04A3788C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1000" y="2371363"/>
            <a:ext cx="909675" cy="909675"/>
          </a:xfrm>
          <a:prstGeom prst="rect">
            <a:avLst/>
          </a:prstGeom>
        </p:spPr>
      </p:pic>
      <p:sp>
        <p:nvSpPr>
          <p:cNvPr id="13" name="TextBox 12">
            <a:extLst>
              <a:ext uri="{FF2B5EF4-FFF2-40B4-BE49-F238E27FC236}">
                <a16:creationId xmlns:a16="http://schemas.microsoft.com/office/drawing/2014/main" id="{99B28738-6A7C-4410-ABF6-9763D349E7A9}"/>
              </a:ext>
            </a:extLst>
          </p:cNvPr>
          <p:cNvSpPr txBox="1"/>
          <p:nvPr userDrawn="1"/>
        </p:nvSpPr>
        <p:spPr>
          <a:xfrm>
            <a:off x="1590674" y="2564590"/>
            <a:ext cx="3419475" cy="523220"/>
          </a:xfrm>
          <a:prstGeom prst="rect">
            <a:avLst/>
          </a:prstGeom>
          <a:noFill/>
        </p:spPr>
        <p:txBody>
          <a:bodyPr wrap="square" rtlCol="0">
            <a:spAutoFit/>
          </a:bodyPr>
          <a:lstStyle/>
          <a:p>
            <a:r>
              <a:rPr lang="en-US" sz="2800">
                <a:hlinkClick r:id="rId5"/>
              </a:rPr>
              <a:t>@</a:t>
            </a:r>
            <a:r>
              <a:rPr lang="en-US" sz="2800" err="1">
                <a:hlinkClick r:id="rId5"/>
              </a:rPr>
              <a:t>SalesTaxInst</a:t>
            </a:r>
            <a:endParaRPr lang="en-US" sz="2800"/>
          </a:p>
        </p:txBody>
      </p:sp>
      <p:sp>
        <p:nvSpPr>
          <p:cNvPr id="14" name="TextBox 13">
            <a:extLst>
              <a:ext uri="{FF2B5EF4-FFF2-40B4-BE49-F238E27FC236}">
                <a16:creationId xmlns:a16="http://schemas.microsoft.com/office/drawing/2014/main" id="{8EE4F5EF-7BCB-4B0C-82B7-8B5AB35EC8AA}"/>
              </a:ext>
            </a:extLst>
          </p:cNvPr>
          <p:cNvSpPr txBox="1"/>
          <p:nvPr userDrawn="1"/>
        </p:nvSpPr>
        <p:spPr>
          <a:xfrm>
            <a:off x="1590673" y="3519162"/>
            <a:ext cx="4191002" cy="523220"/>
          </a:xfrm>
          <a:prstGeom prst="rect">
            <a:avLst/>
          </a:prstGeom>
          <a:noFill/>
        </p:spPr>
        <p:txBody>
          <a:bodyPr wrap="square" rtlCol="0">
            <a:spAutoFit/>
          </a:bodyPr>
          <a:lstStyle/>
          <a:p>
            <a:r>
              <a:rPr lang="en-US" sz="2800">
                <a:hlinkClick r:id="rId6"/>
              </a:rPr>
              <a:t>/company/sales-tax-institute</a:t>
            </a:r>
            <a:endParaRPr lang="en-US" sz="2800"/>
          </a:p>
        </p:txBody>
      </p:sp>
      <p:sp>
        <p:nvSpPr>
          <p:cNvPr id="15" name="TextBox 14">
            <a:extLst>
              <a:ext uri="{FF2B5EF4-FFF2-40B4-BE49-F238E27FC236}">
                <a16:creationId xmlns:a16="http://schemas.microsoft.com/office/drawing/2014/main" id="{A6EA1DA2-9A83-4C10-8734-229C0CAC2A7E}"/>
              </a:ext>
            </a:extLst>
          </p:cNvPr>
          <p:cNvSpPr txBox="1"/>
          <p:nvPr userDrawn="1"/>
        </p:nvSpPr>
        <p:spPr>
          <a:xfrm>
            <a:off x="1590673" y="4495445"/>
            <a:ext cx="4191002" cy="523220"/>
          </a:xfrm>
          <a:prstGeom prst="rect">
            <a:avLst/>
          </a:prstGeom>
          <a:noFill/>
        </p:spPr>
        <p:txBody>
          <a:bodyPr wrap="square" rtlCol="0">
            <a:spAutoFit/>
          </a:bodyPr>
          <a:lstStyle/>
          <a:p>
            <a:r>
              <a:rPr lang="en-US" sz="2800">
                <a:hlinkClick r:id="rId7"/>
              </a:rPr>
              <a:t>/user/</a:t>
            </a:r>
            <a:r>
              <a:rPr lang="en-US" sz="2800" err="1">
                <a:hlinkClick r:id="rId7"/>
              </a:rPr>
              <a:t>salestaxinstitute</a:t>
            </a:r>
            <a:endParaRPr lang="en-US" sz="2800"/>
          </a:p>
        </p:txBody>
      </p:sp>
      <p:sp>
        <p:nvSpPr>
          <p:cNvPr id="2" name="TextBox 1">
            <a:extLst>
              <a:ext uri="{FF2B5EF4-FFF2-40B4-BE49-F238E27FC236}">
                <a16:creationId xmlns:a16="http://schemas.microsoft.com/office/drawing/2014/main" id="{1EE5C1BF-17B3-45A9-920C-FBBE21E8995B}"/>
              </a:ext>
            </a:extLst>
          </p:cNvPr>
          <p:cNvSpPr txBox="1"/>
          <p:nvPr userDrawn="1"/>
        </p:nvSpPr>
        <p:spPr>
          <a:xfrm>
            <a:off x="6488723" y="2564590"/>
            <a:ext cx="5022277" cy="1815882"/>
          </a:xfrm>
          <a:prstGeom prst="rect">
            <a:avLst/>
          </a:prstGeom>
          <a:noFill/>
        </p:spPr>
        <p:txBody>
          <a:bodyPr wrap="square" rtlCol="0">
            <a:spAutoFit/>
          </a:bodyPr>
          <a:lstStyle/>
          <a:p>
            <a:r>
              <a:rPr lang="en-US" sz="2800">
                <a:solidFill>
                  <a:schemeClr val="tx2"/>
                </a:solidFill>
                <a:latin typeface="+mj-lt"/>
              </a:rPr>
              <a:t>Sales Tax Institute</a:t>
            </a:r>
          </a:p>
          <a:p>
            <a:r>
              <a:rPr lang="nl-NL" sz="2800">
                <a:solidFill>
                  <a:schemeClr val="tx2"/>
                </a:solidFill>
                <a:latin typeface="Calibri Light" panose="020F0302020204030204" pitchFamily="34" charset="0"/>
                <a:cs typeface="Calibri Light" panose="020F0302020204030204" pitchFamily="34" charset="0"/>
              </a:rPr>
              <a:t>910</a:t>
            </a:r>
            <a:r>
              <a:rPr lang="nl-NL" sz="2800">
                <a:solidFill>
                  <a:schemeClr val="tx2"/>
                </a:solidFill>
                <a:latin typeface="+mn-lt"/>
              </a:rPr>
              <a:t> W. Van Buren, Suite </a:t>
            </a:r>
            <a:r>
              <a:rPr lang="nl-NL" sz="2800">
                <a:solidFill>
                  <a:schemeClr val="tx2"/>
                </a:solidFill>
                <a:latin typeface="Calibri Light" panose="020F0302020204030204" pitchFamily="34" charset="0"/>
                <a:cs typeface="Calibri Light" panose="020F0302020204030204" pitchFamily="34" charset="0"/>
              </a:rPr>
              <a:t>321</a:t>
            </a:r>
          </a:p>
          <a:p>
            <a:r>
              <a:rPr lang="en-US" sz="2800">
                <a:solidFill>
                  <a:schemeClr val="tx2"/>
                </a:solidFill>
                <a:latin typeface="+mn-lt"/>
              </a:rPr>
              <a:t>Chicago, IL </a:t>
            </a:r>
            <a:r>
              <a:rPr lang="en-US" sz="2800">
                <a:solidFill>
                  <a:schemeClr val="tx2"/>
                </a:solidFill>
                <a:latin typeface="Calibri Light" panose="020F0302020204030204" pitchFamily="34" charset="0"/>
                <a:cs typeface="Calibri Light" panose="020F0302020204030204" pitchFamily="34" charset="0"/>
              </a:rPr>
              <a:t>60607</a:t>
            </a:r>
          </a:p>
          <a:p>
            <a:r>
              <a:rPr lang="en-US" sz="2800">
                <a:solidFill>
                  <a:schemeClr val="tx2"/>
                </a:solidFill>
                <a:latin typeface="Calibri Light" panose="020F0302020204030204" pitchFamily="34" charset="0"/>
                <a:cs typeface="Calibri Light" panose="020F0302020204030204" pitchFamily="34" charset="0"/>
              </a:rPr>
              <a:t>(312) 701-1800</a:t>
            </a:r>
          </a:p>
        </p:txBody>
      </p:sp>
      <p:sp>
        <p:nvSpPr>
          <p:cNvPr id="16" name="TextBox 15">
            <a:extLst>
              <a:ext uri="{FF2B5EF4-FFF2-40B4-BE49-F238E27FC236}">
                <a16:creationId xmlns:a16="http://schemas.microsoft.com/office/drawing/2014/main" id="{EC10CDD4-A498-4FED-B478-F7FF748C7816}"/>
              </a:ext>
            </a:extLst>
          </p:cNvPr>
          <p:cNvSpPr txBox="1"/>
          <p:nvPr userDrawn="1"/>
        </p:nvSpPr>
        <p:spPr>
          <a:xfrm>
            <a:off x="6488723" y="4495445"/>
            <a:ext cx="5022277" cy="523220"/>
          </a:xfrm>
          <a:prstGeom prst="rect">
            <a:avLst/>
          </a:prstGeom>
          <a:noFill/>
        </p:spPr>
        <p:txBody>
          <a:bodyPr wrap="square" rtlCol="0">
            <a:spAutoFit/>
          </a:bodyPr>
          <a:lstStyle/>
          <a:p>
            <a:r>
              <a:rPr lang="en-US" sz="2800">
                <a:solidFill>
                  <a:schemeClr val="tx2"/>
                </a:solidFill>
                <a:latin typeface="+mn-lt"/>
                <a:hlinkClick r:id="rId8"/>
              </a:rPr>
              <a:t>webinars@salestaxinstitute.com</a:t>
            </a:r>
            <a:endParaRPr lang="en-US" sz="2800">
              <a:solidFill>
                <a:schemeClr val="tx2"/>
              </a:solidFill>
              <a:latin typeface="+mn-lt"/>
            </a:endParaRPr>
          </a:p>
        </p:txBody>
      </p:sp>
    </p:spTree>
    <p:extLst>
      <p:ext uri="{BB962C8B-B14F-4D97-AF65-F5344CB8AC3E}">
        <p14:creationId xmlns:p14="http://schemas.microsoft.com/office/powerpoint/2010/main" val="3505081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E33F29A-781D-4016-B398-7C0329C72C94}"/>
              </a:ext>
            </a:extLst>
          </p:cNvPr>
          <p:cNvSpPr>
            <a:spLocks noGrp="1"/>
          </p:cNvSpPr>
          <p:nvPr>
            <p:ph type="ftr" sz="quarter" idx="10"/>
          </p:nvPr>
        </p:nvSpPr>
        <p:spPr/>
        <p:txBody>
          <a:bodyPr/>
          <a:lstStyle/>
          <a:p>
            <a:r>
              <a:rPr lang="en-US"/>
              <a:t>Copyright © Sales Tax Institute 2024</a:t>
            </a:r>
          </a:p>
        </p:txBody>
      </p:sp>
      <p:sp>
        <p:nvSpPr>
          <p:cNvPr id="4" name="Slide Number Placeholder 3">
            <a:extLst>
              <a:ext uri="{FF2B5EF4-FFF2-40B4-BE49-F238E27FC236}">
                <a16:creationId xmlns:a16="http://schemas.microsoft.com/office/drawing/2014/main" id="{CB6A3F60-A4E9-444D-AA16-D273BEF683EC}"/>
              </a:ext>
            </a:extLst>
          </p:cNvPr>
          <p:cNvSpPr>
            <a:spLocks noGrp="1"/>
          </p:cNvSpPr>
          <p:nvPr>
            <p:ph type="sldNum" sz="quarter" idx="11"/>
          </p:nvPr>
        </p:nvSpPr>
        <p:spPr/>
        <p:txBody>
          <a:bodyPr/>
          <a:lstStyle/>
          <a:p>
            <a:fld id="{62BFC0F0-E31D-44BF-B017-233CDB2896A6}" type="slidenum">
              <a:rPr lang="en-US" smtClean="0"/>
              <a:pPr/>
              <a:t>‹#›</a:t>
            </a:fld>
            <a:endParaRPr lang="en-US"/>
          </a:p>
        </p:txBody>
      </p:sp>
    </p:spTree>
    <p:extLst>
      <p:ext uri="{BB962C8B-B14F-4D97-AF65-F5344CB8AC3E}">
        <p14:creationId xmlns:p14="http://schemas.microsoft.com/office/powerpoint/2010/main" val="536341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stimoni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E33F29A-781D-4016-B398-7C0329C72C94}"/>
              </a:ext>
            </a:extLst>
          </p:cNvPr>
          <p:cNvSpPr>
            <a:spLocks noGrp="1"/>
          </p:cNvSpPr>
          <p:nvPr>
            <p:ph type="ftr" sz="quarter" idx="10"/>
          </p:nvPr>
        </p:nvSpPr>
        <p:spPr/>
        <p:txBody>
          <a:bodyPr/>
          <a:lstStyle/>
          <a:p>
            <a:r>
              <a:rPr lang="en-US"/>
              <a:t>Copyright © Sales Tax Institute 2024</a:t>
            </a:r>
          </a:p>
        </p:txBody>
      </p:sp>
      <p:sp>
        <p:nvSpPr>
          <p:cNvPr id="4" name="Slide Number Placeholder 3">
            <a:extLst>
              <a:ext uri="{FF2B5EF4-FFF2-40B4-BE49-F238E27FC236}">
                <a16:creationId xmlns:a16="http://schemas.microsoft.com/office/drawing/2014/main" id="{CB6A3F60-A4E9-444D-AA16-D273BEF683EC}"/>
              </a:ext>
            </a:extLst>
          </p:cNvPr>
          <p:cNvSpPr>
            <a:spLocks noGrp="1"/>
          </p:cNvSpPr>
          <p:nvPr>
            <p:ph type="sldNum" sz="quarter" idx="11"/>
          </p:nvPr>
        </p:nvSpPr>
        <p:spPr/>
        <p:txBody>
          <a:bodyPr/>
          <a:lstStyle/>
          <a:p>
            <a:fld id="{62BFC0F0-E31D-44BF-B017-233CDB2896A6}" type="slidenum">
              <a:rPr lang="en-US" smtClean="0"/>
              <a:pPr/>
              <a:t>‹#›</a:t>
            </a:fld>
            <a:endParaRPr lang="en-US"/>
          </a:p>
        </p:txBody>
      </p:sp>
      <p:sp>
        <p:nvSpPr>
          <p:cNvPr id="2" name="Rectangle 1">
            <a:extLst>
              <a:ext uri="{FF2B5EF4-FFF2-40B4-BE49-F238E27FC236}">
                <a16:creationId xmlns:a16="http://schemas.microsoft.com/office/drawing/2014/main" id="{01512A64-DA78-4D7F-97C5-261ACC56DB6E}"/>
              </a:ext>
            </a:extLst>
          </p:cNvPr>
          <p:cNvSpPr/>
          <p:nvPr userDrawn="1"/>
        </p:nvSpPr>
        <p:spPr>
          <a:xfrm>
            <a:off x="1559169" y="791308"/>
            <a:ext cx="9073661" cy="46071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616598F3-E88E-49D4-8FC0-035E28ABCB68}"/>
              </a:ext>
            </a:extLst>
          </p:cNvPr>
          <p:cNvSpPr>
            <a:spLocks noGrp="1"/>
          </p:cNvSpPr>
          <p:nvPr>
            <p:ph type="body" sz="quarter" idx="13" hasCustomPrompt="1"/>
          </p:nvPr>
        </p:nvSpPr>
        <p:spPr>
          <a:xfrm>
            <a:off x="2092325" y="4379913"/>
            <a:ext cx="4003675" cy="635000"/>
          </a:xfrm>
        </p:spPr>
        <p:txBody>
          <a:bodyPr/>
          <a:lstStyle>
            <a:lvl1pPr marL="0" indent="0" algn="r">
              <a:buNone/>
              <a:defRPr b="0">
                <a:solidFill>
                  <a:schemeClr val="bg1"/>
                </a:solidFill>
                <a:latin typeface="Gibson Light" panose="02000000000000000000" pitchFamily="50" charset="0"/>
              </a:defRPr>
            </a:lvl1pPr>
          </a:lstStyle>
          <a:p>
            <a:pPr lvl="0"/>
            <a:r>
              <a:rPr lang="en-US"/>
              <a:t>NAME |</a:t>
            </a:r>
          </a:p>
        </p:txBody>
      </p:sp>
      <p:sp>
        <p:nvSpPr>
          <p:cNvPr id="10" name="Text Placeholder 8">
            <a:extLst>
              <a:ext uri="{FF2B5EF4-FFF2-40B4-BE49-F238E27FC236}">
                <a16:creationId xmlns:a16="http://schemas.microsoft.com/office/drawing/2014/main" id="{22F84B1B-D39D-463E-AD84-87AAA082AA9C}"/>
              </a:ext>
            </a:extLst>
          </p:cNvPr>
          <p:cNvSpPr>
            <a:spLocks noGrp="1"/>
          </p:cNvSpPr>
          <p:nvPr>
            <p:ph type="body" sz="quarter" idx="14" hasCustomPrompt="1"/>
          </p:nvPr>
        </p:nvSpPr>
        <p:spPr>
          <a:xfrm>
            <a:off x="6095999" y="4379913"/>
            <a:ext cx="4003675" cy="635000"/>
          </a:xfrm>
        </p:spPr>
        <p:txBody>
          <a:bodyPr/>
          <a:lstStyle>
            <a:lvl1pPr marL="0" indent="0" algn="l">
              <a:buNone/>
              <a:defRPr b="1">
                <a:solidFill>
                  <a:schemeClr val="bg1"/>
                </a:solidFill>
                <a:latin typeface="+mj-lt"/>
              </a:defRPr>
            </a:lvl1pPr>
          </a:lstStyle>
          <a:p>
            <a:pPr lvl="0"/>
            <a:r>
              <a:rPr lang="en-US"/>
              <a:t>COMPANY</a:t>
            </a:r>
          </a:p>
        </p:txBody>
      </p:sp>
      <p:sp>
        <p:nvSpPr>
          <p:cNvPr id="12" name="Text Placeholder 11">
            <a:extLst>
              <a:ext uri="{FF2B5EF4-FFF2-40B4-BE49-F238E27FC236}">
                <a16:creationId xmlns:a16="http://schemas.microsoft.com/office/drawing/2014/main" id="{9E6CEFAC-AD03-4DFA-AD34-741D5E6A97BE}"/>
              </a:ext>
            </a:extLst>
          </p:cNvPr>
          <p:cNvSpPr>
            <a:spLocks noGrp="1"/>
          </p:cNvSpPr>
          <p:nvPr>
            <p:ph type="body" sz="quarter" idx="15" hasCustomPrompt="1"/>
          </p:nvPr>
        </p:nvSpPr>
        <p:spPr>
          <a:xfrm>
            <a:off x="2092325" y="1341438"/>
            <a:ext cx="8007350" cy="2759075"/>
          </a:xfrm>
        </p:spPr>
        <p:txBody>
          <a:bodyPr/>
          <a:lstStyle>
            <a:lvl1pPr marL="0" indent="0">
              <a:buNone/>
              <a:defRPr>
                <a:solidFill>
                  <a:schemeClr val="bg1"/>
                </a:solidFill>
              </a:defRPr>
            </a:lvl1pPr>
          </a:lstStyle>
          <a:p>
            <a:pPr lvl="0"/>
            <a:r>
              <a:rPr lang="en-US"/>
              <a:t>TESTIMONIAL</a:t>
            </a:r>
          </a:p>
        </p:txBody>
      </p:sp>
      <p:sp>
        <p:nvSpPr>
          <p:cNvPr id="14" name="Rectangle 13">
            <a:extLst>
              <a:ext uri="{FF2B5EF4-FFF2-40B4-BE49-F238E27FC236}">
                <a16:creationId xmlns:a16="http://schemas.microsoft.com/office/drawing/2014/main" id="{182B7F03-A296-4AF8-B5BC-AF2675DC152F}"/>
              </a:ext>
            </a:extLst>
          </p:cNvPr>
          <p:cNvSpPr/>
          <p:nvPr userDrawn="1"/>
        </p:nvSpPr>
        <p:spPr>
          <a:xfrm>
            <a:off x="1726320" y="977934"/>
            <a:ext cx="8754112" cy="427986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Tree>
    <p:extLst>
      <p:ext uri="{BB962C8B-B14F-4D97-AF65-F5344CB8AC3E}">
        <p14:creationId xmlns:p14="http://schemas.microsoft.com/office/powerpoint/2010/main" val="802666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43F6D35-A9B2-4D8E-A885-4E2A565F31DB}"/>
              </a:ext>
            </a:extLst>
          </p:cNvPr>
          <p:cNvSpPr>
            <a:spLocks noGrp="1"/>
          </p:cNvSpPr>
          <p:nvPr>
            <p:ph type="ftr" sz="quarter" idx="11"/>
          </p:nvPr>
        </p:nvSpPr>
        <p:spPr/>
        <p:txBody>
          <a:bodyPr/>
          <a:lstStyle/>
          <a:p>
            <a:r>
              <a:rPr lang="en-US"/>
              <a:t>Copyright © Sales Tax Institute 2024</a:t>
            </a:r>
          </a:p>
        </p:txBody>
      </p:sp>
      <p:sp>
        <p:nvSpPr>
          <p:cNvPr id="6" name="Title 1">
            <a:extLst>
              <a:ext uri="{FF2B5EF4-FFF2-40B4-BE49-F238E27FC236}">
                <a16:creationId xmlns:a16="http://schemas.microsoft.com/office/drawing/2014/main" id="{64F462A8-C856-4134-AEE7-526D7BD89816}"/>
              </a:ext>
            </a:extLst>
          </p:cNvPr>
          <p:cNvSpPr>
            <a:spLocks noGrp="1"/>
          </p:cNvSpPr>
          <p:nvPr>
            <p:ph type="ctrTitle"/>
          </p:nvPr>
        </p:nvSpPr>
        <p:spPr>
          <a:xfrm>
            <a:off x="1796561" y="2081213"/>
            <a:ext cx="8598877" cy="2387600"/>
          </a:xfrm>
        </p:spPr>
        <p:txBody>
          <a:bodyPr anchor="b"/>
          <a:lstStyle>
            <a:lvl1pPr algn="ctr">
              <a:defRPr sz="6000" b="1"/>
            </a:lvl1pPr>
          </a:lstStyle>
          <a:p>
            <a:r>
              <a:rPr lang="en-US"/>
              <a:t>Click to edit Master title style</a:t>
            </a:r>
          </a:p>
        </p:txBody>
      </p:sp>
      <p:sp>
        <p:nvSpPr>
          <p:cNvPr id="7" name="Subtitle 2">
            <a:extLst>
              <a:ext uri="{FF2B5EF4-FFF2-40B4-BE49-F238E27FC236}">
                <a16:creationId xmlns:a16="http://schemas.microsoft.com/office/drawing/2014/main" id="{BD46020F-3146-4B7C-BD84-3AE09E1F3967}"/>
              </a:ext>
            </a:extLst>
          </p:cNvPr>
          <p:cNvSpPr>
            <a:spLocks noGrp="1"/>
          </p:cNvSpPr>
          <p:nvPr>
            <p:ph type="subTitle" idx="1" hasCustomPrompt="1"/>
          </p:nvPr>
        </p:nvSpPr>
        <p:spPr>
          <a:xfrm>
            <a:off x="4800600" y="4969001"/>
            <a:ext cx="5594838" cy="669798"/>
          </a:xfrm>
        </p:spPr>
        <p:txBody>
          <a:bodyPr>
            <a:normAutofit/>
          </a:bodyPr>
          <a:lstStyle>
            <a:lvl1pPr marL="0" indent="0" algn="ctr">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8" name="Picture 7">
            <a:extLst>
              <a:ext uri="{FF2B5EF4-FFF2-40B4-BE49-F238E27FC236}">
                <a16:creationId xmlns:a16="http://schemas.microsoft.com/office/drawing/2014/main" id="{36485583-0099-4086-A952-D4A8D27AF4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9298" y="4969001"/>
            <a:ext cx="2505077" cy="474537"/>
          </a:xfrm>
          <a:prstGeom prst="rect">
            <a:avLst/>
          </a:prstGeom>
        </p:spPr>
      </p:pic>
      <p:sp>
        <p:nvSpPr>
          <p:cNvPr id="2" name="Slide Number Placeholder 1">
            <a:extLst>
              <a:ext uri="{FF2B5EF4-FFF2-40B4-BE49-F238E27FC236}">
                <a16:creationId xmlns:a16="http://schemas.microsoft.com/office/drawing/2014/main" id="{D85C7212-5ECF-0981-6BB6-CE7A8540C3DE}"/>
              </a:ext>
            </a:extLst>
          </p:cNvPr>
          <p:cNvSpPr>
            <a:spLocks noGrp="1"/>
          </p:cNvSpPr>
          <p:nvPr>
            <p:ph type="sldNum" sz="quarter" idx="12"/>
          </p:nvPr>
        </p:nvSpPr>
        <p:spPr/>
        <p:txBody>
          <a:bodyPr/>
          <a:lstStyle/>
          <a:p>
            <a:fld id="{62BFC0F0-E31D-44BF-B017-233CDB2896A6}" type="slidenum">
              <a:rPr lang="en-US" smtClean="0"/>
              <a:pPr/>
              <a:t>‹#›</a:t>
            </a:fld>
            <a:endParaRPr lang="en-US"/>
          </a:p>
        </p:txBody>
      </p:sp>
    </p:spTree>
    <p:extLst>
      <p:ext uri="{BB962C8B-B14F-4D97-AF65-F5344CB8AC3E}">
        <p14:creationId xmlns:p14="http://schemas.microsoft.com/office/powerpoint/2010/main" val="3390249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507B-B412-4CD2-BC19-8D3302A46B89}"/>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50489E0D-9A3B-406C-B6D3-01B82B6BC02C}"/>
              </a:ext>
            </a:extLst>
          </p:cNvPr>
          <p:cNvSpPr>
            <a:spLocks noGrp="1"/>
          </p:cNvSpPr>
          <p:nvPr>
            <p:ph type="ftr" sz="quarter" idx="11"/>
          </p:nvPr>
        </p:nvSpPr>
        <p:spPr/>
        <p:txBody>
          <a:bodyPr/>
          <a:lstStyle>
            <a:lvl1pPr>
              <a:defRPr>
                <a:solidFill>
                  <a:schemeClr val="bg2"/>
                </a:solidFill>
              </a:defRPr>
            </a:lvl1pPr>
          </a:lstStyle>
          <a:p>
            <a:r>
              <a:rPr lang="en-US"/>
              <a:t>Copyright © Sales Tax Institute 2024</a:t>
            </a:r>
          </a:p>
        </p:txBody>
      </p:sp>
      <p:sp>
        <p:nvSpPr>
          <p:cNvPr id="7" name="Slide Number Placeholder 3">
            <a:extLst>
              <a:ext uri="{FF2B5EF4-FFF2-40B4-BE49-F238E27FC236}">
                <a16:creationId xmlns:a16="http://schemas.microsoft.com/office/drawing/2014/main" id="{2340D675-DC4D-41FE-A082-0FCC008B0C10}"/>
              </a:ext>
            </a:extLst>
          </p:cNvPr>
          <p:cNvSpPr>
            <a:spLocks noGrp="1"/>
          </p:cNvSpPr>
          <p:nvPr>
            <p:ph type="sldNum" sz="quarter" idx="4"/>
          </p:nvPr>
        </p:nvSpPr>
        <p:spPr>
          <a:xfrm>
            <a:off x="838200" y="6240238"/>
            <a:ext cx="2743200" cy="365125"/>
          </a:xfrm>
          <a:prstGeom prst="rect">
            <a:avLst/>
          </a:prstGeom>
        </p:spPr>
        <p:txBody>
          <a:bodyPr vert="horz" lIns="91440" tIns="45720" rIns="91440" bIns="45720" rtlCol="0" anchor="ctr"/>
          <a:lstStyle>
            <a:lvl1pPr algn="l">
              <a:defRPr sz="1200">
                <a:solidFill>
                  <a:schemeClr val="bg2"/>
                </a:solidFill>
              </a:defRPr>
            </a:lvl1pPr>
          </a:lstStyle>
          <a:p>
            <a:fld id="{62BFC0F0-E31D-44BF-B017-233CDB2896A6}" type="slidenum">
              <a:rPr lang="en-US" smtClean="0"/>
              <a:pPr/>
              <a:t>‹#›</a:t>
            </a:fld>
            <a:endParaRPr lang="en-US"/>
          </a:p>
        </p:txBody>
      </p:sp>
      <p:sp>
        <p:nvSpPr>
          <p:cNvPr id="18" name="Content Placeholder 17">
            <a:extLst>
              <a:ext uri="{FF2B5EF4-FFF2-40B4-BE49-F238E27FC236}">
                <a16:creationId xmlns:a16="http://schemas.microsoft.com/office/drawing/2014/main" id="{1293712B-5969-4247-A95D-169BDF54EC48}"/>
              </a:ext>
            </a:extLst>
          </p:cNvPr>
          <p:cNvSpPr>
            <a:spLocks noGrp="1"/>
          </p:cNvSpPr>
          <p:nvPr>
            <p:ph sz="quarter" idx="13"/>
          </p:nvPr>
        </p:nvSpPr>
        <p:spPr>
          <a:xfrm>
            <a:off x="838200" y="1916079"/>
            <a:ext cx="10515600" cy="4088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5978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507B-B412-4CD2-BC19-8D3302A46B89}"/>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50489E0D-9A3B-406C-B6D3-01B82B6BC02C}"/>
              </a:ext>
            </a:extLst>
          </p:cNvPr>
          <p:cNvSpPr>
            <a:spLocks noGrp="1"/>
          </p:cNvSpPr>
          <p:nvPr>
            <p:ph type="ftr" sz="quarter" idx="11"/>
          </p:nvPr>
        </p:nvSpPr>
        <p:spPr/>
        <p:txBody>
          <a:bodyPr/>
          <a:lstStyle>
            <a:lvl1pPr>
              <a:defRPr>
                <a:solidFill>
                  <a:schemeClr val="bg2"/>
                </a:solidFill>
              </a:defRPr>
            </a:lvl1pPr>
          </a:lstStyle>
          <a:p>
            <a:r>
              <a:rPr lang="en-US"/>
              <a:t>Copyright © Sales Tax Institute 2024</a:t>
            </a:r>
          </a:p>
        </p:txBody>
      </p:sp>
      <p:sp>
        <p:nvSpPr>
          <p:cNvPr id="18" name="Content Placeholder 17">
            <a:extLst>
              <a:ext uri="{FF2B5EF4-FFF2-40B4-BE49-F238E27FC236}">
                <a16:creationId xmlns:a16="http://schemas.microsoft.com/office/drawing/2014/main" id="{1293712B-5969-4247-A95D-169BDF54EC48}"/>
              </a:ext>
            </a:extLst>
          </p:cNvPr>
          <p:cNvSpPr>
            <a:spLocks noGrp="1"/>
          </p:cNvSpPr>
          <p:nvPr>
            <p:ph sz="quarter" idx="13"/>
          </p:nvPr>
        </p:nvSpPr>
        <p:spPr>
          <a:xfrm>
            <a:off x="838200" y="1916079"/>
            <a:ext cx="10515600" cy="4088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667F8655-CF89-2714-6069-C61A6ADF7E64}"/>
              </a:ext>
            </a:extLst>
          </p:cNvPr>
          <p:cNvSpPr>
            <a:spLocks noGrp="1"/>
          </p:cNvSpPr>
          <p:nvPr>
            <p:ph type="sldNum" sz="quarter" idx="14"/>
          </p:nvPr>
        </p:nvSpPr>
        <p:spPr/>
        <p:txBody>
          <a:bodyPr/>
          <a:lstStyle/>
          <a:p>
            <a:fld id="{62BFC0F0-E31D-44BF-B017-233CDB2896A6}" type="slidenum">
              <a:rPr lang="en-US" smtClean="0"/>
              <a:pPr/>
              <a:t>‹#›</a:t>
            </a:fld>
            <a:endParaRPr lang="en-US"/>
          </a:p>
        </p:txBody>
      </p:sp>
    </p:spTree>
    <p:extLst>
      <p:ext uri="{BB962C8B-B14F-4D97-AF65-F5344CB8AC3E}">
        <p14:creationId xmlns:p14="http://schemas.microsoft.com/office/powerpoint/2010/main" val="486066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olling Ques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507B-B412-4CD2-BC19-8D3302A46B89}"/>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50489E0D-9A3B-406C-B6D3-01B82B6BC02C}"/>
              </a:ext>
            </a:extLst>
          </p:cNvPr>
          <p:cNvSpPr>
            <a:spLocks noGrp="1"/>
          </p:cNvSpPr>
          <p:nvPr>
            <p:ph type="ftr" sz="quarter" idx="11"/>
          </p:nvPr>
        </p:nvSpPr>
        <p:spPr/>
        <p:txBody>
          <a:bodyPr/>
          <a:lstStyle>
            <a:lvl1pPr>
              <a:defRPr>
                <a:solidFill>
                  <a:schemeClr val="bg2"/>
                </a:solidFill>
              </a:defRPr>
            </a:lvl1pPr>
          </a:lstStyle>
          <a:p>
            <a:r>
              <a:rPr lang="en-US"/>
              <a:t>Copyright © Sales Tax Institute 2024</a:t>
            </a:r>
          </a:p>
        </p:txBody>
      </p:sp>
      <p:sp>
        <p:nvSpPr>
          <p:cNvPr id="18" name="Content Placeholder 17">
            <a:extLst>
              <a:ext uri="{FF2B5EF4-FFF2-40B4-BE49-F238E27FC236}">
                <a16:creationId xmlns:a16="http://schemas.microsoft.com/office/drawing/2014/main" id="{1293712B-5969-4247-A95D-169BDF54EC48}"/>
              </a:ext>
            </a:extLst>
          </p:cNvPr>
          <p:cNvSpPr>
            <a:spLocks noGrp="1"/>
          </p:cNvSpPr>
          <p:nvPr>
            <p:ph sz="quarter" idx="13"/>
          </p:nvPr>
        </p:nvSpPr>
        <p:spPr>
          <a:xfrm>
            <a:off x="838200" y="2338595"/>
            <a:ext cx="10515600" cy="3666429"/>
          </a:xfrm>
        </p:spPr>
        <p:txBody>
          <a:bodyPr/>
          <a:lstStyle>
            <a:lvl1pPr marL="228600" indent="-228600">
              <a:buFont typeface="Courier New" panose="02070309020205020404" pitchFamily="49" charset="0"/>
              <a:buChar char="o"/>
              <a:defRPr b="1"/>
            </a:lvl1pPr>
          </a:lstStyle>
          <a:p>
            <a:pPr lvl="0"/>
            <a:r>
              <a:rPr lang="en-US"/>
              <a:t>Edit Master text styles</a:t>
            </a:r>
          </a:p>
        </p:txBody>
      </p:sp>
      <p:sp>
        <p:nvSpPr>
          <p:cNvPr id="6" name="Rectangle 5">
            <a:extLst>
              <a:ext uri="{FF2B5EF4-FFF2-40B4-BE49-F238E27FC236}">
                <a16:creationId xmlns:a16="http://schemas.microsoft.com/office/drawing/2014/main" id="{A78D374C-982A-439C-A5A0-F29B0160E18E}"/>
              </a:ext>
            </a:extLst>
          </p:cNvPr>
          <p:cNvSpPr/>
          <p:nvPr userDrawn="1"/>
        </p:nvSpPr>
        <p:spPr>
          <a:xfrm>
            <a:off x="457200" y="1726865"/>
            <a:ext cx="11277600" cy="4056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2E39F4A-128B-46DF-8AA9-05423B020368}"/>
              </a:ext>
            </a:extLst>
          </p:cNvPr>
          <p:cNvSpPr txBox="1"/>
          <p:nvPr userDrawn="1"/>
        </p:nvSpPr>
        <p:spPr>
          <a:xfrm>
            <a:off x="3581400" y="1727842"/>
            <a:ext cx="4724400" cy="400110"/>
          </a:xfrm>
          <a:prstGeom prst="rect">
            <a:avLst/>
          </a:prstGeom>
          <a:noFill/>
        </p:spPr>
        <p:txBody>
          <a:bodyPr wrap="square" rtlCol="0">
            <a:spAutoFit/>
          </a:bodyPr>
          <a:lstStyle/>
          <a:p>
            <a:pPr algn="ctr"/>
            <a:r>
              <a:rPr lang="en-US" sz="2000">
                <a:solidFill>
                  <a:schemeClr val="bg1"/>
                </a:solidFill>
                <a:latin typeface="+mj-lt"/>
              </a:rPr>
              <a:t>QUICK POLL</a:t>
            </a:r>
          </a:p>
        </p:txBody>
      </p:sp>
      <p:sp>
        <p:nvSpPr>
          <p:cNvPr id="3" name="Slide Number Placeholder 2">
            <a:extLst>
              <a:ext uri="{FF2B5EF4-FFF2-40B4-BE49-F238E27FC236}">
                <a16:creationId xmlns:a16="http://schemas.microsoft.com/office/drawing/2014/main" id="{BADB8939-DECB-4330-B6C3-86AA392EFD9A}"/>
              </a:ext>
            </a:extLst>
          </p:cNvPr>
          <p:cNvSpPr>
            <a:spLocks noGrp="1"/>
          </p:cNvSpPr>
          <p:nvPr>
            <p:ph type="sldNum" sz="quarter" idx="14"/>
          </p:nvPr>
        </p:nvSpPr>
        <p:spPr/>
        <p:txBody>
          <a:bodyPr/>
          <a:lstStyle/>
          <a:p>
            <a:fld id="{62BFC0F0-E31D-44BF-B017-233CDB2896A6}" type="slidenum">
              <a:rPr lang="en-US" smtClean="0"/>
              <a:pPr/>
              <a:t>‹#›</a:t>
            </a:fld>
            <a:endParaRPr lang="en-US"/>
          </a:p>
        </p:txBody>
      </p:sp>
    </p:spTree>
    <p:extLst>
      <p:ext uri="{BB962C8B-B14F-4D97-AF65-F5344CB8AC3E}">
        <p14:creationId xmlns:p14="http://schemas.microsoft.com/office/powerpoint/2010/main" val="1016795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rrow: Chevron 6">
            <a:extLst>
              <a:ext uri="{FF2B5EF4-FFF2-40B4-BE49-F238E27FC236}">
                <a16:creationId xmlns:a16="http://schemas.microsoft.com/office/drawing/2014/main" id="{B9C05B63-8E2C-4BFC-B6F7-56BC3ADF6B51}"/>
              </a:ext>
            </a:extLst>
          </p:cNvPr>
          <p:cNvSpPr/>
          <p:nvPr userDrawn="1"/>
        </p:nvSpPr>
        <p:spPr>
          <a:xfrm>
            <a:off x="425241" y="3767573"/>
            <a:ext cx="551542" cy="624114"/>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itle 1">
            <a:extLst>
              <a:ext uri="{FF2B5EF4-FFF2-40B4-BE49-F238E27FC236}">
                <a16:creationId xmlns:a16="http://schemas.microsoft.com/office/drawing/2014/main" id="{18F5B8A7-0FF7-42B6-813A-B0F2565C498A}"/>
              </a:ext>
            </a:extLst>
          </p:cNvPr>
          <p:cNvSpPr>
            <a:spLocks noGrp="1"/>
          </p:cNvSpPr>
          <p:nvPr>
            <p:ph type="title"/>
          </p:nvPr>
        </p:nvSpPr>
        <p:spPr>
          <a:xfrm>
            <a:off x="1346200" y="3429000"/>
            <a:ext cx="10515600" cy="1133475"/>
          </a:xfrm>
        </p:spPr>
        <p:txBody>
          <a:bodyPr anchor="b"/>
          <a:lstStyle>
            <a:lvl1pPr>
              <a:defRPr sz="6000"/>
            </a:lvl1pPr>
          </a:lstStyle>
          <a:p>
            <a:r>
              <a:rPr lang="en-US"/>
              <a:t>Click to edit Master title style</a:t>
            </a:r>
          </a:p>
        </p:txBody>
      </p:sp>
      <p:sp>
        <p:nvSpPr>
          <p:cNvPr id="6" name="Text Placeholder 2">
            <a:extLst>
              <a:ext uri="{FF2B5EF4-FFF2-40B4-BE49-F238E27FC236}">
                <a16:creationId xmlns:a16="http://schemas.microsoft.com/office/drawing/2014/main" id="{EC4FD88B-35AB-4865-9BB5-34B0D7921DE4}"/>
              </a:ext>
            </a:extLst>
          </p:cNvPr>
          <p:cNvSpPr>
            <a:spLocks noGrp="1"/>
          </p:cNvSpPr>
          <p:nvPr>
            <p:ph type="body" idx="1"/>
          </p:nvPr>
        </p:nvSpPr>
        <p:spPr>
          <a:xfrm>
            <a:off x="1346200" y="4675188"/>
            <a:ext cx="10515600" cy="554037"/>
          </a:xfrm>
        </p:spPr>
        <p:txBody>
          <a:bodyPr>
            <a:normAutofit/>
          </a:bodyPr>
          <a:lstStyle>
            <a:lvl1pPr marL="0" indent="0">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 name="Footer Placeholder 1">
            <a:extLst>
              <a:ext uri="{FF2B5EF4-FFF2-40B4-BE49-F238E27FC236}">
                <a16:creationId xmlns:a16="http://schemas.microsoft.com/office/drawing/2014/main" id="{35368210-A16C-47F5-4108-001F9AF82B87}"/>
              </a:ext>
            </a:extLst>
          </p:cNvPr>
          <p:cNvSpPr>
            <a:spLocks noGrp="1"/>
          </p:cNvSpPr>
          <p:nvPr>
            <p:ph type="ftr" sz="quarter" idx="10"/>
          </p:nvPr>
        </p:nvSpPr>
        <p:spPr/>
        <p:txBody>
          <a:bodyPr/>
          <a:lstStyle/>
          <a:p>
            <a:r>
              <a:rPr lang="en-US"/>
              <a:t>Copyright © Sales Tax Institute 2024</a:t>
            </a:r>
          </a:p>
        </p:txBody>
      </p:sp>
      <p:sp>
        <p:nvSpPr>
          <p:cNvPr id="3" name="Slide Number Placeholder 2">
            <a:extLst>
              <a:ext uri="{FF2B5EF4-FFF2-40B4-BE49-F238E27FC236}">
                <a16:creationId xmlns:a16="http://schemas.microsoft.com/office/drawing/2014/main" id="{628321E5-9D9C-68E6-5355-2AD01543D902}"/>
              </a:ext>
            </a:extLst>
          </p:cNvPr>
          <p:cNvSpPr>
            <a:spLocks noGrp="1"/>
          </p:cNvSpPr>
          <p:nvPr>
            <p:ph type="sldNum" sz="quarter" idx="11"/>
          </p:nvPr>
        </p:nvSpPr>
        <p:spPr/>
        <p:txBody>
          <a:bodyPr/>
          <a:lstStyle/>
          <a:p>
            <a:fld id="{62BFC0F0-E31D-44BF-B017-233CDB2896A6}" type="slidenum">
              <a:rPr lang="en-US" smtClean="0"/>
              <a:pPr/>
              <a:t>‹#›</a:t>
            </a:fld>
            <a:endParaRPr lang="en-US"/>
          </a:p>
        </p:txBody>
      </p:sp>
    </p:spTree>
    <p:extLst>
      <p:ext uri="{BB962C8B-B14F-4D97-AF65-F5344CB8AC3E}">
        <p14:creationId xmlns:p14="http://schemas.microsoft.com/office/powerpoint/2010/main" val="1757464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2C025E-8EC0-47C5-9135-20DD77791C5E}"/>
              </a:ext>
            </a:extLst>
          </p:cNvPr>
          <p:cNvSpPr/>
          <p:nvPr userDrawn="1"/>
        </p:nvSpPr>
        <p:spPr>
          <a:xfrm>
            <a:off x="0" y="0"/>
            <a:ext cx="4267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B813CD21-7DC7-4F2B-9A93-4577C90EC841}"/>
              </a:ext>
            </a:extLst>
          </p:cNvPr>
          <p:cNvSpPr>
            <a:spLocks noGrp="1"/>
          </p:cNvSpPr>
          <p:nvPr>
            <p:ph type="title" hasCustomPrompt="1"/>
          </p:nvPr>
        </p:nvSpPr>
        <p:spPr>
          <a:xfrm>
            <a:off x="800099" y="2295525"/>
            <a:ext cx="3086101" cy="1133475"/>
          </a:xfrm>
        </p:spPr>
        <p:txBody>
          <a:bodyPr anchor="b">
            <a:normAutofit/>
          </a:bodyPr>
          <a:lstStyle>
            <a:lvl1pPr>
              <a:defRPr sz="4000"/>
            </a:lvl1pPr>
          </a:lstStyle>
          <a:p>
            <a:r>
              <a:rPr lang="en-US"/>
              <a:t>Click to edit title</a:t>
            </a:r>
          </a:p>
        </p:txBody>
      </p:sp>
      <p:sp>
        <p:nvSpPr>
          <p:cNvPr id="9" name="Text Placeholder 2">
            <a:extLst>
              <a:ext uri="{FF2B5EF4-FFF2-40B4-BE49-F238E27FC236}">
                <a16:creationId xmlns:a16="http://schemas.microsoft.com/office/drawing/2014/main" id="{E1A8A212-4DC8-4E2C-B276-9FEA886E926C}"/>
              </a:ext>
            </a:extLst>
          </p:cNvPr>
          <p:cNvSpPr>
            <a:spLocks noGrp="1"/>
          </p:cNvSpPr>
          <p:nvPr>
            <p:ph type="body" idx="1"/>
          </p:nvPr>
        </p:nvSpPr>
        <p:spPr>
          <a:xfrm>
            <a:off x="800099" y="3646488"/>
            <a:ext cx="3086101" cy="1058862"/>
          </a:xfrm>
        </p:spPr>
        <p:txBody>
          <a:bodyPr>
            <a:normAutofit/>
          </a:bodyPr>
          <a:lstStyle>
            <a:lvl1pPr marL="0" indent="0">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Arrow: Chevron 9">
            <a:extLst>
              <a:ext uri="{FF2B5EF4-FFF2-40B4-BE49-F238E27FC236}">
                <a16:creationId xmlns:a16="http://schemas.microsoft.com/office/drawing/2014/main" id="{060840F2-2155-484B-8AD3-27745F77EF39}"/>
              </a:ext>
            </a:extLst>
          </p:cNvPr>
          <p:cNvSpPr/>
          <p:nvPr userDrawn="1"/>
        </p:nvSpPr>
        <p:spPr>
          <a:xfrm>
            <a:off x="228146" y="2295525"/>
            <a:ext cx="427286" cy="483508"/>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79F09E7E-1CC1-490B-AFC6-C28D3B98096A}"/>
              </a:ext>
            </a:extLst>
          </p:cNvPr>
          <p:cNvSpPr>
            <a:spLocks noGrp="1"/>
          </p:cNvSpPr>
          <p:nvPr>
            <p:ph sz="quarter" idx="10"/>
          </p:nvPr>
        </p:nvSpPr>
        <p:spPr>
          <a:xfrm>
            <a:off x="4610100" y="519112"/>
            <a:ext cx="7096125" cy="5819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20FA2239-9FA8-4203-898E-8D1CD1ADB8BC}"/>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866933C3-49C2-3BD1-447E-35C2CF00E7B6}"/>
              </a:ext>
            </a:extLst>
          </p:cNvPr>
          <p:cNvSpPr>
            <a:spLocks noGrp="1"/>
          </p:cNvSpPr>
          <p:nvPr>
            <p:ph type="sldNum" sz="quarter" idx="12"/>
          </p:nvPr>
        </p:nvSpPr>
        <p:spPr/>
        <p:txBody>
          <a:bodyPr/>
          <a:lstStyle/>
          <a:p>
            <a:fld id="{62BFC0F0-E31D-44BF-B017-233CDB2896A6}" type="slidenum">
              <a:rPr lang="en-US" smtClean="0"/>
              <a:pPr/>
              <a:t>‹#›</a:t>
            </a:fld>
            <a:endParaRPr lang="en-US"/>
          </a:p>
        </p:txBody>
      </p:sp>
    </p:spTree>
    <p:extLst>
      <p:ext uri="{BB962C8B-B14F-4D97-AF65-F5344CB8AC3E}">
        <p14:creationId xmlns:p14="http://schemas.microsoft.com/office/powerpoint/2010/main" val="3324615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Instructo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CB246587-FF52-4BFB-81E5-1E6B841DECE0}"/>
              </a:ext>
            </a:extLst>
          </p:cNvPr>
          <p:cNvSpPr>
            <a:spLocks noGrp="1"/>
          </p:cNvSpPr>
          <p:nvPr>
            <p:ph type="body" idx="10" hasCustomPrompt="1"/>
          </p:nvPr>
        </p:nvSpPr>
        <p:spPr>
          <a:xfrm>
            <a:off x="819150" y="4300474"/>
            <a:ext cx="2867933" cy="457200"/>
          </a:xfrm>
        </p:spPr>
        <p:txBody>
          <a:bodyPr>
            <a:normAutofit/>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Company</a:t>
            </a:r>
          </a:p>
        </p:txBody>
      </p:sp>
      <p:sp>
        <p:nvSpPr>
          <p:cNvPr id="27" name="Content Placeholder 26">
            <a:extLst>
              <a:ext uri="{FF2B5EF4-FFF2-40B4-BE49-F238E27FC236}">
                <a16:creationId xmlns:a16="http://schemas.microsoft.com/office/drawing/2014/main" id="{9D7E7F44-D7BE-4587-89D6-B421CF856022}"/>
              </a:ext>
            </a:extLst>
          </p:cNvPr>
          <p:cNvSpPr>
            <a:spLocks noGrp="1"/>
          </p:cNvSpPr>
          <p:nvPr>
            <p:ph sz="quarter" idx="12" hasCustomPrompt="1"/>
          </p:nvPr>
        </p:nvSpPr>
        <p:spPr>
          <a:xfrm>
            <a:off x="819150" y="3806987"/>
            <a:ext cx="2867025" cy="457200"/>
          </a:xfrm>
        </p:spPr>
        <p:txBody>
          <a:bodyPr/>
          <a:lstStyle>
            <a:lvl1pPr marL="0" indent="0">
              <a:buNone/>
              <a:defRPr sz="3200">
                <a:solidFill>
                  <a:schemeClr val="bg1"/>
                </a:solidFill>
                <a:latin typeface="+mj-lt"/>
              </a:defRPr>
            </a:lvl1pPr>
          </a:lstStyle>
          <a:p>
            <a:pPr lvl="0"/>
            <a:r>
              <a:rPr lang="en-US"/>
              <a:t>Name</a:t>
            </a:r>
          </a:p>
        </p:txBody>
      </p:sp>
      <p:sp>
        <p:nvSpPr>
          <p:cNvPr id="30" name="Content Placeholder 26">
            <a:extLst>
              <a:ext uri="{FF2B5EF4-FFF2-40B4-BE49-F238E27FC236}">
                <a16:creationId xmlns:a16="http://schemas.microsoft.com/office/drawing/2014/main" id="{5B97D9ED-C08D-4A99-A27A-4A6A3ABD6215}"/>
              </a:ext>
            </a:extLst>
          </p:cNvPr>
          <p:cNvSpPr>
            <a:spLocks noGrp="1"/>
          </p:cNvSpPr>
          <p:nvPr>
            <p:ph sz="quarter" idx="15" hasCustomPrompt="1"/>
          </p:nvPr>
        </p:nvSpPr>
        <p:spPr>
          <a:xfrm>
            <a:off x="4476750" y="1415263"/>
            <a:ext cx="7067550" cy="4023512"/>
          </a:xfrm>
        </p:spPr>
        <p:txBody>
          <a:bodyPr>
            <a:normAutofit/>
          </a:bodyPr>
          <a:lstStyle>
            <a:lvl1pPr marL="342900" indent="-342900">
              <a:buFont typeface="Arial" panose="020B0604020202020204" pitchFamily="34" charset="0"/>
              <a:buChar char="•"/>
              <a:defRPr sz="3200">
                <a:solidFill>
                  <a:schemeClr val="tx1"/>
                </a:solidFill>
                <a:latin typeface="+mn-lt"/>
              </a:defRPr>
            </a:lvl1pPr>
          </a:lstStyle>
          <a:p>
            <a:pPr lvl="0"/>
            <a:r>
              <a:rPr lang="en-US"/>
              <a:t>Description</a:t>
            </a:r>
          </a:p>
        </p:txBody>
      </p:sp>
      <p:sp>
        <p:nvSpPr>
          <p:cNvPr id="35" name="Picture Placeholder 33">
            <a:extLst>
              <a:ext uri="{FF2B5EF4-FFF2-40B4-BE49-F238E27FC236}">
                <a16:creationId xmlns:a16="http://schemas.microsoft.com/office/drawing/2014/main" id="{A0ABB000-4DAB-4EDE-8A34-0949BCFA1884}"/>
              </a:ext>
            </a:extLst>
          </p:cNvPr>
          <p:cNvSpPr>
            <a:spLocks noGrp="1"/>
          </p:cNvSpPr>
          <p:nvPr>
            <p:ph type="pic" sz="quarter" idx="18"/>
          </p:nvPr>
        </p:nvSpPr>
        <p:spPr>
          <a:xfrm>
            <a:off x="1062248" y="1022210"/>
            <a:ext cx="2417884" cy="2397532"/>
          </a:xfrm>
        </p:spPr>
        <p:txBody>
          <a:bodyPr/>
          <a:lstStyle>
            <a:lvl1pPr marL="0" indent="0">
              <a:buNone/>
              <a:defRPr/>
            </a:lvl1pPr>
          </a:lstStyle>
          <a:p>
            <a:r>
              <a:rPr lang="en-US"/>
              <a:t>Click icon to add picture</a:t>
            </a:r>
          </a:p>
        </p:txBody>
      </p:sp>
      <p:sp>
        <p:nvSpPr>
          <p:cNvPr id="4" name="Footer Placeholder 3">
            <a:extLst>
              <a:ext uri="{FF2B5EF4-FFF2-40B4-BE49-F238E27FC236}">
                <a16:creationId xmlns:a16="http://schemas.microsoft.com/office/drawing/2014/main" id="{BC7F2B0D-F6B2-4F54-A750-A5DBB2E805E8}"/>
              </a:ext>
            </a:extLst>
          </p:cNvPr>
          <p:cNvSpPr>
            <a:spLocks noGrp="1"/>
          </p:cNvSpPr>
          <p:nvPr>
            <p:ph type="ftr" sz="quarter" idx="20"/>
          </p:nvPr>
        </p:nvSpPr>
        <p:spPr/>
        <p:txBody>
          <a:bodyPr/>
          <a:lstStyle/>
          <a:p>
            <a:r>
              <a:rPr lang="en-US"/>
              <a:t>Copyright © Sales Tax Institute 2024</a:t>
            </a:r>
          </a:p>
        </p:txBody>
      </p:sp>
      <p:sp>
        <p:nvSpPr>
          <p:cNvPr id="8" name="Rectangle 7">
            <a:extLst>
              <a:ext uri="{FF2B5EF4-FFF2-40B4-BE49-F238E27FC236}">
                <a16:creationId xmlns:a16="http://schemas.microsoft.com/office/drawing/2014/main" id="{7601F41A-085A-4712-9498-A4C8AD7A42AB}"/>
              </a:ext>
            </a:extLst>
          </p:cNvPr>
          <p:cNvSpPr/>
          <p:nvPr userDrawn="1"/>
        </p:nvSpPr>
        <p:spPr>
          <a:xfrm>
            <a:off x="952102" y="901888"/>
            <a:ext cx="2638176" cy="2638176"/>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CB03D092-55C2-5531-7D26-4B04CFCE2CC2}"/>
              </a:ext>
            </a:extLst>
          </p:cNvPr>
          <p:cNvSpPr>
            <a:spLocks noGrp="1"/>
          </p:cNvSpPr>
          <p:nvPr>
            <p:ph type="sldNum" sz="quarter" idx="21"/>
          </p:nvPr>
        </p:nvSpPr>
        <p:spPr/>
        <p:txBody>
          <a:bodyPr/>
          <a:lstStyle/>
          <a:p>
            <a:fld id="{62BFC0F0-E31D-44BF-B017-233CDB2896A6}" type="slidenum">
              <a:rPr lang="en-US" smtClean="0"/>
              <a:pPr/>
              <a:t>‹#›</a:t>
            </a:fld>
            <a:endParaRPr lang="en-US"/>
          </a:p>
        </p:txBody>
      </p:sp>
    </p:spTree>
    <p:extLst>
      <p:ext uri="{BB962C8B-B14F-4D97-AF65-F5344CB8AC3E}">
        <p14:creationId xmlns:p14="http://schemas.microsoft.com/office/powerpoint/2010/main" val="3826417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 Instruc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990D7-3691-4220-A970-2CE1B31C1874}"/>
              </a:ext>
            </a:extLst>
          </p:cNvPr>
          <p:cNvSpPr>
            <a:spLocks noGrp="1"/>
          </p:cNvSpPr>
          <p:nvPr>
            <p:ph type="title" hasCustomPrompt="1"/>
          </p:nvPr>
        </p:nvSpPr>
        <p:spPr>
          <a:xfrm>
            <a:off x="1966461" y="2971800"/>
            <a:ext cx="2867933" cy="457200"/>
          </a:xfrm>
        </p:spPr>
        <p:txBody>
          <a:bodyPr anchor="b">
            <a:noAutofit/>
          </a:bodyPr>
          <a:lstStyle>
            <a:lvl1pPr>
              <a:defRPr sz="3200"/>
            </a:lvl1pPr>
          </a:lstStyle>
          <a:p>
            <a:r>
              <a:rPr lang="en-US"/>
              <a:t>Name</a:t>
            </a:r>
          </a:p>
        </p:txBody>
      </p:sp>
      <p:sp>
        <p:nvSpPr>
          <p:cNvPr id="3" name="Text Placeholder 2">
            <a:extLst>
              <a:ext uri="{FF2B5EF4-FFF2-40B4-BE49-F238E27FC236}">
                <a16:creationId xmlns:a16="http://schemas.microsoft.com/office/drawing/2014/main" id="{C7962640-E240-4CF4-8C1B-3D5EB49349BF}"/>
              </a:ext>
            </a:extLst>
          </p:cNvPr>
          <p:cNvSpPr>
            <a:spLocks noGrp="1"/>
          </p:cNvSpPr>
          <p:nvPr>
            <p:ph type="body" idx="1" hasCustomPrompt="1"/>
          </p:nvPr>
        </p:nvSpPr>
        <p:spPr>
          <a:xfrm>
            <a:off x="1966461" y="3465287"/>
            <a:ext cx="2867933" cy="457200"/>
          </a:xfrm>
        </p:spPr>
        <p:txBody>
          <a:bodyPr>
            <a:normAutofit/>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Company</a:t>
            </a:r>
          </a:p>
        </p:txBody>
      </p:sp>
      <p:sp>
        <p:nvSpPr>
          <p:cNvPr id="11" name="Text Placeholder 2">
            <a:extLst>
              <a:ext uri="{FF2B5EF4-FFF2-40B4-BE49-F238E27FC236}">
                <a16:creationId xmlns:a16="http://schemas.microsoft.com/office/drawing/2014/main" id="{CB246587-FF52-4BFB-81E5-1E6B841DECE0}"/>
              </a:ext>
            </a:extLst>
          </p:cNvPr>
          <p:cNvSpPr>
            <a:spLocks noGrp="1"/>
          </p:cNvSpPr>
          <p:nvPr>
            <p:ph type="body" idx="10" hasCustomPrompt="1"/>
          </p:nvPr>
        </p:nvSpPr>
        <p:spPr>
          <a:xfrm>
            <a:off x="7357607" y="3465287"/>
            <a:ext cx="2867933" cy="457200"/>
          </a:xfrm>
        </p:spPr>
        <p:txBody>
          <a:bodyPr>
            <a:normAutofit/>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Company</a:t>
            </a:r>
          </a:p>
        </p:txBody>
      </p:sp>
      <p:sp>
        <p:nvSpPr>
          <p:cNvPr id="27" name="Content Placeholder 26">
            <a:extLst>
              <a:ext uri="{FF2B5EF4-FFF2-40B4-BE49-F238E27FC236}">
                <a16:creationId xmlns:a16="http://schemas.microsoft.com/office/drawing/2014/main" id="{9D7E7F44-D7BE-4587-89D6-B421CF856022}"/>
              </a:ext>
            </a:extLst>
          </p:cNvPr>
          <p:cNvSpPr>
            <a:spLocks noGrp="1"/>
          </p:cNvSpPr>
          <p:nvPr>
            <p:ph sz="quarter" idx="12" hasCustomPrompt="1"/>
          </p:nvPr>
        </p:nvSpPr>
        <p:spPr>
          <a:xfrm>
            <a:off x="7357607" y="2971800"/>
            <a:ext cx="2867025" cy="457200"/>
          </a:xfrm>
        </p:spPr>
        <p:txBody>
          <a:bodyPr/>
          <a:lstStyle>
            <a:lvl1pPr marL="0" indent="0">
              <a:buNone/>
              <a:defRPr sz="3200">
                <a:solidFill>
                  <a:schemeClr val="bg1"/>
                </a:solidFill>
                <a:latin typeface="+mj-lt"/>
              </a:defRPr>
            </a:lvl1pPr>
          </a:lstStyle>
          <a:p>
            <a:pPr lvl="0"/>
            <a:r>
              <a:rPr lang="en-US"/>
              <a:t>Name</a:t>
            </a:r>
          </a:p>
        </p:txBody>
      </p:sp>
      <p:sp>
        <p:nvSpPr>
          <p:cNvPr id="29" name="Content Placeholder 26">
            <a:extLst>
              <a:ext uri="{FF2B5EF4-FFF2-40B4-BE49-F238E27FC236}">
                <a16:creationId xmlns:a16="http://schemas.microsoft.com/office/drawing/2014/main" id="{19C638DB-4D67-4C4E-8BF8-554D7CA0721F}"/>
              </a:ext>
            </a:extLst>
          </p:cNvPr>
          <p:cNvSpPr>
            <a:spLocks noGrp="1"/>
          </p:cNvSpPr>
          <p:nvPr>
            <p:ph sz="quarter" idx="14" hasCustomPrompt="1"/>
          </p:nvPr>
        </p:nvSpPr>
        <p:spPr>
          <a:xfrm>
            <a:off x="1953081" y="4105275"/>
            <a:ext cx="2867025" cy="1838325"/>
          </a:xfrm>
        </p:spPr>
        <p:txBody>
          <a:bodyPr>
            <a:normAutofit/>
          </a:bodyPr>
          <a:lstStyle>
            <a:lvl1pPr marL="0" indent="0">
              <a:buNone/>
              <a:defRPr sz="2000">
                <a:solidFill>
                  <a:schemeClr val="bg1"/>
                </a:solidFill>
                <a:latin typeface="+mn-lt"/>
              </a:defRPr>
            </a:lvl1pPr>
          </a:lstStyle>
          <a:p>
            <a:pPr lvl="0"/>
            <a:r>
              <a:rPr lang="en-US"/>
              <a:t>Description</a:t>
            </a:r>
          </a:p>
        </p:txBody>
      </p:sp>
      <p:sp>
        <p:nvSpPr>
          <p:cNvPr id="30" name="Content Placeholder 26">
            <a:extLst>
              <a:ext uri="{FF2B5EF4-FFF2-40B4-BE49-F238E27FC236}">
                <a16:creationId xmlns:a16="http://schemas.microsoft.com/office/drawing/2014/main" id="{5B97D9ED-C08D-4A99-A27A-4A6A3ABD6215}"/>
              </a:ext>
            </a:extLst>
          </p:cNvPr>
          <p:cNvSpPr>
            <a:spLocks noGrp="1"/>
          </p:cNvSpPr>
          <p:nvPr>
            <p:ph sz="quarter" idx="15" hasCustomPrompt="1"/>
          </p:nvPr>
        </p:nvSpPr>
        <p:spPr>
          <a:xfrm>
            <a:off x="7357607" y="4105275"/>
            <a:ext cx="2867025" cy="1838325"/>
          </a:xfrm>
        </p:spPr>
        <p:txBody>
          <a:bodyPr>
            <a:normAutofit/>
          </a:bodyPr>
          <a:lstStyle>
            <a:lvl1pPr marL="0" indent="0">
              <a:buNone/>
              <a:defRPr sz="2000">
                <a:solidFill>
                  <a:schemeClr val="bg1"/>
                </a:solidFill>
                <a:latin typeface="+mn-lt"/>
              </a:defRPr>
            </a:lvl1pPr>
          </a:lstStyle>
          <a:p>
            <a:pPr lvl="0"/>
            <a:r>
              <a:rPr lang="en-US"/>
              <a:t>Description</a:t>
            </a:r>
          </a:p>
        </p:txBody>
      </p:sp>
      <p:sp>
        <p:nvSpPr>
          <p:cNvPr id="34" name="Picture Placeholder 33">
            <a:extLst>
              <a:ext uri="{FF2B5EF4-FFF2-40B4-BE49-F238E27FC236}">
                <a16:creationId xmlns:a16="http://schemas.microsoft.com/office/drawing/2014/main" id="{75B465B2-BF96-46F5-BCFC-5A0154D9F59A}"/>
              </a:ext>
            </a:extLst>
          </p:cNvPr>
          <p:cNvSpPr>
            <a:spLocks noGrp="1"/>
          </p:cNvSpPr>
          <p:nvPr>
            <p:ph type="pic" sz="quarter" idx="17"/>
          </p:nvPr>
        </p:nvSpPr>
        <p:spPr>
          <a:xfrm>
            <a:off x="2376489" y="603025"/>
            <a:ext cx="2047875" cy="2030638"/>
          </a:xfrm>
        </p:spPr>
        <p:txBody>
          <a:bodyPr/>
          <a:lstStyle>
            <a:lvl1pPr marL="0" indent="0">
              <a:buNone/>
              <a:defRPr/>
            </a:lvl1pPr>
          </a:lstStyle>
          <a:p>
            <a:r>
              <a:rPr lang="en-US"/>
              <a:t>Click icon to add picture</a:t>
            </a:r>
          </a:p>
        </p:txBody>
      </p:sp>
      <p:sp>
        <p:nvSpPr>
          <p:cNvPr id="35" name="Picture Placeholder 33">
            <a:extLst>
              <a:ext uri="{FF2B5EF4-FFF2-40B4-BE49-F238E27FC236}">
                <a16:creationId xmlns:a16="http://schemas.microsoft.com/office/drawing/2014/main" id="{A0ABB000-4DAB-4EDE-8A34-0949BCFA1884}"/>
              </a:ext>
            </a:extLst>
          </p:cNvPr>
          <p:cNvSpPr>
            <a:spLocks noGrp="1"/>
          </p:cNvSpPr>
          <p:nvPr>
            <p:ph type="pic" sz="quarter" idx="18"/>
          </p:nvPr>
        </p:nvSpPr>
        <p:spPr>
          <a:xfrm>
            <a:off x="7767181" y="603025"/>
            <a:ext cx="2047875" cy="2030638"/>
          </a:xfrm>
        </p:spPr>
        <p:txBody>
          <a:bodyPr/>
          <a:lstStyle>
            <a:lvl1pPr marL="0" indent="0">
              <a:buNone/>
              <a:defRPr/>
            </a:lvl1pPr>
          </a:lstStyle>
          <a:p>
            <a:r>
              <a:rPr lang="en-US"/>
              <a:t>Click icon to add picture</a:t>
            </a:r>
          </a:p>
        </p:txBody>
      </p:sp>
      <p:sp>
        <p:nvSpPr>
          <p:cNvPr id="4" name="Footer Placeholder 3">
            <a:extLst>
              <a:ext uri="{FF2B5EF4-FFF2-40B4-BE49-F238E27FC236}">
                <a16:creationId xmlns:a16="http://schemas.microsoft.com/office/drawing/2014/main" id="{5C75F175-CB36-9A5B-F0BF-74DD48CE8267}"/>
              </a:ext>
            </a:extLst>
          </p:cNvPr>
          <p:cNvSpPr>
            <a:spLocks noGrp="1"/>
          </p:cNvSpPr>
          <p:nvPr>
            <p:ph type="ftr" sz="quarter" idx="19"/>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AD0AAD0C-95BC-5C3D-E647-93EE0060DD48}"/>
              </a:ext>
            </a:extLst>
          </p:cNvPr>
          <p:cNvSpPr>
            <a:spLocks noGrp="1"/>
          </p:cNvSpPr>
          <p:nvPr>
            <p:ph type="sldNum" sz="quarter" idx="20"/>
          </p:nvPr>
        </p:nvSpPr>
        <p:spPr/>
        <p:txBody>
          <a:bodyPr/>
          <a:lstStyle/>
          <a:p>
            <a:fld id="{62BFC0F0-E31D-44BF-B017-233CDB2896A6}" type="slidenum">
              <a:rPr lang="en-US" smtClean="0"/>
              <a:pPr/>
              <a:t>‹#›</a:t>
            </a:fld>
            <a:endParaRPr lang="en-US"/>
          </a:p>
        </p:txBody>
      </p:sp>
    </p:spTree>
    <p:extLst>
      <p:ext uri="{BB962C8B-B14F-4D97-AF65-F5344CB8AC3E}">
        <p14:creationId xmlns:p14="http://schemas.microsoft.com/office/powerpoint/2010/main" val="626066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 Instruc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990D7-3691-4220-A970-2CE1B31C1874}"/>
              </a:ext>
            </a:extLst>
          </p:cNvPr>
          <p:cNvSpPr>
            <a:spLocks noGrp="1"/>
          </p:cNvSpPr>
          <p:nvPr>
            <p:ph type="title" hasCustomPrompt="1"/>
          </p:nvPr>
        </p:nvSpPr>
        <p:spPr>
          <a:xfrm>
            <a:off x="618217" y="2971800"/>
            <a:ext cx="2867933" cy="457200"/>
          </a:xfrm>
        </p:spPr>
        <p:txBody>
          <a:bodyPr anchor="b">
            <a:noAutofit/>
          </a:bodyPr>
          <a:lstStyle>
            <a:lvl1pPr>
              <a:defRPr sz="3200"/>
            </a:lvl1pPr>
          </a:lstStyle>
          <a:p>
            <a:r>
              <a:rPr lang="en-US"/>
              <a:t>Name</a:t>
            </a:r>
          </a:p>
        </p:txBody>
      </p:sp>
      <p:sp>
        <p:nvSpPr>
          <p:cNvPr id="3" name="Text Placeholder 2">
            <a:extLst>
              <a:ext uri="{FF2B5EF4-FFF2-40B4-BE49-F238E27FC236}">
                <a16:creationId xmlns:a16="http://schemas.microsoft.com/office/drawing/2014/main" id="{C7962640-E240-4CF4-8C1B-3D5EB49349BF}"/>
              </a:ext>
            </a:extLst>
          </p:cNvPr>
          <p:cNvSpPr>
            <a:spLocks noGrp="1"/>
          </p:cNvSpPr>
          <p:nvPr>
            <p:ph type="body" idx="1" hasCustomPrompt="1"/>
          </p:nvPr>
        </p:nvSpPr>
        <p:spPr>
          <a:xfrm>
            <a:off x="618217" y="3465287"/>
            <a:ext cx="2867933" cy="457200"/>
          </a:xfrm>
        </p:spPr>
        <p:txBody>
          <a:bodyPr>
            <a:normAutofit/>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Company</a:t>
            </a:r>
          </a:p>
        </p:txBody>
      </p:sp>
      <p:sp>
        <p:nvSpPr>
          <p:cNvPr id="11" name="Text Placeholder 2">
            <a:extLst>
              <a:ext uri="{FF2B5EF4-FFF2-40B4-BE49-F238E27FC236}">
                <a16:creationId xmlns:a16="http://schemas.microsoft.com/office/drawing/2014/main" id="{CB246587-FF52-4BFB-81E5-1E6B841DECE0}"/>
              </a:ext>
            </a:extLst>
          </p:cNvPr>
          <p:cNvSpPr>
            <a:spLocks noGrp="1"/>
          </p:cNvSpPr>
          <p:nvPr>
            <p:ph type="body" idx="10" hasCustomPrompt="1"/>
          </p:nvPr>
        </p:nvSpPr>
        <p:spPr>
          <a:xfrm>
            <a:off x="4662032" y="3465287"/>
            <a:ext cx="2867933" cy="457200"/>
          </a:xfrm>
        </p:spPr>
        <p:txBody>
          <a:bodyPr>
            <a:normAutofit/>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Company</a:t>
            </a:r>
          </a:p>
        </p:txBody>
      </p:sp>
      <p:sp>
        <p:nvSpPr>
          <p:cNvPr id="12" name="Text Placeholder 2">
            <a:extLst>
              <a:ext uri="{FF2B5EF4-FFF2-40B4-BE49-F238E27FC236}">
                <a16:creationId xmlns:a16="http://schemas.microsoft.com/office/drawing/2014/main" id="{14B9EB4A-0E8A-40E9-866E-C1DDA786A27A}"/>
              </a:ext>
            </a:extLst>
          </p:cNvPr>
          <p:cNvSpPr>
            <a:spLocks noGrp="1"/>
          </p:cNvSpPr>
          <p:nvPr>
            <p:ph type="body" idx="11" hasCustomPrompt="1"/>
          </p:nvPr>
        </p:nvSpPr>
        <p:spPr>
          <a:xfrm>
            <a:off x="8720137" y="3465287"/>
            <a:ext cx="2867933" cy="457200"/>
          </a:xfrm>
        </p:spPr>
        <p:txBody>
          <a:bodyPr>
            <a:normAutofit/>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Company</a:t>
            </a:r>
          </a:p>
        </p:txBody>
      </p:sp>
      <p:sp>
        <p:nvSpPr>
          <p:cNvPr id="27" name="Content Placeholder 26">
            <a:extLst>
              <a:ext uri="{FF2B5EF4-FFF2-40B4-BE49-F238E27FC236}">
                <a16:creationId xmlns:a16="http://schemas.microsoft.com/office/drawing/2014/main" id="{9D7E7F44-D7BE-4587-89D6-B421CF856022}"/>
              </a:ext>
            </a:extLst>
          </p:cNvPr>
          <p:cNvSpPr>
            <a:spLocks noGrp="1"/>
          </p:cNvSpPr>
          <p:nvPr>
            <p:ph sz="quarter" idx="12" hasCustomPrompt="1"/>
          </p:nvPr>
        </p:nvSpPr>
        <p:spPr>
          <a:xfrm>
            <a:off x="4662032" y="2971800"/>
            <a:ext cx="2867025" cy="457200"/>
          </a:xfrm>
        </p:spPr>
        <p:txBody>
          <a:bodyPr/>
          <a:lstStyle>
            <a:lvl1pPr marL="0" indent="0">
              <a:buNone/>
              <a:defRPr sz="3200">
                <a:solidFill>
                  <a:schemeClr val="bg1"/>
                </a:solidFill>
                <a:latin typeface="+mj-lt"/>
              </a:defRPr>
            </a:lvl1pPr>
          </a:lstStyle>
          <a:p>
            <a:pPr lvl="0"/>
            <a:r>
              <a:rPr lang="en-US"/>
              <a:t>Name</a:t>
            </a:r>
          </a:p>
        </p:txBody>
      </p:sp>
      <p:sp>
        <p:nvSpPr>
          <p:cNvPr id="28" name="Content Placeholder 26">
            <a:extLst>
              <a:ext uri="{FF2B5EF4-FFF2-40B4-BE49-F238E27FC236}">
                <a16:creationId xmlns:a16="http://schemas.microsoft.com/office/drawing/2014/main" id="{D29DC977-AB6F-4BE2-88BC-EF5488DE205F}"/>
              </a:ext>
            </a:extLst>
          </p:cNvPr>
          <p:cNvSpPr>
            <a:spLocks noGrp="1"/>
          </p:cNvSpPr>
          <p:nvPr>
            <p:ph sz="quarter" idx="13" hasCustomPrompt="1"/>
          </p:nvPr>
        </p:nvSpPr>
        <p:spPr>
          <a:xfrm>
            <a:off x="8720137" y="2971800"/>
            <a:ext cx="2867025" cy="457200"/>
          </a:xfrm>
        </p:spPr>
        <p:txBody>
          <a:bodyPr/>
          <a:lstStyle>
            <a:lvl1pPr marL="0" indent="0">
              <a:buNone/>
              <a:defRPr sz="3200">
                <a:solidFill>
                  <a:schemeClr val="bg1"/>
                </a:solidFill>
                <a:latin typeface="+mj-lt"/>
              </a:defRPr>
            </a:lvl1pPr>
          </a:lstStyle>
          <a:p>
            <a:pPr lvl="0"/>
            <a:r>
              <a:rPr lang="en-US"/>
              <a:t>Name</a:t>
            </a:r>
          </a:p>
        </p:txBody>
      </p:sp>
      <p:sp>
        <p:nvSpPr>
          <p:cNvPr id="29" name="Content Placeholder 26">
            <a:extLst>
              <a:ext uri="{FF2B5EF4-FFF2-40B4-BE49-F238E27FC236}">
                <a16:creationId xmlns:a16="http://schemas.microsoft.com/office/drawing/2014/main" id="{19C638DB-4D67-4C4E-8BF8-554D7CA0721F}"/>
              </a:ext>
            </a:extLst>
          </p:cNvPr>
          <p:cNvSpPr>
            <a:spLocks noGrp="1"/>
          </p:cNvSpPr>
          <p:nvPr>
            <p:ph sz="quarter" idx="14" hasCustomPrompt="1"/>
          </p:nvPr>
        </p:nvSpPr>
        <p:spPr>
          <a:xfrm>
            <a:off x="604837" y="4105275"/>
            <a:ext cx="2867025" cy="1838325"/>
          </a:xfrm>
        </p:spPr>
        <p:txBody>
          <a:bodyPr>
            <a:normAutofit/>
          </a:bodyPr>
          <a:lstStyle>
            <a:lvl1pPr marL="0" indent="0">
              <a:buNone/>
              <a:defRPr sz="2000">
                <a:solidFill>
                  <a:schemeClr val="bg1"/>
                </a:solidFill>
                <a:latin typeface="+mn-lt"/>
              </a:defRPr>
            </a:lvl1pPr>
          </a:lstStyle>
          <a:p>
            <a:pPr lvl="0"/>
            <a:r>
              <a:rPr lang="en-US"/>
              <a:t>Description</a:t>
            </a:r>
          </a:p>
        </p:txBody>
      </p:sp>
      <p:sp>
        <p:nvSpPr>
          <p:cNvPr id="30" name="Content Placeholder 26">
            <a:extLst>
              <a:ext uri="{FF2B5EF4-FFF2-40B4-BE49-F238E27FC236}">
                <a16:creationId xmlns:a16="http://schemas.microsoft.com/office/drawing/2014/main" id="{5B97D9ED-C08D-4A99-A27A-4A6A3ABD6215}"/>
              </a:ext>
            </a:extLst>
          </p:cNvPr>
          <p:cNvSpPr>
            <a:spLocks noGrp="1"/>
          </p:cNvSpPr>
          <p:nvPr>
            <p:ph sz="quarter" idx="15" hasCustomPrompt="1"/>
          </p:nvPr>
        </p:nvSpPr>
        <p:spPr>
          <a:xfrm>
            <a:off x="4662032" y="4105275"/>
            <a:ext cx="2867025" cy="1838325"/>
          </a:xfrm>
        </p:spPr>
        <p:txBody>
          <a:bodyPr>
            <a:normAutofit/>
          </a:bodyPr>
          <a:lstStyle>
            <a:lvl1pPr marL="0" indent="0">
              <a:buNone/>
              <a:defRPr sz="2000">
                <a:solidFill>
                  <a:schemeClr val="bg1"/>
                </a:solidFill>
                <a:latin typeface="+mn-lt"/>
              </a:defRPr>
            </a:lvl1pPr>
          </a:lstStyle>
          <a:p>
            <a:pPr lvl="0"/>
            <a:r>
              <a:rPr lang="en-US"/>
              <a:t>Description</a:t>
            </a:r>
          </a:p>
        </p:txBody>
      </p:sp>
      <p:sp>
        <p:nvSpPr>
          <p:cNvPr id="31" name="Content Placeholder 26">
            <a:extLst>
              <a:ext uri="{FF2B5EF4-FFF2-40B4-BE49-F238E27FC236}">
                <a16:creationId xmlns:a16="http://schemas.microsoft.com/office/drawing/2014/main" id="{28EB6BBE-4137-46E2-9E34-BF5BC20F46BB}"/>
              </a:ext>
            </a:extLst>
          </p:cNvPr>
          <p:cNvSpPr>
            <a:spLocks noGrp="1"/>
          </p:cNvSpPr>
          <p:nvPr>
            <p:ph sz="quarter" idx="16" hasCustomPrompt="1"/>
          </p:nvPr>
        </p:nvSpPr>
        <p:spPr>
          <a:xfrm>
            <a:off x="8720137" y="4105275"/>
            <a:ext cx="2867025" cy="1838325"/>
          </a:xfrm>
        </p:spPr>
        <p:txBody>
          <a:bodyPr>
            <a:normAutofit/>
          </a:bodyPr>
          <a:lstStyle>
            <a:lvl1pPr marL="0" indent="0">
              <a:buNone/>
              <a:defRPr sz="2000">
                <a:solidFill>
                  <a:schemeClr val="bg1"/>
                </a:solidFill>
                <a:latin typeface="+mn-lt"/>
              </a:defRPr>
            </a:lvl1pPr>
          </a:lstStyle>
          <a:p>
            <a:pPr lvl="0"/>
            <a:r>
              <a:rPr lang="en-US"/>
              <a:t>Description</a:t>
            </a:r>
          </a:p>
        </p:txBody>
      </p:sp>
      <p:sp>
        <p:nvSpPr>
          <p:cNvPr id="34" name="Picture Placeholder 33">
            <a:extLst>
              <a:ext uri="{FF2B5EF4-FFF2-40B4-BE49-F238E27FC236}">
                <a16:creationId xmlns:a16="http://schemas.microsoft.com/office/drawing/2014/main" id="{75B465B2-BF96-46F5-BCFC-5A0154D9F59A}"/>
              </a:ext>
            </a:extLst>
          </p:cNvPr>
          <p:cNvSpPr>
            <a:spLocks noGrp="1"/>
          </p:cNvSpPr>
          <p:nvPr>
            <p:ph type="pic" sz="quarter" idx="17"/>
          </p:nvPr>
        </p:nvSpPr>
        <p:spPr>
          <a:xfrm>
            <a:off x="1028245" y="603025"/>
            <a:ext cx="2047875" cy="2030638"/>
          </a:xfrm>
        </p:spPr>
        <p:txBody>
          <a:bodyPr/>
          <a:lstStyle>
            <a:lvl1pPr marL="0" indent="0">
              <a:buNone/>
              <a:defRPr/>
            </a:lvl1pPr>
          </a:lstStyle>
          <a:p>
            <a:r>
              <a:rPr lang="en-US"/>
              <a:t>Click icon to add picture</a:t>
            </a:r>
          </a:p>
        </p:txBody>
      </p:sp>
      <p:sp>
        <p:nvSpPr>
          <p:cNvPr id="35" name="Picture Placeholder 33">
            <a:extLst>
              <a:ext uri="{FF2B5EF4-FFF2-40B4-BE49-F238E27FC236}">
                <a16:creationId xmlns:a16="http://schemas.microsoft.com/office/drawing/2014/main" id="{A0ABB000-4DAB-4EDE-8A34-0949BCFA1884}"/>
              </a:ext>
            </a:extLst>
          </p:cNvPr>
          <p:cNvSpPr>
            <a:spLocks noGrp="1"/>
          </p:cNvSpPr>
          <p:nvPr>
            <p:ph type="pic" sz="quarter" idx="18"/>
          </p:nvPr>
        </p:nvSpPr>
        <p:spPr>
          <a:xfrm>
            <a:off x="5071606" y="603025"/>
            <a:ext cx="2047875" cy="2030638"/>
          </a:xfrm>
        </p:spPr>
        <p:txBody>
          <a:bodyPr/>
          <a:lstStyle>
            <a:lvl1pPr marL="0" indent="0">
              <a:buNone/>
              <a:defRPr/>
            </a:lvl1pPr>
          </a:lstStyle>
          <a:p>
            <a:r>
              <a:rPr lang="en-US"/>
              <a:t>Click icon to add picture</a:t>
            </a:r>
          </a:p>
        </p:txBody>
      </p:sp>
      <p:sp>
        <p:nvSpPr>
          <p:cNvPr id="36" name="Picture Placeholder 33">
            <a:extLst>
              <a:ext uri="{FF2B5EF4-FFF2-40B4-BE49-F238E27FC236}">
                <a16:creationId xmlns:a16="http://schemas.microsoft.com/office/drawing/2014/main" id="{10F23952-1EA4-415F-9041-20CB5411DD91}"/>
              </a:ext>
            </a:extLst>
          </p:cNvPr>
          <p:cNvSpPr>
            <a:spLocks noGrp="1"/>
          </p:cNvSpPr>
          <p:nvPr>
            <p:ph type="pic" sz="quarter" idx="19"/>
          </p:nvPr>
        </p:nvSpPr>
        <p:spPr>
          <a:xfrm>
            <a:off x="9114967" y="603025"/>
            <a:ext cx="2047875" cy="2030638"/>
          </a:xfrm>
        </p:spPr>
        <p:txBody>
          <a:bodyPr/>
          <a:lstStyle>
            <a:lvl1pPr marL="0" indent="0">
              <a:buNone/>
              <a:defRPr/>
            </a:lvl1pPr>
          </a:lstStyle>
          <a:p>
            <a:r>
              <a:rPr lang="en-US"/>
              <a:t>Click icon to add picture</a:t>
            </a:r>
          </a:p>
        </p:txBody>
      </p:sp>
      <p:sp>
        <p:nvSpPr>
          <p:cNvPr id="4" name="Footer Placeholder 3">
            <a:extLst>
              <a:ext uri="{FF2B5EF4-FFF2-40B4-BE49-F238E27FC236}">
                <a16:creationId xmlns:a16="http://schemas.microsoft.com/office/drawing/2014/main" id="{E54506E2-12F4-425F-7204-EFCAF145BD58}"/>
              </a:ext>
            </a:extLst>
          </p:cNvPr>
          <p:cNvSpPr>
            <a:spLocks noGrp="1"/>
          </p:cNvSpPr>
          <p:nvPr>
            <p:ph type="ftr" sz="quarter" idx="20"/>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470162A4-A4C3-297E-285C-42259021287D}"/>
              </a:ext>
            </a:extLst>
          </p:cNvPr>
          <p:cNvSpPr>
            <a:spLocks noGrp="1"/>
          </p:cNvSpPr>
          <p:nvPr>
            <p:ph type="sldNum" sz="quarter" idx="21"/>
          </p:nvPr>
        </p:nvSpPr>
        <p:spPr/>
        <p:txBody>
          <a:bodyPr/>
          <a:lstStyle/>
          <a:p>
            <a:fld id="{62BFC0F0-E31D-44BF-B017-233CDB2896A6}" type="slidenum">
              <a:rPr lang="en-US" smtClean="0"/>
              <a:pPr/>
              <a:t>‹#›</a:t>
            </a:fld>
            <a:endParaRPr lang="en-US"/>
          </a:p>
        </p:txBody>
      </p:sp>
    </p:spTree>
    <p:extLst>
      <p:ext uri="{BB962C8B-B14F-4D97-AF65-F5344CB8AC3E}">
        <p14:creationId xmlns:p14="http://schemas.microsoft.com/office/powerpoint/2010/main" val="2232155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EA9A-8274-41C3-A9EA-6E32B99E46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76C18F-E4D2-4474-88DD-04AEAE825506}"/>
              </a:ext>
            </a:extLst>
          </p:cNvPr>
          <p:cNvSpPr>
            <a:spLocks noGrp="1"/>
          </p:cNvSpPr>
          <p:nvPr>
            <p:ph sz="half" idx="1"/>
          </p:nvPr>
        </p:nvSpPr>
        <p:spPr>
          <a:xfrm>
            <a:off x="838200" y="1825625"/>
            <a:ext cx="5181600" cy="41252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DBE146-C3FB-42D6-AA61-53FEEEB661DB}"/>
              </a:ext>
            </a:extLst>
          </p:cNvPr>
          <p:cNvSpPr>
            <a:spLocks noGrp="1"/>
          </p:cNvSpPr>
          <p:nvPr>
            <p:ph sz="half" idx="2"/>
          </p:nvPr>
        </p:nvSpPr>
        <p:spPr>
          <a:xfrm>
            <a:off x="6172200" y="1825625"/>
            <a:ext cx="5181600" cy="41252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5C03DC78-6264-47FB-8EDA-D080DD5F26CF}"/>
              </a:ext>
            </a:extLst>
          </p:cNvPr>
          <p:cNvSpPr>
            <a:spLocks noGrp="1"/>
          </p:cNvSpPr>
          <p:nvPr>
            <p:ph type="ftr" sz="quarter" idx="3"/>
          </p:nvPr>
        </p:nvSpPr>
        <p:spPr>
          <a:xfrm>
            <a:off x="4038600" y="6240238"/>
            <a:ext cx="4114800" cy="365125"/>
          </a:xfrm>
          <a:prstGeom prst="rect">
            <a:avLst/>
          </a:prstGeom>
        </p:spPr>
        <p:txBody>
          <a:bodyPr vert="horz" lIns="91440" tIns="45720" rIns="91440" bIns="45720" rtlCol="0" anchor="ctr"/>
          <a:lstStyle>
            <a:lvl1pPr algn="ctr">
              <a:defRPr sz="1200">
                <a:solidFill>
                  <a:schemeClr val="bg2"/>
                </a:solidFill>
              </a:defRPr>
            </a:lvl1pPr>
          </a:lstStyle>
          <a:p>
            <a:r>
              <a:rPr lang="en-US"/>
              <a:t>Copyright © Sales Tax Institute 2024</a:t>
            </a:r>
          </a:p>
        </p:txBody>
      </p:sp>
      <p:sp>
        <p:nvSpPr>
          <p:cNvPr id="5" name="Slide Number Placeholder 4">
            <a:extLst>
              <a:ext uri="{FF2B5EF4-FFF2-40B4-BE49-F238E27FC236}">
                <a16:creationId xmlns:a16="http://schemas.microsoft.com/office/drawing/2014/main" id="{EF8496B7-2F8E-676F-635B-5C89FD1F9FB7}"/>
              </a:ext>
            </a:extLst>
          </p:cNvPr>
          <p:cNvSpPr>
            <a:spLocks noGrp="1"/>
          </p:cNvSpPr>
          <p:nvPr>
            <p:ph type="sldNum" sz="quarter" idx="10"/>
          </p:nvPr>
        </p:nvSpPr>
        <p:spPr/>
        <p:txBody>
          <a:bodyPr/>
          <a:lstStyle/>
          <a:p>
            <a:fld id="{62BFC0F0-E31D-44BF-B017-233CDB2896A6}" type="slidenum">
              <a:rPr lang="en-US" smtClean="0"/>
              <a:pPr/>
              <a:t>‹#›</a:t>
            </a:fld>
            <a:endParaRPr lang="en-US"/>
          </a:p>
        </p:txBody>
      </p:sp>
    </p:spTree>
    <p:extLst>
      <p:ext uri="{BB962C8B-B14F-4D97-AF65-F5344CB8AC3E}">
        <p14:creationId xmlns:p14="http://schemas.microsoft.com/office/powerpoint/2010/main" val="15480472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B094D-9BDB-4EBC-AC58-64939A9CF4AB}"/>
              </a:ext>
            </a:extLst>
          </p:cNvPr>
          <p:cNvSpPr>
            <a:spLocks noGrp="1"/>
          </p:cNvSpPr>
          <p:nvPr>
            <p:ph type="title"/>
          </p:nvPr>
        </p:nvSpPr>
        <p:spPr>
          <a:xfrm>
            <a:off x="839788" y="194262"/>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21A1EA-EEFE-4804-8039-33F5305114D4}"/>
              </a:ext>
            </a:extLst>
          </p:cNvPr>
          <p:cNvSpPr>
            <a:spLocks noGrp="1"/>
          </p:cNvSpPr>
          <p:nvPr>
            <p:ph type="body" idx="1"/>
          </p:nvPr>
        </p:nvSpPr>
        <p:spPr>
          <a:xfrm>
            <a:off x="839788" y="1915885"/>
            <a:ext cx="5157787" cy="58918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F6A3C21-D963-4596-8F0A-694238698F2C}"/>
              </a:ext>
            </a:extLst>
          </p:cNvPr>
          <p:cNvSpPr>
            <a:spLocks noGrp="1"/>
          </p:cNvSpPr>
          <p:nvPr>
            <p:ph sz="half" idx="2"/>
          </p:nvPr>
        </p:nvSpPr>
        <p:spPr>
          <a:xfrm>
            <a:off x="839788" y="2505075"/>
            <a:ext cx="5157787" cy="34022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B1195C-3094-4F05-B9C0-640EAF4B2829}"/>
              </a:ext>
            </a:extLst>
          </p:cNvPr>
          <p:cNvSpPr>
            <a:spLocks noGrp="1"/>
          </p:cNvSpPr>
          <p:nvPr>
            <p:ph type="body" sz="quarter" idx="3"/>
          </p:nvPr>
        </p:nvSpPr>
        <p:spPr>
          <a:xfrm>
            <a:off x="6172200" y="1852749"/>
            <a:ext cx="5183188" cy="58918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4ED11A4-7203-4B73-8060-FB9C1CEEA89A}"/>
              </a:ext>
            </a:extLst>
          </p:cNvPr>
          <p:cNvSpPr>
            <a:spLocks noGrp="1"/>
          </p:cNvSpPr>
          <p:nvPr>
            <p:ph sz="quarter" idx="4"/>
          </p:nvPr>
        </p:nvSpPr>
        <p:spPr>
          <a:xfrm>
            <a:off x="6172200" y="2505075"/>
            <a:ext cx="5183188" cy="34022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A189DD1A-E6CF-4DB4-93A3-4E0C7463585A}"/>
              </a:ext>
            </a:extLst>
          </p:cNvPr>
          <p:cNvSpPr>
            <a:spLocks noGrp="1"/>
          </p:cNvSpPr>
          <p:nvPr>
            <p:ph type="ftr" sz="quarter" idx="10"/>
          </p:nvPr>
        </p:nvSpPr>
        <p:spPr>
          <a:xfrm>
            <a:off x="4038600" y="6240238"/>
            <a:ext cx="4114800" cy="365125"/>
          </a:xfrm>
          <a:prstGeom prst="rect">
            <a:avLst/>
          </a:prstGeom>
        </p:spPr>
        <p:txBody>
          <a:bodyPr vert="horz" lIns="91440" tIns="45720" rIns="91440" bIns="45720" rtlCol="0" anchor="ctr"/>
          <a:lstStyle>
            <a:lvl1pPr algn="ctr">
              <a:defRPr sz="1200">
                <a:solidFill>
                  <a:schemeClr val="bg2"/>
                </a:solidFill>
              </a:defRPr>
            </a:lvl1pPr>
          </a:lstStyle>
          <a:p>
            <a:r>
              <a:rPr lang="en-US"/>
              <a:t>Copyright © Sales Tax Institute 2024</a:t>
            </a:r>
          </a:p>
        </p:txBody>
      </p:sp>
      <p:sp>
        <p:nvSpPr>
          <p:cNvPr id="7" name="Slide Number Placeholder 6">
            <a:extLst>
              <a:ext uri="{FF2B5EF4-FFF2-40B4-BE49-F238E27FC236}">
                <a16:creationId xmlns:a16="http://schemas.microsoft.com/office/drawing/2014/main" id="{E4C9A166-1164-B786-AF00-42D1D59236A9}"/>
              </a:ext>
            </a:extLst>
          </p:cNvPr>
          <p:cNvSpPr>
            <a:spLocks noGrp="1"/>
          </p:cNvSpPr>
          <p:nvPr>
            <p:ph type="sldNum" sz="quarter" idx="11"/>
          </p:nvPr>
        </p:nvSpPr>
        <p:spPr/>
        <p:txBody>
          <a:bodyPr/>
          <a:lstStyle/>
          <a:p>
            <a:fld id="{62BFC0F0-E31D-44BF-B017-233CDB2896A6}" type="slidenum">
              <a:rPr lang="en-US" smtClean="0"/>
              <a:pPr/>
              <a:t>‹#›</a:t>
            </a:fld>
            <a:endParaRPr lang="en-US"/>
          </a:p>
        </p:txBody>
      </p:sp>
    </p:spTree>
    <p:extLst>
      <p:ext uri="{BB962C8B-B14F-4D97-AF65-F5344CB8AC3E}">
        <p14:creationId xmlns:p14="http://schemas.microsoft.com/office/powerpoint/2010/main" val="24795590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EA2EC-2AFD-4645-9BA4-DB5D54C434CD}"/>
              </a:ext>
            </a:extLst>
          </p:cNvPr>
          <p:cNvSpPr>
            <a:spLocks noGrp="1"/>
          </p:cNvSpPr>
          <p:nvPr>
            <p:ph type="title"/>
          </p:nvPr>
        </p:nvSpPr>
        <p:spPr/>
        <p:txBody>
          <a:bodyPr/>
          <a:lstStyle/>
          <a:p>
            <a:r>
              <a:rPr lang="en-US"/>
              <a:t>Click to edit Master title style</a:t>
            </a:r>
          </a:p>
        </p:txBody>
      </p:sp>
      <p:sp>
        <p:nvSpPr>
          <p:cNvPr id="6" name="Footer Placeholder 4">
            <a:extLst>
              <a:ext uri="{FF2B5EF4-FFF2-40B4-BE49-F238E27FC236}">
                <a16:creationId xmlns:a16="http://schemas.microsoft.com/office/drawing/2014/main" id="{F5A0E113-167E-42BC-B954-C1E547DABF0A}"/>
              </a:ext>
            </a:extLst>
          </p:cNvPr>
          <p:cNvSpPr>
            <a:spLocks noGrp="1"/>
          </p:cNvSpPr>
          <p:nvPr>
            <p:ph type="ftr" sz="quarter" idx="3"/>
          </p:nvPr>
        </p:nvSpPr>
        <p:spPr>
          <a:xfrm>
            <a:off x="4038600" y="6240238"/>
            <a:ext cx="4114800" cy="365125"/>
          </a:xfrm>
          <a:prstGeom prst="rect">
            <a:avLst/>
          </a:prstGeom>
        </p:spPr>
        <p:txBody>
          <a:bodyPr vert="horz" lIns="91440" tIns="45720" rIns="91440" bIns="45720" rtlCol="0" anchor="ctr"/>
          <a:lstStyle>
            <a:lvl1pPr algn="ctr">
              <a:defRPr sz="1200">
                <a:solidFill>
                  <a:schemeClr val="bg2"/>
                </a:solidFill>
              </a:defRPr>
            </a:lvl1pPr>
          </a:lstStyle>
          <a:p>
            <a:r>
              <a:rPr lang="en-US"/>
              <a:t>Copyright © Sales Tax Institute 2024</a:t>
            </a:r>
          </a:p>
        </p:txBody>
      </p:sp>
      <p:sp>
        <p:nvSpPr>
          <p:cNvPr id="3" name="Slide Number Placeholder 2">
            <a:extLst>
              <a:ext uri="{FF2B5EF4-FFF2-40B4-BE49-F238E27FC236}">
                <a16:creationId xmlns:a16="http://schemas.microsoft.com/office/drawing/2014/main" id="{CEA10BD7-BE36-5915-ADBC-86B2225ECF75}"/>
              </a:ext>
            </a:extLst>
          </p:cNvPr>
          <p:cNvSpPr>
            <a:spLocks noGrp="1"/>
          </p:cNvSpPr>
          <p:nvPr>
            <p:ph type="sldNum" sz="quarter" idx="10"/>
          </p:nvPr>
        </p:nvSpPr>
        <p:spPr/>
        <p:txBody>
          <a:bodyPr/>
          <a:lstStyle/>
          <a:p>
            <a:fld id="{62BFC0F0-E31D-44BF-B017-233CDB2896A6}" type="slidenum">
              <a:rPr lang="en-US" smtClean="0"/>
              <a:pPr/>
              <a:t>‹#›</a:t>
            </a:fld>
            <a:endParaRPr lang="en-US"/>
          </a:p>
        </p:txBody>
      </p:sp>
    </p:spTree>
    <p:extLst>
      <p:ext uri="{BB962C8B-B14F-4D97-AF65-F5344CB8AC3E}">
        <p14:creationId xmlns:p14="http://schemas.microsoft.com/office/powerpoint/2010/main" val="954784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lling Ques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507B-B412-4CD2-BC19-8D3302A46B89}"/>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50489E0D-9A3B-406C-B6D3-01B82B6BC02C}"/>
              </a:ext>
            </a:extLst>
          </p:cNvPr>
          <p:cNvSpPr>
            <a:spLocks noGrp="1"/>
          </p:cNvSpPr>
          <p:nvPr>
            <p:ph type="ftr" sz="quarter" idx="11"/>
          </p:nvPr>
        </p:nvSpPr>
        <p:spPr/>
        <p:txBody>
          <a:bodyPr/>
          <a:lstStyle>
            <a:lvl1pPr>
              <a:defRPr>
                <a:solidFill>
                  <a:schemeClr val="bg2"/>
                </a:solidFill>
              </a:defRPr>
            </a:lvl1pPr>
          </a:lstStyle>
          <a:p>
            <a:r>
              <a:rPr lang="en-US"/>
              <a:t>Copyright © Sales Tax Institute 2024</a:t>
            </a:r>
          </a:p>
        </p:txBody>
      </p:sp>
      <p:sp>
        <p:nvSpPr>
          <p:cNvPr id="7" name="Slide Number Placeholder 3">
            <a:extLst>
              <a:ext uri="{FF2B5EF4-FFF2-40B4-BE49-F238E27FC236}">
                <a16:creationId xmlns:a16="http://schemas.microsoft.com/office/drawing/2014/main" id="{2340D675-DC4D-41FE-A082-0FCC008B0C10}"/>
              </a:ext>
            </a:extLst>
          </p:cNvPr>
          <p:cNvSpPr>
            <a:spLocks noGrp="1"/>
          </p:cNvSpPr>
          <p:nvPr>
            <p:ph type="sldNum" sz="quarter" idx="4"/>
          </p:nvPr>
        </p:nvSpPr>
        <p:spPr>
          <a:xfrm>
            <a:off x="838200" y="6240238"/>
            <a:ext cx="2743200" cy="365125"/>
          </a:xfrm>
          <a:prstGeom prst="rect">
            <a:avLst/>
          </a:prstGeom>
        </p:spPr>
        <p:txBody>
          <a:bodyPr vert="horz" lIns="91440" tIns="45720" rIns="91440" bIns="45720" rtlCol="0" anchor="ctr"/>
          <a:lstStyle>
            <a:lvl1pPr algn="l">
              <a:defRPr sz="1200">
                <a:solidFill>
                  <a:schemeClr val="bg2"/>
                </a:solidFill>
              </a:defRPr>
            </a:lvl1pPr>
          </a:lstStyle>
          <a:p>
            <a:fld id="{62BFC0F0-E31D-44BF-B017-233CDB2896A6}" type="slidenum">
              <a:rPr lang="en-US" smtClean="0"/>
              <a:pPr/>
              <a:t>‹#›</a:t>
            </a:fld>
            <a:endParaRPr lang="en-US"/>
          </a:p>
        </p:txBody>
      </p:sp>
      <p:sp>
        <p:nvSpPr>
          <p:cNvPr id="18" name="Content Placeholder 17">
            <a:extLst>
              <a:ext uri="{FF2B5EF4-FFF2-40B4-BE49-F238E27FC236}">
                <a16:creationId xmlns:a16="http://schemas.microsoft.com/office/drawing/2014/main" id="{1293712B-5969-4247-A95D-169BDF54EC48}"/>
              </a:ext>
            </a:extLst>
          </p:cNvPr>
          <p:cNvSpPr>
            <a:spLocks noGrp="1"/>
          </p:cNvSpPr>
          <p:nvPr>
            <p:ph sz="quarter" idx="13"/>
          </p:nvPr>
        </p:nvSpPr>
        <p:spPr>
          <a:xfrm>
            <a:off x="838200" y="2338595"/>
            <a:ext cx="10515600" cy="3666429"/>
          </a:xfrm>
        </p:spPr>
        <p:txBody>
          <a:bodyPr/>
          <a:lstStyle>
            <a:lvl1pPr marL="228600" indent="-228600">
              <a:buFont typeface="Courier New" panose="02070309020205020404" pitchFamily="49" charset="0"/>
              <a:buChar char="o"/>
              <a:defRPr b="1"/>
            </a:lvl1pPr>
          </a:lstStyle>
          <a:p>
            <a:pPr lvl="0"/>
            <a:r>
              <a:rPr lang="en-US"/>
              <a:t>Edit Master text styles</a:t>
            </a:r>
          </a:p>
        </p:txBody>
      </p:sp>
      <p:sp>
        <p:nvSpPr>
          <p:cNvPr id="6" name="Rectangle 5">
            <a:extLst>
              <a:ext uri="{FF2B5EF4-FFF2-40B4-BE49-F238E27FC236}">
                <a16:creationId xmlns:a16="http://schemas.microsoft.com/office/drawing/2014/main" id="{A78D374C-982A-439C-A5A0-F29B0160E18E}"/>
              </a:ext>
            </a:extLst>
          </p:cNvPr>
          <p:cNvSpPr/>
          <p:nvPr userDrawn="1"/>
        </p:nvSpPr>
        <p:spPr>
          <a:xfrm>
            <a:off x="457200" y="1726865"/>
            <a:ext cx="11277600" cy="4056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2E39F4A-128B-46DF-8AA9-05423B020368}"/>
              </a:ext>
            </a:extLst>
          </p:cNvPr>
          <p:cNvSpPr txBox="1"/>
          <p:nvPr userDrawn="1"/>
        </p:nvSpPr>
        <p:spPr>
          <a:xfrm>
            <a:off x="3581400" y="1727842"/>
            <a:ext cx="4724400" cy="400110"/>
          </a:xfrm>
          <a:prstGeom prst="rect">
            <a:avLst/>
          </a:prstGeom>
          <a:noFill/>
        </p:spPr>
        <p:txBody>
          <a:bodyPr wrap="square" rtlCol="0">
            <a:spAutoFit/>
          </a:bodyPr>
          <a:lstStyle/>
          <a:p>
            <a:pPr algn="ctr"/>
            <a:r>
              <a:rPr lang="en-US" sz="2000">
                <a:solidFill>
                  <a:schemeClr val="bg1"/>
                </a:solidFill>
                <a:latin typeface="+mj-lt"/>
              </a:rPr>
              <a:t>QUICK POLL</a:t>
            </a:r>
          </a:p>
        </p:txBody>
      </p:sp>
    </p:spTree>
    <p:extLst>
      <p:ext uri="{BB962C8B-B14F-4D97-AF65-F5344CB8AC3E}">
        <p14:creationId xmlns:p14="http://schemas.microsoft.com/office/powerpoint/2010/main" val="3104281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BE2506-80FC-4A6A-9799-C2F0C6DF91DF}"/>
              </a:ext>
            </a:extLst>
          </p:cNvPr>
          <p:cNvSpPr>
            <a:spLocks noGrp="1"/>
          </p:cNvSpPr>
          <p:nvPr>
            <p:ph idx="1"/>
          </p:nvPr>
        </p:nvSpPr>
        <p:spPr>
          <a:xfrm>
            <a:off x="5183188" y="2049462"/>
            <a:ext cx="6172200"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53BDE8-B49F-462B-B737-23BBD0812F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Footer Placeholder 4">
            <a:extLst>
              <a:ext uri="{FF2B5EF4-FFF2-40B4-BE49-F238E27FC236}">
                <a16:creationId xmlns:a16="http://schemas.microsoft.com/office/drawing/2014/main" id="{DB8F0926-687D-4310-A7FD-1299A411E8DD}"/>
              </a:ext>
            </a:extLst>
          </p:cNvPr>
          <p:cNvSpPr>
            <a:spLocks noGrp="1"/>
          </p:cNvSpPr>
          <p:nvPr>
            <p:ph type="ftr" sz="quarter" idx="3"/>
          </p:nvPr>
        </p:nvSpPr>
        <p:spPr>
          <a:xfrm>
            <a:off x="4038600" y="6240238"/>
            <a:ext cx="4114800" cy="365125"/>
          </a:xfrm>
          <a:prstGeom prst="rect">
            <a:avLst/>
          </a:prstGeom>
        </p:spPr>
        <p:txBody>
          <a:bodyPr vert="horz" lIns="91440" tIns="45720" rIns="91440" bIns="45720" rtlCol="0" anchor="ctr"/>
          <a:lstStyle>
            <a:lvl1pPr algn="ctr">
              <a:defRPr sz="1200">
                <a:solidFill>
                  <a:schemeClr val="bg2"/>
                </a:solidFill>
              </a:defRPr>
            </a:lvl1pPr>
          </a:lstStyle>
          <a:p>
            <a:r>
              <a:rPr lang="en-US"/>
              <a:t>Copyright © Sales Tax Institute 2024</a:t>
            </a:r>
          </a:p>
        </p:txBody>
      </p:sp>
      <p:sp>
        <p:nvSpPr>
          <p:cNvPr id="11" name="Title 1">
            <a:extLst>
              <a:ext uri="{FF2B5EF4-FFF2-40B4-BE49-F238E27FC236}">
                <a16:creationId xmlns:a16="http://schemas.microsoft.com/office/drawing/2014/main" id="{0EC3E8F4-18A7-4461-9E0E-B1FA827E2542}"/>
              </a:ext>
            </a:extLst>
          </p:cNvPr>
          <p:cNvSpPr>
            <a:spLocks noGrp="1"/>
          </p:cNvSpPr>
          <p:nvPr>
            <p:ph type="title"/>
          </p:nvPr>
        </p:nvSpPr>
        <p:spPr>
          <a:xfrm>
            <a:off x="838200" y="200819"/>
            <a:ext cx="10515600" cy="1325563"/>
          </a:xfrm>
        </p:spPr>
        <p:txBody>
          <a:bodyPr/>
          <a:lstStyle/>
          <a:p>
            <a:r>
              <a:rPr lang="en-US"/>
              <a:t>Click to edit Master title style</a:t>
            </a:r>
          </a:p>
        </p:txBody>
      </p:sp>
      <p:sp>
        <p:nvSpPr>
          <p:cNvPr id="2" name="Slide Number Placeholder 1">
            <a:extLst>
              <a:ext uri="{FF2B5EF4-FFF2-40B4-BE49-F238E27FC236}">
                <a16:creationId xmlns:a16="http://schemas.microsoft.com/office/drawing/2014/main" id="{B0DED42A-4B97-0126-3840-4ACDA6818C73}"/>
              </a:ext>
            </a:extLst>
          </p:cNvPr>
          <p:cNvSpPr>
            <a:spLocks noGrp="1"/>
          </p:cNvSpPr>
          <p:nvPr>
            <p:ph type="sldNum" sz="quarter" idx="10"/>
          </p:nvPr>
        </p:nvSpPr>
        <p:spPr/>
        <p:txBody>
          <a:bodyPr/>
          <a:lstStyle/>
          <a:p>
            <a:fld id="{62BFC0F0-E31D-44BF-B017-233CDB2896A6}" type="slidenum">
              <a:rPr lang="en-US" smtClean="0"/>
              <a:pPr/>
              <a:t>‹#›</a:t>
            </a:fld>
            <a:endParaRPr lang="en-US"/>
          </a:p>
        </p:txBody>
      </p:sp>
    </p:spTree>
    <p:extLst>
      <p:ext uri="{BB962C8B-B14F-4D97-AF65-F5344CB8AC3E}">
        <p14:creationId xmlns:p14="http://schemas.microsoft.com/office/powerpoint/2010/main" val="18062026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5EAB7A1-88E8-45EA-B7D2-7216DBC35FBF}"/>
              </a:ext>
            </a:extLst>
          </p:cNvPr>
          <p:cNvSpPr>
            <a:spLocks noGrp="1"/>
          </p:cNvSpPr>
          <p:nvPr>
            <p:ph type="pic" idx="1"/>
          </p:nvPr>
        </p:nvSpPr>
        <p:spPr>
          <a:xfrm>
            <a:off x="51831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0F868B0-8EE8-40D2-80F8-C9899BB010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Footer Placeholder 4">
            <a:extLst>
              <a:ext uri="{FF2B5EF4-FFF2-40B4-BE49-F238E27FC236}">
                <a16:creationId xmlns:a16="http://schemas.microsoft.com/office/drawing/2014/main" id="{F5BBBC6E-4772-402D-861B-8E7F62CE8901}"/>
              </a:ext>
            </a:extLst>
          </p:cNvPr>
          <p:cNvSpPr>
            <a:spLocks noGrp="1"/>
          </p:cNvSpPr>
          <p:nvPr>
            <p:ph type="ftr" sz="quarter" idx="3"/>
          </p:nvPr>
        </p:nvSpPr>
        <p:spPr>
          <a:xfrm>
            <a:off x="4038600" y="6240238"/>
            <a:ext cx="4114800" cy="365125"/>
          </a:xfrm>
          <a:prstGeom prst="rect">
            <a:avLst/>
          </a:prstGeom>
        </p:spPr>
        <p:txBody>
          <a:bodyPr vert="horz" lIns="91440" tIns="45720" rIns="91440" bIns="45720" rtlCol="0" anchor="ctr"/>
          <a:lstStyle>
            <a:lvl1pPr algn="ctr">
              <a:defRPr sz="1200">
                <a:solidFill>
                  <a:schemeClr val="bg2"/>
                </a:solidFill>
              </a:defRPr>
            </a:lvl1pPr>
          </a:lstStyle>
          <a:p>
            <a:r>
              <a:rPr lang="en-US"/>
              <a:t>Copyright © Sales Tax Institute 2024</a:t>
            </a:r>
          </a:p>
        </p:txBody>
      </p:sp>
      <p:sp>
        <p:nvSpPr>
          <p:cNvPr id="12" name="Title 1">
            <a:extLst>
              <a:ext uri="{FF2B5EF4-FFF2-40B4-BE49-F238E27FC236}">
                <a16:creationId xmlns:a16="http://schemas.microsoft.com/office/drawing/2014/main" id="{5DF766C2-3311-47E1-919B-2DF76B8CB7C1}"/>
              </a:ext>
            </a:extLst>
          </p:cNvPr>
          <p:cNvSpPr>
            <a:spLocks noGrp="1"/>
          </p:cNvSpPr>
          <p:nvPr>
            <p:ph type="title"/>
          </p:nvPr>
        </p:nvSpPr>
        <p:spPr>
          <a:xfrm>
            <a:off x="838200" y="200819"/>
            <a:ext cx="10515600" cy="1325563"/>
          </a:xfrm>
        </p:spPr>
        <p:txBody>
          <a:bodyPr/>
          <a:lstStyle/>
          <a:p>
            <a:r>
              <a:rPr lang="en-US"/>
              <a:t>Click to edit Master title style</a:t>
            </a:r>
          </a:p>
        </p:txBody>
      </p:sp>
      <p:sp>
        <p:nvSpPr>
          <p:cNvPr id="2" name="Slide Number Placeholder 1">
            <a:extLst>
              <a:ext uri="{FF2B5EF4-FFF2-40B4-BE49-F238E27FC236}">
                <a16:creationId xmlns:a16="http://schemas.microsoft.com/office/drawing/2014/main" id="{6718D85F-FCBA-5B5E-DD72-108BC3A9617C}"/>
              </a:ext>
            </a:extLst>
          </p:cNvPr>
          <p:cNvSpPr>
            <a:spLocks noGrp="1"/>
          </p:cNvSpPr>
          <p:nvPr>
            <p:ph type="sldNum" sz="quarter" idx="10"/>
          </p:nvPr>
        </p:nvSpPr>
        <p:spPr/>
        <p:txBody>
          <a:bodyPr/>
          <a:lstStyle/>
          <a:p>
            <a:fld id="{62BFC0F0-E31D-44BF-B017-233CDB2896A6}" type="slidenum">
              <a:rPr lang="en-US" smtClean="0"/>
              <a:pPr/>
              <a:t>‹#›</a:t>
            </a:fld>
            <a:endParaRPr lang="en-US"/>
          </a:p>
        </p:txBody>
      </p:sp>
    </p:spTree>
    <p:extLst>
      <p:ext uri="{BB962C8B-B14F-4D97-AF65-F5344CB8AC3E}">
        <p14:creationId xmlns:p14="http://schemas.microsoft.com/office/powerpoint/2010/main" val="2165855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507B-B412-4CD2-BC19-8D3302A46B89}"/>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50489E0D-9A3B-406C-B6D3-01B82B6BC02C}"/>
              </a:ext>
            </a:extLst>
          </p:cNvPr>
          <p:cNvSpPr>
            <a:spLocks noGrp="1"/>
          </p:cNvSpPr>
          <p:nvPr>
            <p:ph type="ftr" sz="quarter" idx="11"/>
          </p:nvPr>
        </p:nvSpPr>
        <p:spPr/>
        <p:txBody>
          <a:bodyPr/>
          <a:lstStyle>
            <a:lvl1pPr>
              <a:defRPr>
                <a:solidFill>
                  <a:schemeClr val="bg2"/>
                </a:solidFill>
              </a:defRPr>
            </a:lvl1pPr>
          </a:lstStyle>
          <a:p>
            <a:r>
              <a:rPr lang="en-US"/>
              <a:t>Copyright © Sales Tax Institute 2024</a:t>
            </a:r>
          </a:p>
        </p:txBody>
      </p:sp>
      <p:sp>
        <p:nvSpPr>
          <p:cNvPr id="18" name="Content Placeholder 17">
            <a:extLst>
              <a:ext uri="{FF2B5EF4-FFF2-40B4-BE49-F238E27FC236}">
                <a16:creationId xmlns:a16="http://schemas.microsoft.com/office/drawing/2014/main" id="{1293712B-5969-4247-A95D-169BDF54EC48}"/>
              </a:ext>
            </a:extLst>
          </p:cNvPr>
          <p:cNvSpPr>
            <a:spLocks noGrp="1"/>
          </p:cNvSpPr>
          <p:nvPr>
            <p:ph sz="quarter" idx="13"/>
          </p:nvPr>
        </p:nvSpPr>
        <p:spPr>
          <a:xfrm>
            <a:off x="838200" y="1916079"/>
            <a:ext cx="7063154" cy="4088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6">
            <a:extLst>
              <a:ext uri="{FF2B5EF4-FFF2-40B4-BE49-F238E27FC236}">
                <a16:creationId xmlns:a16="http://schemas.microsoft.com/office/drawing/2014/main" id="{E61E592D-F23C-4CD1-8A0D-87DE5A760D51}"/>
              </a:ext>
            </a:extLst>
          </p:cNvPr>
          <p:cNvSpPr>
            <a:spLocks noGrp="1"/>
          </p:cNvSpPr>
          <p:nvPr>
            <p:ph sz="quarter" idx="12" hasCustomPrompt="1"/>
          </p:nvPr>
        </p:nvSpPr>
        <p:spPr>
          <a:xfrm>
            <a:off x="8610600" y="5184386"/>
            <a:ext cx="2867025" cy="457200"/>
          </a:xfrm>
        </p:spPr>
        <p:txBody>
          <a:bodyPr/>
          <a:lstStyle>
            <a:lvl1pPr marL="0" indent="0">
              <a:buNone/>
              <a:defRPr sz="3200">
                <a:solidFill>
                  <a:schemeClr val="bg1"/>
                </a:solidFill>
                <a:latin typeface="+mj-lt"/>
              </a:defRPr>
            </a:lvl1pPr>
          </a:lstStyle>
          <a:p>
            <a:pPr lvl="0"/>
            <a:r>
              <a:rPr lang="en-US"/>
              <a:t>Name</a:t>
            </a:r>
          </a:p>
        </p:txBody>
      </p:sp>
      <p:sp>
        <p:nvSpPr>
          <p:cNvPr id="9" name="Picture Placeholder 33">
            <a:extLst>
              <a:ext uri="{FF2B5EF4-FFF2-40B4-BE49-F238E27FC236}">
                <a16:creationId xmlns:a16="http://schemas.microsoft.com/office/drawing/2014/main" id="{3D1305A5-8824-45A7-9E71-A328277CF510}"/>
              </a:ext>
            </a:extLst>
          </p:cNvPr>
          <p:cNvSpPr>
            <a:spLocks noGrp="1"/>
          </p:cNvSpPr>
          <p:nvPr>
            <p:ph type="pic" sz="quarter" idx="18"/>
          </p:nvPr>
        </p:nvSpPr>
        <p:spPr>
          <a:xfrm>
            <a:off x="8720746" y="2546210"/>
            <a:ext cx="2417884" cy="2397532"/>
          </a:xfrm>
        </p:spPr>
        <p:txBody>
          <a:bodyPr/>
          <a:lstStyle>
            <a:lvl1pPr marL="0" indent="0">
              <a:buNone/>
              <a:defRPr/>
            </a:lvl1pPr>
          </a:lstStyle>
          <a:p>
            <a:r>
              <a:rPr lang="en-US"/>
              <a:t>Click icon to add picture</a:t>
            </a:r>
          </a:p>
        </p:txBody>
      </p:sp>
      <p:sp>
        <p:nvSpPr>
          <p:cNvPr id="10" name="Rectangle 9">
            <a:extLst>
              <a:ext uri="{FF2B5EF4-FFF2-40B4-BE49-F238E27FC236}">
                <a16:creationId xmlns:a16="http://schemas.microsoft.com/office/drawing/2014/main" id="{658E3515-C221-41EF-98FB-821F9FA88A77}"/>
              </a:ext>
            </a:extLst>
          </p:cNvPr>
          <p:cNvSpPr/>
          <p:nvPr userDrawn="1"/>
        </p:nvSpPr>
        <p:spPr>
          <a:xfrm>
            <a:off x="8610600" y="2425888"/>
            <a:ext cx="2638176" cy="2638176"/>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4514BDB-7AB2-BD02-F1FB-C197C234C121}"/>
              </a:ext>
            </a:extLst>
          </p:cNvPr>
          <p:cNvSpPr>
            <a:spLocks noGrp="1"/>
          </p:cNvSpPr>
          <p:nvPr>
            <p:ph type="sldNum" sz="quarter" idx="19"/>
          </p:nvPr>
        </p:nvSpPr>
        <p:spPr/>
        <p:txBody>
          <a:bodyPr/>
          <a:lstStyle/>
          <a:p>
            <a:fld id="{62BFC0F0-E31D-44BF-B017-233CDB2896A6}" type="slidenum">
              <a:rPr lang="en-US" smtClean="0"/>
              <a:pPr/>
              <a:t>‹#›</a:t>
            </a:fld>
            <a:endParaRPr lang="en-US"/>
          </a:p>
        </p:txBody>
      </p:sp>
    </p:spTree>
    <p:extLst>
      <p:ext uri="{BB962C8B-B14F-4D97-AF65-F5344CB8AC3E}">
        <p14:creationId xmlns:p14="http://schemas.microsoft.com/office/powerpoint/2010/main" val="10993736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ponsor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CC752-B00E-44D5-8A64-23CECA6A7AD7}"/>
              </a:ext>
            </a:extLst>
          </p:cNvPr>
          <p:cNvSpPr>
            <a:spLocks noGrp="1"/>
          </p:cNvSpPr>
          <p:nvPr>
            <p:ph type="title" hasCustomPrompt="1"/>
          </p:nvPr>
        </p:nvSpPr>
        <p:spPr/>
        <p:txBody>
          <a:bodyPr/>
          <a:lstStyle>
            <a:lvl1pPr>
              <a:defRPr/>
            </a:lvl1pPr>
          </a:lstStyle>
          <a:p>
            <a:r>
              <a:rPr lang="en-US"/>
              <a:t>Thanks to our sponsor!</a:t>
            </a:r>
          </a:p>
        </p:txBody>
      </p:sp>
      <p:sp>
        <p:nvSpPr>
          <p:cNvPr id="3" name="Footer Placeholder 2">
            <a:extLst>
              <a:ext uri="{FF2B5EF4-FFF2-40B4-BE49-F238E27FC236}">
                <a16:creationId xmlns:a16="http://schemas.microsoft.com/office/drawing/2014/main" id="{04C464B6-FF10-4048-AEFA-67AE60C34367}"/>
              </a:ext>
            </a:extLst>
          </p:cNvPr>
          <p:cNvSpPr>
            <a:spLocks noGrp="1"/>
          </p:cNvSpPr>
          <p:nvPr>
            <p:ph type="ftr" sz="quarter" idx="10"/>
          </p:nvPr>
        </p:nvSpPr>
        <p:spPr/>
        <p:txBody>
          <a:bodyPr/>
          <a:lstStyle/>
          <a:p>
            <a:r>
              <a:rPr lang="en-US"/>
              <a:t>Copyright © Sales Tax Institute 2024</a:t>
            </a:r>
          </a:p>
        </p:txBody>
      </p:sp>
      <p:pic>
        <p:nvPicPr>
          <p:cNvPr id="8" name="Picture 7">
            <a:extLst>
              <a:ext uri="{FF2B5EF4-FFF2-40B4-BE49-F238E27FC236}">
                <a16:creationId xmlns:a16="http://schemas.microsoft.com/office/drawing/2014/main" id="{CB85C1AB-34AA-4DE8-80B4-D933023B4B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0" y="2968880"/>
            <a:ext cx="4114800" cy="1336494"/>
          </a:xfrm>
          <a:prstGeom prst="rect">
            <a:avLst/>
          </a:prstGeom>
        </p:spPr>
      </p:pic>
      <p:sp>
        <p:nvSpPr>
          <p:cNvPr id="4" name="Slide Number Placeholder 3">
            <a:extLst>
              <a:ext uri="{FF2B5EF4-FFF2-40B4-BE49-F238E27FC236}">
                <a16:creationId xmlns:a16="http://schemas.microsoft.com/office/drawing/2014/main" id="{6B2FB3B2-5BD8-E490-5D46-9A6D7FB9341C}"/>
              </a:ext>
            </a:extLst>
          </p:cNvPr>
          <p:cNvSpPr>
            <a:spLocks noGrp="1"/>
          </p:cNvSpPr>
          <p:nvPr>
            <p:ph type="sldNum" sz="quarter" idx="11"/>
          </p:nvPr>
        </p:nvSpPr>
        <p:spPr/>
        <p:txBody>
          <a:bodyPr/>
          <a:lstStyle/>
          <a:p>
            <a:fld id="{62BFC0F0-E31D-44BF-B017-233CDB2896A6}" type="slidenum">
              <a:rPr lang="en-US" smtClean="0"/>
              <a:pPr/>
              <a:t>‹#›</a:t>
            </a:fld>
            <a:endParaRPr lang="en-US"/>
          </a:p>
        </p:txBody>
      </p:sp>
    </p:spTree>
    <p:extLst>
      <p:ext uri="{BB962C8B-B14F-4D97-AF65-F5344CB8AC3E}">
        <p14:creationId xmlns:p14="http://schemas.microsoft.com/office/powerpoint/2010/main" val="885099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ocial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0489E0D-9A3B-406C-B6D3-01B82B6BC02C}"/>
              </a:ext>
            </a:extLst>
          </p:cNvPr>
          <p:cNvSpPr>
            <a:spLocks noGrp="1"/>
          </p:cNvSpPr>
          <p:nvPr>
            <p:ph type="ftr" sz="quarter" idx="11"/>
          </p:nvPr>
        </p:nvSpPr>
        <p:spPr/>
        <p:txBody>
          <a:bodyPr/>
          <a:lstStyle>
            <a:lvl1pPr>
              <a:defRPr>
                <a:solidFill>
                  <a:schemeClr val="bg2"/>
                </a:solidFill>
              </a:defRPr>
            </a:lvl1pPr>
          </a:lstStyle>
          <a:p>
            <a:r>
              <a:rPr lang="en-US"/>
              <a:t>Copyright © Sales Tax Institute 2024</a:t>
            </a:r>
          </a:p>
        </p:txBody>
      </p:sp>
      <p:sp>
        <p:nvSpPr>
          <p:cNvPr id="6" name="Title 1">
            <a:extLst>
              <a:ext uri="{FF2B5EF4-FFF2-40B4-BE49-F238E27FC236}">
                <a16:creationId xmlns:a16="http://schemas.microsoft.com/office/drawing/2014/main" id="{F725D9D4-AC62-42BF-866D-22443DAC7230}"/>
              </a:ext>
            </a:extLst>
          </p:cNvPr>
          <p:cNvSpPr txBox="1">
            <a:spLocks/>
          </p:cNvSpPr>
          <p:nvPr userDrawn="1"/>
        </p:nvSpPr>
        <p:spPr>
          <a:xfrm>
            <a:off x="838200" y="210681"/>
            <a:ext cx="105156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chemeClr val="bg1"/>
                </a:solidFill>
                <a:latin typeface="+mj-lt"/>
                <a:ea typeface="+mj-ea"/>
                <a:cs typeface="+mj-cs"/>
              </a:defRPr>
            </a:lvl1pPr>
          </a:lstStyle>
          <a:p>
            <a:r>
              <a:rPr lang="en-US"/>
              <a:t>Thank you for attending!</a:t>
            </a:r>
          </a:p>
        </p:txBody>
      </p:sp>
      <p:pic>
        <p:nvPicPr>
          <p:cNvPr id="8" name="Picture 7">
            <a:extLst>
              <a:ext uri="{FF2B5EF4-FFF2-40B4-BE49-F238E27FC236}">
                <a16:creationId xmlns:a16="http://schemas.microsoft.com/office/drawing/2014/main" id="{91DD9F62-719E-4115-A6E2-39491E35801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7086"/>
          <a:stretch/>
        </p:blipFill>
        <p:spPr>
          <a:xfrm>
            <a:off x="814628" y="4196111"/>
            <a:ext cx="644330" cy="436546"/>
          </a:xfrm>
          <a:prstGeom prst="rect">
            <a:avLst/>
          </a:prstGeom>
        </p:spPr>
      </p:pic>
      <p:pic>
        <p:nvPicPr>
          <p:cNvPr id="10" name="Picture 9">
            <a:extLst>
              <a:ext uri="{FF2B5EF4-FFF2-40B4-BE49-F238E27FC236}">
                <a16:creationId xmlns:a16="http://schemas.microsoft.com/office/drawing/2014/main" id="{5D8307DC-4B0D-4197-8662-CFB0BD7A85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4627" y="3121356"/>
            <a:ext cx="642423" cy="642423"/>
          </a:xfrm>
          <a:prstGeom prst="rect">
            <a:avLst/>
          </a:prstGeom>
        </p:spPr>
      </p:pic>
      <p:pic>
        <p:nvPicPr>
          <p:cNvPr id="12" name="Picture 11">
            <a:extLst>
              <a:ext uri="{FF2B5EF4-FFF2-40B4-BE49-F238E27FC236}">
                <a16:creationId xmlns:a16="http://schemas.microsoft.com/office/drawing/2014/main" id="{18D44ED5-F8F7-4EBC-94F6-87B04A3788C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1002" y="2008482"/>
            <a:ext cx="909675" cy="909675"/>
          </a:xfrm>
          <a:prstGeom prst="rect">
            <a:avLst/>
          </a:prstGeom>
        </p:spPr>
      </p:pic>
      <p:sp>
        <p:nvSpPr>
          <p:cNvPr id="13" name="TextBox 12">
            <a:extLst>
              <a:ext uri="{FF2B5EF4-FFF2-40B4-BE49-F238E27FC236}">
                <a16:creationId xmlns:a16="http://schemas.microsoft.com/office/drawing/2014/main" id="{99B28738-6A7C-4410-ABF6-9763D349E7A9}"/>
              </a:ext>
            </a:extLst>
          </p:cNvPr>
          <p:cNvSpPr txBox="1"/>
          <p:nvPr userDrawn="1"/>
        </p:nvSpPr>
        <p:spPr>
          <a:xfrm>
            <a:off x="1590676" y="2201709"/>
            <a:ext cx="3419475" cy="523220"/>
          </a:xfrm>
          <a:prstGeom prst="rect">
            <a:avLst/>
          </a:prstGeom>
          <a:noFill/>
        </p:spPr>
        <p:txBody>
          <a:bodyPr wrap="square" rtlCol="0">
            <a:spAutoFit/>
          </a:bodyPr>
          <a:lstStyle/>
          <a:p>
            <a:r>
              <a:rPr lang="en-US" sz="2800">
                <a:hlinkClick r:id="rId5"/>
              </a:rPr>
              <a:t>@SalesTaxInst</a:t>
            </a:r>
            <a:endParaRPr lang="en-US" sz="2800"/>
          </a:p>
        </p:txBody>
      </p:sp>
      <p:sp>
        <p:nvSpPr>
          <p:cNvPr id="14" name="TextBox 13">
            <a:extLst>
              <a:ext uri="{FF2B5EF4-FFF2-40B4-BE49-F238E27FC236}">
                <a16:creationId xmlns:a16="http://schemas.microsoft.com/office/drawing/2014/main" id="{8EE4F5EF-7BCB-4B0C-82B7-8B5AB35EC8AA}"/>
              </a:ext>
            </a:extLst>
          </p:cNvPr>
          <p:cNvSpPr txBox="1"/>
          <p:nvPr userDrawn="1"/>
        </p:nvSpPr>
        <p:spPr>
          <a:xfrm>
            <a:off x="1590675" y="3156281"/>
            <a:ext cx="4191002" cy="523220"/>
          </a:xfrm>
          <a:prstGeom prst="rect">
            <a:avLst/>
          </a:prstGeom>
          <a:noFill/>
        </p:spPr>
        <p:txBody>
          <a:bodyPr wrap="square" rtlCol="0">
            <a:spAutoFit/>
          </a:bodyPr>
          <a:lstStyle/>
          <a:p>
            <a:r>
              <a:rPr lang="en-US" sz="2800">
                <a:hlinkClick r:id="rId6"/>
              </a:rPr>
              <a:t>/company/sales-tax-institute</a:t>
            </a:r>
            <a:endParaRPr lang="en-US" sz="2800"/>
          </a:p>
        </p:txBody>
      </p:sp>
      <p:sp>
        <p:nvSpPr>
          <p:cNvPr id="15" name="TextBox 14">
            <a:extLst>
              <a:ext uri="{FF2B5EF4-FFF2-40B4-BE49-F238E27FC236}">
                <a16:creationId xmlns:a16="http://schemas.microsoft.com/office/drawing/2014/main" id="{A6EA1DA2-9A83-4C10-8734-229C0CAC2A7E}"/>
              </a:ext>
            </a:extLst>
          </p:cNvPr>
          <p:cNvSpPr txBox="1"/>
          <p:nvPr userDrawn="1"/>
        </p:nvSpPr>
        <p:spPr>
          <a:xfrm>
            <a:off x="1590675" y="4132564"/>
            <a:ext cx="4191002" cy="523220"/>
          </a:xfrm>
          <a:prstGeom prst="rect">
            <a:avLst/>
          </a:prstGeom>
          <a:noFill/>
        </p:spPr>
        <p:txBody>
          <a:bodyPr wrap="square" rtlCol="0">
            <a:spAutoFit/>
          </a:bodyPr>
          <a:lstStyle/>
          <a:p>
            <a:r>
              <a:rPr lang="en-US" sz="2800">
                <a:hlinkClick r:id="rId7"/>
              </a:rPr>
              <a:t>/user/salestaxinstitute</a:t>
            </a:r>
            <a:endParaRPr lang="en-US" sz="2800"/>
          </a:p>
        </p:txBody>
      </p:sp>
      <p:sp>
        <p:nvSpPr>
          <p:cNvPr id="2" name="TextBox 1">
            <a:extLst>
              <a:ext uri="{FF2B5EF4-FFF2-40B4-BE49-F238E27FC236}">
                <a16:creationId xmlns:a16="http://schemas.microsoft.com/office/drawing/2014/main" id="{1EE5C1BF-17B3-45A9-920C-FBBE21E8995B}"/>
              </a:ext>
            </a:extLst>
          </p:cNvPr>
          <p:cNvSpPr txBox="1"/>
          <p:nvPr userDrawn="1"/>
        </p:nvSpPr>
        <p:spPr>
          <a:xfrm>
            <a:off x="6488723" y="2564590"/>
            <a:ext cx="5022277" cy="1815882"/>
          </a:xfrm>
          <a:prstGeom prst="rect">
            <a:avLst/>
          </a:prstGeom>
          <a:noFill/>
        </p:spPr>
        <p:txBody>
          <a:bodyPr wrap="square" rtlCol="0">
            <a:spAutoFit/>
          </a:bodyPr>
          <a:lstStyle/>
          <a:p>
            <a:r>
              <a:rPr lang="en-US" sz="2800">
                <a:solidFill>
                  <a:schemeClr val="tx2"/>
                </a:solidFill>
                <a:latin typeface="+mj-lt"/>
              </a:rPr>
              <a:t>Sales Tax Institute</a:t>
            </a:r>
          </a:p>
          <a:p>
            <a:r>
              <a:rPr lang="nl-NL" sz="2800">
                <a:solidFill>
                  <a:schemeClr val="tx2"/>
                </a:solidFill>
                <a:latin typeface="Calibri Light" panose="020F0302020204030204" pitchFamily="34" charset="0"/>
                <a:cs typeface="Calibri Light" panose="020F0302020204030204" pitchFamily="34" charset="0"/>
              </a:rPr>
              <a:t>910</a:t>
            </a:r>
            <a:r>
              <a:rPr lang="nl-NL" sz="2800">
                <a:solidFill>
                  <a:schemeClr val="tx2"/>
                </a:solidFill>
                <a:latin typeface="+mn-lt"/>
              </a:rPr>
              <a:t> W. Van Buren, Suite </a:t>
            </a:r>
            <a:r>
              <a:rPr lang="nl-NL" sz="2800">
                <a:solidFill>
                  <a:schemeClr val="tx2"/>
                </a:solidFill>
                <a:latin typeface="Calibri Light" panose="020F0302020204030204" pitchFamily="34" charset="0"/>
                <a:cs typeface="Calibri Light" panose="020F0302020204030204" pitchFamily="34" charset="0"/>
              </a:rPr>
              <a:t>321</a:t>
            </a:r>
          </a:p>
          <a:p>
            <a:r>
              <a:rPr lang="en-US" sz="2800">
                <a:solidFill>
                  <a:schemeClr val="tx2"/>
                </a:solidFill>
                <a:latin typeface="+mn-lt"/>
              </a:rPr>
              <a:t>Chicago, IL </a:t>
            </a:r>
            <a:r>
              <a:rPr lang="en-US" sz="2800">
                <a:solidFill>
                  <a:schemeClr val="tx2"/>
                </a:solidFill>
                <a:latin typeface="Calibri Light" panose="020F0302020204030204" pitchFamily="34" charset="0"/>
                <a:cs typeface="Calibri Light" panose="020F0302020204030204" pitchFamily="34" charset="0"/>
              </a:rPr>
              <a:t>60607</a:t>
            </a:r>
          </a:p>
          <a:p>
            <a:r>
              <a:rPr lang="en-US" sz="2800">
                <a:solidFill>
                  <a:schemeClr val="tx2"/>
                </a:solidFill>
                <a:latin typeface="Calibri Light" panose="020F0302020204030204" pitchFamily="34" charset="0"/>
                <a:cs typeface="Calibri Light" panose="020F0302020204030204" pitchFamily="34" charset="0"/>
              </a:rPr>
              <a:t>(312) 701-1800</a:t>
            </a:r>
          </a:p>
        </p:txBody>
      </p:sp>
      <p:sp>
        <p:nvSpPr>
          <p:cNvPr id="16" name="TextBox 15">
            <a:extLst>
              <a:ext uri="{FF2B5EF4-FFF2-40B4-BE49-F238E27FC236}">
                <a16:creationId xmlns:a16="http://schemas.microsoft.com/office/drawing/2014/main" id="{EC10CDD4-A498-4FED-B478-F7FF748C7816}"/>
              </a:ext>
            </a:extLst>
          </p:cNvPr>
          <p:cNvSpPr txBox="1"/>
          <p:nvPr userDrawn="1"/>
        </p:nvSpPr>
        <p:spPr>
          <a:xfrm>
            <a:off x="6488723" y="4495445"/>
            <a:ext cx="5022277" cy="523220"/>
          </a:xfrm>
          <a:prstGeom prst="rect">
            <a:avLst/>
          </a:prstGeom>
          <a:noFill/>
        </p:spPr>
        <p:txBody>
          <a:bodyPr wrap="square" rtlCol="0">
            <a:spAutoFit/>
          </a:bodyPr>
          <a:lstStyle/>
          <a:p>
            <a:r>
              <a:rPr lang="en-US" sz="2800">
                <a:solidFill>
                  <a:schemeClr val="tx2"/>
                </a:solidFill>
                <a:latin typeface="+mn-lt"/>
                <a:hlinkClick r:id="rId8"/>
              </a:rPr>
              <a:t>webinars@salestaxinstitute.com</a:t>
            </a:r>
            <a:endParaRPr lang="en-US" sz="2800">
              <a:solidFill>
                <a:schemeClr val="tx2"/>
              </a:solidFill>
              <a:latin typeface="+mn-lt"/>
            </a:endParaRPr>
          </a:p>
        </p:txBody>
      </p:sp>
      <p:pic>
        <p:nvPicPr>
          <p:cNvPr id="4" name="Picture 3">
            <a:extLst>
              <a:ext uri="{FF2B5EF4-FFF2-40B4-BE49-F238E27FC236}">
                <a16:creationId xmlns:a16="http://schemas.microsoft.com/office/drawing/2014/main" id="{673FD9DC-A2E7-4095-973B-9F89418E734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81000" y="4858324"/>
            <a:ext cx="909675" cy="909675"/>
          </a:xfrm>
          <a:prstGeom prst="rect">
            <a:avLst/>
          </a:prstGeom>
        </p:spPr>
      </p:pic>
      <p:sp>
        <p:nvSpPr>
          <p:cNvPr id="17" name="TextBox 16">
            <a:extLst>
              <a:ext uri="{FF2B5EF4-FFF2-40B4-BE49-F238E27FC236}">
                <a16:creationId xmlns:a16="http://schemas.microsoft.com/office/drawing/2014/main" id="{4044484F-A92A-4B11-9D60-7E7BA31B8C0C}"/>
              </a:ext>
            </a:extLst>
          </p:cNvPr>
          <p:cNvSpPr txBox="1"/>
          <p:nvPr userDrawn="1"/>
        </p:nvSpPr>
        <p:spPr>
          <a:xfrm>
            <a:off x="1590675" y="5037928"/>
            <a:ext cx="4191002" cy="523220"/>
          </a:xfrm>
          <a:prstGeom prst="rect">
            <a:avLst/>
          </a:prstGeom>
          <a:noFill/>
        </p:spPr>
        <p:txBody>
          <a:bodyPr wrap="square" rtlCol="0">
            <a:spAutoFit/>
          </a:bodyPr>
          <a:lstStyle/>
          <a:p>
            <a:r>
              <a:rPr lang="en-US" sz="2800">
                <a:hlinkClick r:id="rId10"/>
              </a:rPr>
              <a:t>/salestaxinstitute</a:t>
            </a:r>
            <a:endParaRPr lang="en-US" sz="2800"/>
          </a:p>
        </p:txBody>
      </p:sp>
      <p:sp>
        <p:nvSpPr>
          <p:cNvPr id="3" name="Slide Number Placeholder 2">
            <a:extLst>
              <a:ext uri="{FF2B5EF4-FFF2-40B4-BE49-F238E27FC236}">
                <a16:creationId xmlns:a16="http://schemas.microsoft.com/office/drawing/2014/main" id="{AD3A8941-17E8-DF98-5E9C-9179887C0D9C}"/>
              </a:ext>
            </a:extLst>
          </p:cNvPr>
          <p:cNvSpPr>
            <a:spLocks noGrp="1"/>
          </p:cNvSpPr>
          <p:nvPr>
            <p:ph type="sldNum" sz="quarter" idx="12"/>
          </p:nvPr>
        </p:nvSpPr>
        <p:spPr/>
        <p:txBody>
          <a:bodyPr/>
          <a:lstStyle/>
          <a:p>
            <a:fld id="{62BFC0F0-E31D-44BF-B017-233CDB2896A6}" type="slidenum">
              <a:rPr lang="en-US" smtClean="0"/>
              <a:pPr/>
              <a:t>‹#›</a:t>
            </a:fld>
            <a:endParaRPr lang="en-US"/>
          </a:p>
        </p:txBody>
      </p:sp>
    </p:spTree>
    <p:extLst>
      <p:ext uri="{BB962C8B-B14F-4D97-AF65-F5344CB8AC3E}">
        <p14:creationId xmlns:p14="http://schemas.microsoft.com/office/powerpoint/2010/main" val="5466509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E33F29A-781D-4016-B398-7C0329C72C94}"/>
              </a:ext>
            </a:extLst>
          </p:cNvPr>
          <p:cNvSpPr>
            <a:spLocks noGrp="1"/>
          </p:cNvSpPr>
          <p:nvPr>
            <p:ph type="ftr" sz="quarter" idx="10"/>
          </p:nvPr>
        </p:nvSpPr>
        <p:spPr/>
        <p:txBody>
          <a:bodyPr/>
          <a:lstStyle/>
          <a:p>
            <a:r>
              <a:rPr lang="en-US"/>
              <a:t>Copyright © Sales Tax Institute 2024</a:t>
            </a:r>
          </a:p>
        </p:txBody>
      </p:sp>
      <p:sp>
        <p:nvSpPr>
          <p:cNvPr id="2" name="Slide Number Placeholder 1">
            <a:extLst>
              <a:ext uri="{FF2B5EF4-FFF2-40B4-BE49-F238E27FC236}">
                <a16:creationId xmlns:a16="http://schemas.microsoft.com/office/drawing/2014/main" id="{9B8FAE4B-6D3C-FEE4-8CE1-1F02FE2BEA07}"/>
              </a:ext>
            </a:extLst>
          </p:cNvPr>
          <p:cNvSpPr>
            <a:spLocks noGrp="1"/>
          </p:cNvSpPr>
          <p:nvPr>
            <p:ph type="sldNum" sz="quarter" idx="11"/>
          </p:nvPr>
        </p:nvSpPr>
        <p:spPr/>
        <p:txBody>
          <a:bodyPr/>
          <a:lstStyle/>
          <a:p>
            <a:fld id="{62BFC0F0-E31D-44BF-B017-233CDB2896A6}" type="slidenum">
              <a:rPr lang="en-US" smtClean="0"/>
              <a:pPr/>
              <a:t>‹#›</a:t>
            </a:fld>
            <a:endParaRPr lang="en-US"/>
          </a:p>
        </p:txBody>
      </p:sp>
    </p:spTree>
    <p:extLst>
      <p:ext uri="{BB962C8B-B14F-4D97-AF65-F5344CB8AC3E}">
        <p14:creationId xmlns:p14="http://schemas.microsoft.com/office/powerpoint/2010/main" val="18424667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stimoni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E33F29A-781D-4016-B398-7C0329C72C94}"/>
              </a:ext>
            </a:extLst>
          </p:cNvPr>
          <p:cNvSpPr>
            <a:spLocks noGrp="1"/>
          </p:cNvSpPr>
          <p:nvPr>
            <p:ph type="ftr" sz="quarter" idx="10"/>
          </p:nvPr>
        </p:nvSpPr>
        <p:spPr/>
        <p:txBody>
          <a:bodyPr/>
          <a:lstStyle/>
          <a:p>
            <a:r>
              <a:rPr lang="en-US"/>
              <a:t>Copyright © Sales Tax Institute 2024</a:t>
            </a:r>
          </a:p>
        </p:txBody>
      </p:sp>
      <p:sp>
        <p:nvSpPr>
          <p:cNvPr id="2" name="Rectangle 1">
            <a:extLst>
              <a:ext uri="{FF2B5EF4-FFF2-40B4-BE49-F238E27FC236}">
                <a16:creationId xmlns:a16="http://schemas.microsoft.com/office/drawing/2014/main" id="{01512A64-DA78-4D7F-97C5-261ACC56DB6E}"/>
              </a:ext>
            </a:extLst>
          </p:cNvPr>
          <p:cNvSpPr/>
          <p:nvPr userDrawn="1"/>
        </p:nvSpPr>
        <p:spPr>
          <a:xfrm>
            <a:off x="1559169" y="791308"/>
            <a:ext cx="9073661" cy="46071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616598F3-E88E-49D4-8FC0-035E28ABCB68}"/>
              </a:ext>
            </a:extLst>
          </p:cNvPr>
          <p:cNvSpPr>
            <a:spLocks noGrp="1"/>
          </p:cNvSpPr>
          <p:nvPr>
            <p:ph type="body" sz="quarter" idx="13" hasCustomPrompt="1"/>
          </p:nvPr>
        </p:nvSpPr>
        <p:spPr>
          <a:xfrm>
            <a:off x="2092325" y="4379913"/>
            <a:ext cx="4003675" cy="635000"/>
          </a:xfrm>
        </p:spPr>
        <p:txBody>
          <a:bodyPr/>
          <a:lstStyle>
            <a:lvl1pPr marL="0" indent="0" algn="r">
              <a:buNone/>
              <a:defRPr b="0">
                <a:solidFill>
                  <a:schemeClr val="bg1"/>
                </a:solidFill>
                <a:latin typeface="Gibson Light" panose="02000000000000000000" pitchFamily="50" charset="0"/>
              </a:defRPr>
            </a:lvl1pPr>
          </a:lstStyle>
          <a:p>
            <a:pPr lvl="0"/>
            <a:r>
              <a:rPr lang="en-US"/>
              <a:t>NAME |</a:t>
            </a:r>
          </a:p>
        </p:txBody>
      </p:sp>
      <p:sp>
        <p:nvSpPr>
          <p:cNvPr id="10" name="Text Placeholder 8">
            <a:extLst>
              <a:ext uri="{FF2B5EF4-FFF2-40B4-BE49-F238E27FC236}">
                <a16:creationId xmlns:a16="http://schemas.microsoft.com/office/drawing/2014/main" id="{22F84B1B-D39D-463E-AD84-87AAA082AA9C}"/>
              </a:ext>
            </a:extLst>
          </p:cNvPr>
          <p:cNvSpPr>
            <a:spLocks noGrp="1"/>
          </p:cNvSpPr>
          <p:nvPr>
            <p:ph type="body" sz="quarter" idx="14" hasCustomPrompt="1"/>
          </p:nvPr>
        </p:nvSpPr>
        <p:spPr>
          <a:xfrm>
            <a:off x="6095999" y="4379913"/>
            <a:ext cx="4003675" cy="635000"/>
          </a:xfrm>
        </p:spPr>
        <p:txBody>
          <a:bodyPr/>
          <a:lstStyle>
            <a:lvl1pPr marL="0" indent="0" algn="l">
              <a:buNone/>
              <a:defRPr b="1">
                <a:solidFill>
                  <a:schemeClr val="bg1"/>
                </a:solidFill>
                <a:latin typeface="+mj-lt"/>
              </a:defRPr>
            </a:lvl1pPr>
          </a:lstStyle>
          <a:p>
            <a:pPr lvl="0"/>
            <a:r>
              <a:rPr lang="en-US"/>
              <a:t>COMPANY</a:t>
            </a:r>
          </a:p>
        </p:txBody>
      </p:sp>
      <p:sp>
        <p:nvSpPr>
          <p:cNvPr id="12" name="Text Placeholder 11">
            <a:extLst>
              <a:ext uri="{FF2B5EF4-FFF2-40B4-BE49-F238E27FC236}">
                <a16:creationId xmlns:a16="http://schemas.microsoft.com/office/drawing/2014/main" id="{9E6CEFAC-AD03-4DFA-AD34-741D5E6A97BE}"/>
              </a:ext>
            </a:extLst>
          </p:cNvPr>
          <p:cNvSpPr>
            <a:spLocks noGrp="1"/>
          </p:cNvSpPr>
          <p:nvPr>
            <p:ph type="body" sz="quarter" idx="15" hasCustomPrompt="1"/>
          </p:nvPr>
        </p:nvSpPr>
        <p:spPr>
          <a:xfrm>
            <a:off x="2092325" y="1341438"/>
            <a:ext cx="8007350" cy="2759075"/>
          </a:xfrm>
        </p:spPr>
        <p:txBody>
          <a:bodyPr/>
          <a:lstStyle>
            <a:lvl1pPr marL="0" indent="0">
              <a:buNone/>
              <a:defRPr>
                <a:solidFill>
                  <a:schemeClr val="bg1"/>
                </a:solidFill>
              </a:defRPr>
            </a:lvl1pPr>
          </a:lstStyle>
          <a:p>
            <a:pPr lvl="0"/>
            <a:r>
              <a:rPr lang="en-US"/>
              <a:t>TESTIMONIAL</a:t>
            </a:r>
          </a:p>
        </p:txBody>
      </p:sp>
      <p:sp>
        <p:nvSpPr>
          <p:cNvPr id="14" name="Rectangle 13">
            <a:extLst>
              <a:ext uri="{FF2B5EF4-FFF2-40B4-BE49-F238E27FC236}">
                <a16:creationId xmlns:a16="http://schemas.microsoft.com/office/drawing/2014/main" id="{182B7F03-A296-4AF8-B5BC-AF2675DC152F}"/>
              </a:ext>
            </a:extLst>
          </p:cNvPr>
          <p:cNvSpPr/>
          <p:nvPr userDrawn="1"/>
        </p:nvSpPr>
        <p:spPr>
          <a:xfrm>
            <a:off x="1726320" y="977934"/>
            <a:ext cx="8754112" cy="427986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4" name="Slide Number Placeholder 3">
            <a:extLst>
              <a:ext uri="{FF2B5EF4-FFF2-40B4-BE49-F238E27FC236}">
                <a16:creationId xmlns:a16="http://schemas.microsoft.com/office/drawing/2014/main" id="{9D025164-3989-710C-4BCA-318F1C5017D5}"/>
              </a:ext>
            </a:extLst>
          </p:cNvPr>
          <p:cNvSpPr>
            <a:spLocks noGrp="1"/>
          </p:cNvSpPr>
          <p:nvPr>
            <p:ph type="sldNum" sz="quarter" idx="16"/>
          </p:nvPr>
        </p:nvSpPr>
        <p:spPr/>
        <p:txBody>
          <a:bodyPr/>
          <a:lstStyle/>
          <a:p>
            <a:fld id="{62BFC0F0-E31D-44BF-B017-233CDB2896A6}" type="slidenum">
              <a:rPr lang="en-US" smtClean="0"/>
              <a:pPr/>
              <a:t>‹#›</a:t>
            </a:fld>
            <a:endParaRPr lang="en-US"/>
          </a:p>
        </p:txBody>
      </p:sp>
    </p:spTree>
    <p:extLst>
      <p:ext uri="{BB962C8B-B14F-4D97-AF65-F5344CB8AC3E}">
        <p14:creationId xmlns:p14="http://schemas.microsoft.com/office/powerpoint/2010/main" val="3546592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0DF80-44B3-4921-8FBB-912B9E6DBB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BE1025-BE50-443A-8613-F453ADBE328D}"/>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ADE033A-1501-4735-95C7-6B7AFF2983F7}"/>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E1AA55AC-85D3-489E-B7FA-BBD0A1748930}"/>
              </a:ext>
            </a:extLst>
          </p:cNvPr>
          <p:cNvSpPr>
            <a:spLocks noGrp="1"/>
          </p:cNvSpPr>
          <p:nvPr>
            <p:ph type="sldNum" sz="quarter" idx="12"/>
          </p:nvPr>
        </p:nvSpPr>
        <p:spPr/>
        <p:txBody>
          <a:bodyPr/>
          <a:lstStyle/>
          <a:p>
            <a:fld id="{C7927A04-FFAB-4E77-8A60-75CB67674673}" type="slidenum">
              <a:rPr lang="en-US" smtClean="0"/>
              <a:pPr/>
              <a:t>‹#›</a:t>
            </a:fld>
            <a:endParaRPr lang="en-US"/>
          </a:p>
        </p:txBody>
      </p:sp>
      <p:sp>
        <p:nvSpPr>
          <p:cNvPr id="8" name="Subtitle 2">
            <a:extLst>
              <a:ext uri="{FF2B5EF4-FFF2-40B4-BE49-F238E27FC236}">
                <a16:creationId xmlns:a16="http://schemas.microsoft.com/office/drawing/2014/main" id="{24F8D4C3-881C-4581-8515-75A20DA1631D}"/>
              </a:ext>
            </a:extLst>
          </p:cNvPr>
          <p:cNvSpPr>
            <a:spLocks noGrp="1"/>
          </p:cNvSpPr>
          <p:nvPr>
            <p:ph type="subTitle" idx="14"/>
          </p:nvPr>
        </p:nvSpPr>
        <p:spPr>
          <a:xfrm>
            <a:off x="685799" y="1080663"/>
            <a:ext cx="10820400"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024940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5B3917-8E14-4578-B6C9-79781C3549A3}"/>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F707DDF-463F-42F9-A237-A59109B96B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p:ph type="sldNum" sz="quarter" idx="12"/>
          </p:nvPr>
        </p:nvSpPr>
        <p:spPr/>
        <p:txBody>
          <a:bodyPr/>
          <a:lstStyle/>
          <a:p>
            <a:fld id="{0D76ED6D-61E4-47B1-B71F-B65993433194}" type="slidenum">
              <a:rPr lang="en-US" smtClean="0"/>
              <a:t>‹#›</a:t>
            </a:fld>
            <a:endParaRPr lang="en-US"/>
          </a:p>
        </p:txBody>
      </p:sp>
      <p:sp>
        <p:nvSpPr>
          <p:cNvPr id="5" name="Footer Placeholder 4">
            <a:extLst>
              <a:ext uri="{FF2B5EF4-FFF2-40B4-BE49-F238E27FC236}">
                <a16:creationId xmlns:a16="http://schemas.microsoft.com/office/drawing/2014/main" id="{3A596D16-58BF-45C6-8D76-FA40666A3466}"/>
              </a:ext>
            </a:extLst>
          </p:cNvPr>
          <p:cNvSpPr>
            <a:spLocks noGrp="1"/>
          </p:cNvSpPr>
          <p:nvPr>
            <p:ph type="ftr" sz="quarter" idx="11"/>
          </p:nvPr>
        </p:nvSpPr>
        <p:spPr/>
        <p:txBody>
          <a:bodyPr/>
          <a:lstStyle/>
          <a:p>
            <a:r>
              <a:rPr lang="en-US"/>
              <a:t>Copyright © Sales Tax Institute 2024</a:t>
            </a:r>
          </a:p>
        </p:txBody>
      </p:sp>
      <p:sp>
        <p:nvSpPr>
          <p:cNvPr id="4" name="Date Placeholder 3">
            <a:extLst>
              <a:ext uri="{FF2B5EF4-FFF2-40B4-BE49-F238E27FC236}">
                <a16:creationId xmlns:a16="http://schemas.microsoft.com/office/drawing/2014/main" id="{6D68D16D-50D6-424A-A87C-30D22DED9F6D}"/>
              </a:ext>
            </a:extLst>
          </p:cNvPr>
          <p:cNvSpPr>
            <a:spLocks noGrp="1"/>
          </p:cNvSpPr>
          <p:nvPr>
            <p:ph type="dt" sz="half" idx="10"/>
          </p:nvPr>
        </p:nvSpPr>
        <p:spPr/>
        <p:txBody>
          <a:bodyPr/>
          <a:lstStyle/>
          <a:p>
            <a:endParaRPr lang="en-US"/>
          </a:p>
        </p:txBody>
      </p:sp>
      <p:sp>
        <p:nvSpPr>
          <p:cNvPr id="11" name="Subtitle 2">
            <a:extLst>
              <a:ext uri="{FF2B5EF4-FFF2-40B4-BE49-F238E27FC236}">
                <a16:creationId xmlns:a16="http://schemas.microsoft.com/office/drawing/2014/main" id="{8337C91B-0531-4130-AB7D-F920693D393F}"/>
              </a:ext>
            </a:extLst>
          </p:cNvPr>
          <p:cNvSpPr>
            <a:spLocks noGrp="1"/>
          </p:cNvSpPr>
          <p:nvPr>
            <p:ph type="subTitle" idx="14"/>
          </p:nvPr>
        </p:nvSpPr>
        <p:spPr>
          <a:xfrm>
            <a:off x="685799" y="1080663"/>
            <a:ext cx="10820400"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745A66F0-3244-4110-82BC-B3D6917E634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943127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ntent 3">
    <p:spTree>
      <p:nvGrpSpPr>
        <p:cNvPr id="1" name=""/>
        <p:cNvGrpSpPr/>
        <p:nvPr/>
      </p:nvGrpSpPr>
      <p:grpSpPr>
        <a:xfrm>
          <a:off x="0" y="0"/>
          <a:ext cx="0" cy="0"/>
          <a:chOff x="0" y="0"/>
          <a:chExt cx="0" cy="0"/>
        </a:xfrm>
      </p:grpSpPr>
      <p:sp>
        <p:nvSpPr>
          <p:cNvPr id="32" name="Content Placeholder 2">
            <a:extLst>
              <a:ext uri="{FF2B5EF4-FFF2-40B4-BE49-F238E27FC236}">
                <a16:creationId xmlns:a16="http://schemas.microsoft.com/office/drawing/2014/main" id="{ED4743D3-C354-47B3-BE3E-E8ABE12B5499}"/>
              </a:ext>
            </a:extLst>
          </p:cNvPr>
          <p:cNvSpPr>
            <a:spLocks noGrp="1"/>
          </p:cNvSpPr>
          <p:nvPr>
            <p:ph idx="15"/>
          </p:nvPr>
        </p:nvSpPr>
        <p:spPr>
          <a:xfrm>
            <a:off x="8127998" y="1930400"/>
            <a:ext cx="3378200" cy="3962400"/>
          </a:xfrm>
        </p:spPr>
        <p:txBody>
          <a:bodyPr/>
          <a:lstStyle>
            <a:lvl1pPr>
              <a:defRPr sz="2000"/>
            </a:lvl1pPr>
            <a:lvl2pPr>
              <a:defRPr sz="2000"/>
            </a:lvl2pPr>
            <a:lvl3pPr>
              <a:defRPr sz="1600"/>
            </a:lvl3pPr>
            <a:lvl4pPr>
              <a:defRPr sz="16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Content Placeholder 2">
            <a:extLst>
              <a:ext uri="{FF2B5EF4-FFF2-40B4-BE49-F238E27FC236}">
                <a16:creationId xmlns:a16="http://schemas.microsoft.com/office/drawing/2014/main" id="{E2237E38-BFC7-483D-B309-2653E692D858}"/>
              </a:ext>
            </a:extLst>
          </p:cNvPr>
          <p:cNvSpPr>
            <a:spLocks noGrp="1"/>
          </p:cNvSpPr>
          <p:nvPr userDrawn="1">
            <p:ph idx="14"/>
          </p:nvPr>
        </p:nvSpPr>
        <p:spPr>
          <a:xfrm>
            <a:off x="4406900" y="1930400"/>
            <a:ext cx="3378200" cy="3962400"/>
          </a:xfrm>
        </p:spPr>
        <p:txBody>
          <a:bodyPr/>
          <a:lstStyle>
            <a:lvl1pPr>
              <a:defRPr sz="2000"/>
            </a:lvl1pPr>
            <a:lvl2pPr>
              <a:defRPr sz="2000"/>
            </a:lvl2pPr>
            <a:lvl3pPr>
              <a:defRPr sz="1600"/>
            </a:lvl3pPr>
            <a:lvl4pPr>
              <a:defRPr sz="16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1F707DDF-463F-42F9-A237-A59109B96BAD}"/>
              </a:ext>
            </a:extLst>
          </p:cNvPr>
          <p:cNvSpPr>
            <a:spLocks noGrp="1"/>
          </p:cNvSpPr>
          <p:nvPr userDrawn="1">
            <p:ph idx="1"/>
          </p:nvPr>
        </p:nvSpPr>
        <p:spPr>
          <a:xfrm>
            <a:off x="685800" y="1930400"/>
            <a:ext cx="3378200" cy="3962400"/>
          </a:xfrm>
        </p:spPr>
        <p:txBody>
          <a:bodyPr/>
          <a:lstStyle>
            <a:lvl1pPr>
              <a:defRPr sz="2000"/>
            </a:lvl1pPr>
            <a:lvl2pPr>
              <a:defRPr sz="2000"/>
            </a:lvl2pPr>
            <a:lvl3pPr>
              <a:defRPr sz="1600"/>
            </a:lvl3pPr>
            <a:lvl4pPr>
              <a:defRPr sz="16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2">
            <a:extLst>
              <a:ext uri="{FF2B5EF4-FFF2-40B4-BE49-F238E27FC236}">
                <a16:creationId xmlns:a16="http://schemas.microsoft.com/office/drawing/2014/main" id="{976C9BB4-7936-433B-B8B1-E0AAD5A544CB}"/>
              </a:ext>
            </a:extLst>
          </p:cNvPr>
          <p:cNvSpPr>
            <a:spLocks noGrp="1"/>
          </p:cNvSpPr>
          <p:nvPr>
            <p:ph type="subTitle" idx="16"/>
          </p:nvPr>
        </p:nvSpPr>
        <p:spPr>
          <a:xfrm>
            <a:off x="685799" y="1080663"/>
            <a:ext cx="10820400"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745A66F0-3244-4110-82BC-B3D6917E6346}"/>
              </a:ext>
            </a:extLst>
          </p:cNvPr>
          <p:cNvSpPr>
            <a:spLocks noGrp="1"/>
          </p:cNvSpPr>
          <p:nvPr userDrawn="1">
            <p:ph type="title"/>
          </p:nvPr>
        </p:nvSpPr>
        <p:spPr/>
        <p:txBody>
          <a:bodyPr/>
          <a:lstStyle/>
          <a:p>
            <a:r>
              <a:rPr lang="en-US"/>
              <a:t>Click to edit Master title style</a:t>
            </a:r>
          </a:p>
        </p:txBody>
      </p:sp>
      <p:sp>
        <p:nvSpPr>
          <p:cNvPr id="8" name="Footer Placeholder 7">
            <a:extLst>
              <a:ext uri="{FF2B5EF4-FFF2-40B4-BE49-F238E27FC236}">
                <a16:creationId xmlns:a16="http://schemas.microsoft.com/office/drawing/2014/main" id="{6703D71A-D9C3-6BEC-4C8B-2087B2986486}"/>
              </a:ext>
            </a:extLst>
          </p:cNvPr>
          <p:cNvSpPr>
            <a:spLocks noGrp="1"/>
          </p:cNvSpPr>
          <p:nvPr>
            <p:ph type="ftr" sz="quarter" idx="17"/>
          </p:nvPr>
        </p:nvSpPr>
        <p:spPr/>
        <p:txBody>
          <a:bodyPr/>
          <a:lstStyle/>
          <a:p>
            <a:r>
              <a:rPr lang="en-US"/>
              <a:t>Copyright © Sales Tax Institute 2024</a:t>
            </a:r>
          </a:p>
        </p:txBody>
      </p:sp>
      <p:sp>
        <p:nvSpPr>
          <p:cNvPr id="9" name="Slide Number Placeholder 8">
            <a:extLst>
              <a:ext uri="{FF2B5EF4-FFF2-40B4-BE49-F238E27FC236}">
                <a16:creationId xmlns:a16="http://schemas.microsoft.com/office/drawing/2014/main" id="{D9E57CB7-CC26-EFD2-ED94-8EA366477DCD}"/>
              </a:ext>
            </a:extLst>
          </p:cNvPr>
          <p:cNvSpPr>
            <a:spLocks noGrp="1"/>
          </p:cNvSpPr>
          <p:nvPr>
            <p:ph type="sldNum" sz="quarter" idx="18"/>
          </p:nvPr>
        </p:nvSpPr>
        <p:spPr/>
        <p:txBody>
          <a:bodyPr/>
          <a:lstStyle/>
          <a:p>
            <a:fld id="{62BFC0F0-E31D-44BF-B017-233CDB2896A6}" type="slidenum">
              <a:rPr lang="en-US" smtClean="0"/>
              <a:pPr/>
              <a:t>‹#›</a:t>
            </a:fld>
            <a:endParaRPr lang="en-US"/>
          </a:p>
        </p:txBody>
      </p:sp>
    </p:spTree>
    <p:extLst>
      <p:ext uri="{BB962C8B-B14F-4D97-AF65-F5344CB8AC3E}">
        <p14:creationId xmlns:p14="http://schemas.microsoft.com/office/powerpoint/2010/main" val="337437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rrow: Chevron 6">
            <a:extLst>
              <a:ext uri="{FF2B5EF4-FFF2-40B4-BE49-F238E27FC236}">
                <a16:creationId xmlns:a16="http://schemas.microsoft.com/office/drawing/2014/main" id="{B9C05B63-8E2C-4BFC-B6F7-56BC3ADF6B51}"/>
              </a:ext>
            </a:extLst>
          </p:cNvPr>
          <p:cNvSpPr/>
          <p:nvPr userDrawn="1"/>
        </p:nvSpPr>
        <p:spPr>
          <a:xfrm>
            <a:off x="425241" y="3767573"/>
            <a:ext cx="551542" cy="624114"/>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itle 1">
            <a:extLst>
              <a:ext uri="{FF2B5EF4-FFF2-40B4-BE49-F238E27FC236}">
                <a16:creationId xmlns:a16="http://schemas.microsoft.com/office/drawing/2014/main" id="{18F5B8A7-0FF7-42B6-813A-B0F2565C498A}"/>
              </a:ext>
            </a:extLst>
          </p:cNvPr>
          <p:cNvSpPr>
            <a:spLocks noGrp="1"/>
          </p:cNvSpPr>
          <p:nvPr>
            <p:ph type="title"/>
          </p:nvPr>
        </p:nvSpPr>
        <p:spPr>
          <a:xfrm>
            <a:off x="1346200" y="3429000"/>
            <a:ext cx="10515600" cy="1133475"/>
          </a:xfrm>
        </p:spPr>
        <p:txBody>
          <a:bodyPr anchor="b"/>
          <a:lstStyle>
            <a:lvl1pPr>
              <a:defRPr sz="6000"/>
            </a:lvl1pPr>
          </a:lstStyle>
          <a:p>
            <a:r>
              <a:rPr lang="en-US"/>
              <a:t>Click to edit Master title style</a:t>
            </a:r>
          </a:p>
        </p:txBody>
      </p:sp>
      <p:sp>
        <p:nvSpPr>
          <p:cNvPr id="6" name="Text Placeholder 2">
            <a:extLst>
              <a:ext uri="{FF2B5EF4-FFF2-40B4-BE49-F238E27FC236}">
                <a16:creationId xmlns:a16="http://schemas.microsoft.com/office/drawing/2014/main" id="{EC4FD88B-35AB-4865-9BB5-34B0D7921DE4}"/>
              </a:ext>
            </a:extLst>
          </p:cNvPr>
          <p:cNvSpPr>
            <a:spLocks noGrp="1"/>
          </p:cNvSpPr>
          <p:nvPr>
            <p:ph type="body" idx="1"/>
          </p:nvPr>
        </p:nvSpPr>
        <p:spPr>
          <a:xfrm>
            <a:off x="1346200" y="4675188"/>
            <a:ext cx="10515600" cy="554037"/>
          </a:xfrm>
        </p:spPr>
        <p:txBody>
          <a:bodyPr>
            <a:normAutofit/>
          </a:bodyPr>
          <a:lstStyle>
            <a:lvl1pPr marL="0" indent="0">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724885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ntent 2/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707DDF-463F-42F9-A237-A59109B96BAD}"/>
              </a:ext>
            </a:extLst>
          </p:cNvPr>
          <p:cNvSpPr>
            <a:spLocks noGrp="1"/>
          </p:cNvSpPr>
          <p:nvPr userDrawn="1">
            <p:ph idx="1"/>
          </p:nvPr>
        </p:nvSpPr>
        <p:spPr>
          <a:xfrm>
            <a:off x="685800" y="1930400"/>
            <a:ext cx="74422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Content Placeholder 2">
            <a:extLst>
              <a:ext uri="{FF2B5EF4-FFF2-40B4-BE49-F238E27FC236}">
                <a16:creationId xmlns:a16="http://schemas.microsoft.com/office/drawing/2014/main" id="{E2237E38-BFC7-483D-B309-2653E692D858}"/>
              </a:ext>
            </a:extLst>
          </p:cNvPr>
          <p:cNvSpPr>
            <a:spLocks noGrp="1"/>
          </p:cNvSpPr>
          <p:nvPr userDrawn="1">
            <p:ph idx="14"/>
          </p:nvPr>
        </p:nvSpPr>
        <p:spPr>
          <a:xfrm>
            <a:off x="8715375" y="1930400"/>
            <a:ext cx="2790825"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68D16D-50D6-424A-A87C-30D22DED9F6D}"/>
              </a:ext>
            </a:extLst>
          </p:cNvPr>
          <p:cNvSpPr>
            <a:spLocks noGrp="1"/>
          </p:cNvSpPr>
          <p:nvPr userDrawn="1">
            <p:ph type="dt" sz="half" idx="10"/>
          </p:nvPr>
        </p:nvSpPr>
        <p:spPr/>
        <p:txBody>
          <a:bodyPr/>
          <a:lstStyle/>
          <a:p>
            <a:endParaRPr lang="en-US"/>
          </a:p>
        </p:txBody>
      </p:sp>
      <p:sp>
        <p:nvSpPr>
          <p:cNvPr id="5" name="Footer Placeholder 4">
            <a:extLst>
              <a:ext uri="{FF2B5EF4-FFF2-40B4-BE49-F238E27FC236}">
                <a16:creationId xmlns:a16="http://schemas.microsoft.com/office/drawing/2014/main" id="{3A596D16-58BF-45C6-8D76-FA40666A3466}"/>
              </a:ext>
            </a:extLst>
          </p:cNvPr>
          <p:cNvSpPr>
            <a:spLocks noGrp="1"/>
          </p:cNvSpPr>
          <p:nvPr userDrawn="1">
            <p:ph type="ftr" sz="quarter" idx="11"/>
          </p:nvPr>
        </p:nvSpPr>
        <p:spPr/>
        <p:txBody>
          <a:bodyPr/>
          <a:lstStyle/>
          <a:p>
            <a:r>
              <a:rPr lang="en-US"/>
              <a:t>Copyright © Sales Tax Institute 2024</a:t>
            </a:r>
          </a:p>
        </p:txBody>
      </p:sp>
      <p:sp>
        <p:nvSpPr>
          <p:cNvPr id="10" name="Subtitle 2">
            <a:extLst>
              <a:ext uri="{FF2B5EF4-FFF2-40B4-BE49-F238E27FC236}">
                <a16:creationId xmlns:a16="http://schemas.microsoft.com/office/drawing/2014/main" id="{80E69D0C-1979-4A76-852A-A99CA3C964FF}"/>
              </a:ext>
            </a:extLst>
          </p:cNvPr>
          <p:cNvSpPr>
            <a:spLocks noGrp="1"/>
          </p:cNvSpPr>
          <p:nvPr>
            <p:ph type="subTitle" idx="15"/>
          </p:nvPr>
        </p:nvSpPr>
        <p:spPr>
          <a:xfrm>
            <a:off x="685799" y="1080663"/>
            <a:ext cx="10820400"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745A66F0-3244-4110-82BC-B3D6917E6346}"/>
              </a:ext>
            </a:extLst>
          </p:cNvPr>
          <p:cNvSpPr>
            <a:spLocks noGrp="1"/>
          </p:cNvSpPr>
          <p:nvPr userDrawn="1">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67005047-C45D-7775-0056-98B9966E75B9}"/>
              </a:ext>
            </a:extLst>
          </p:cNvPr>
          <p:cNvSpPr>
            <a:spLocks noGrp="1"/>
          </p:cNvSpPr>
          <p:nvPr>
            <p:ph type="sldNum" sz="quarter" idx="16"/>
          </p:nvPr>
        </p:nvSpPr>
        <p:spPr/>
        <p:txBody>
          <a:bodyPr/>
          <a:lstStyle/>
          <a:p>
            <a:fld id="{62BFC0F0-E31D-44BF-B017-233CDB2896A6}" type="slidenum">
              <a:rPr lang="en-US" smtClean="0"/>
              <a:pPr/>
              <a:t>‹#›</a:t>
            </a:fld>
            <a:endParaRPr lang="en-US"/>
          </a:p>
        </p:txBody>
      </p:sp>
    </p:spTree>
    <p:extLst>
      <p:ext uri="{BB962C8B-B14F-4D97-AF65-F5344CB8AC3E}">
        <p14:creationId xmlns:p14="http://schemas.microsoft.com/office/powerpoint/2010/main" val="3011623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871221-98FF-4E04-85C5-E6292023901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850B83E4-753A-4414-8F0F-22FD42B35575}"/>
              </a:ext>
            </a:extLst>
          </p:cNvPr>
          <p:cNvSpPr>
            <a:spLocks noGrp="1"/>
          </p:cNvSpPr>
          <p:nvPr>
            <p:ph type="ftr" sz="quarter" idx="11"/>
          </p:nvPr>
        </p:nvSpPr>
        <p:spPr/>
        <p:txBody>
          <a:bodyPr/>
          <a:lstStyle/>
          <a:p>
            <a:r>
              <a:rPr lang="en-US"/>
              <a:t>Copyright © Sales Tax Institute 2024</a:t>
            </a:r>
          </a:p>
        </p:txBody>
      </p:sp>
      <p:sp>
        <p:nvSpPr>
          <p:cNvPr id="4" name="Slide Number Placeholder 3">
            <a:extLst>
              <a:ext uri="{FF2B5EF4-FFF2-40B4-BE49-F238E27FC236}">
                <a16:creationId xmlns:a16="http://schemas.microsoft.com/office/drawing/2014/main" id="{24F27B1C-3FBA-8F42-EAA6-6DFE03331787}"/>
              </a:ext>
            </a:extLst>
          </p:cNvPr>
          <p:cNvSpPr>
            <a:spLocks noGrp="1"/>
          </p:cNvSpPr>
          <p:nvPr>
            <p:ph type="sldNum" sz="quarter" idx="12"/>
          </p:nvPr>
        </p:nvSpPr>
        <p:spPr/>
        <p:txBody>
          <a:bodyPr/>
          <a:lstStyle/>
          <a:p>
            <a:fld id="{62BFC0F0-E31D-44BF-B017-233CDB2896A6}" type="slidenum">
              <a:rPr lang="en-US" smtClean="0"/>
              <a:pPr/>
              <a:t>‹#›</a:t>
            </a:fld>
            <a:endParaRPr lang="en-US"/>
          </a:p>
        </p:txBody>
      </p:sp>
    </p:spTree>
    <p:extLst>
      <p:ext uri="{BB962C8B-B14F-4D97-AF65-F5344CB8AC3E}">
        <p14:creationId xmlns:p14="http://schemas.microsoft.com/office/powerpoint/2010/main" val="36431054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Content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0DF80-44B3-4921-8FBB-912B9E6DBBC3}"/>
              </a:ext>
            </a:extLst>
          </p:cNvPr>
          <p:cNvSpPr>
            <a:spLocks noGrp="1"/>
          </p:cNvSpPr>
          <p:nvPr>
            <p:ph type="title" hasCustomPrompt="1"/>
          </p:nvPr>
        </p:nvSpPr>
        <p:spPr>
          <a:xfrm>
            <a:off x="685800" y="570707"/>
            <a:ext cx="10820400" cy="365760"/>
          </a:xfrm>
        </p:spPr>
        <p:txBody>
          <a:bodyPr>
            <a:noAutofit/>
          </a:bodyPr>
          <a:lstStyle>
            <a:lvl1pPr>
              <a:defRPr lang="en-US" sz="2800" dirty="0"/>
            </a:lvl1pPr>
          </a:lstStyle>
          <a:p>
            <a:r>
              <a:rPr lang="en-US"/>
              <a:t>Click to edit Master title style (28pt, max 2 lines)</a:t>
            </a:r>
          </a:p>
        </p:txBody>
      </p:sp>
      <p:sp>
        <p:nvSpPr>
          <p:cNvPr id="3" name="Date Placeholder 2">
            <a:extLst>
              <a:ext uri="{FF2B5EF4-FFF2-40B4-BE49-F238E27FC236}">
                <a16:creationId xmlns:a16="http://schemas.microsoft.com/office/drawing/2014/main" id="{B1BE1025-BE50-443A-8613-F453ADBE328D}"/>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ADE033A-1501-4735-95C7-6B7AFF2983F7}"/>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397DECA7-4A41-B2E4-501F-1604C6943266}"/>
              </a:ext>
            </a:extLst>
          </p:cNvPr>
          <p:cNvSpPr>
            <a:spLocks noGrp="1"/>
          </p:cNvSpPr>
          <p:nvPr>
            <p:ph type="sldNum" sz="quarter" idx="12"/>
          </p:nvPr>
        </p:nvSpPr>
        <p:spPr/>
        <p:txBody>
          <a:bodyPr/>
          <a:lstStyle/>
          <a:p>
            <a:fld id="{62BFC0F0-E31D-44BF-B017-233CDB2896A6}" type="slidenum">
              <a:rPr lang="en-US" smtClean="0"/>
              <a:pPr/>
              <a:t>‹#›</a:t>
            </a:fld>
            <a:endParaRPr lang="en-US"/>
          </a:p>
        </p:txBody>
      </p:sp>
    </p:spTree>
    <p:extLst>
      <p:ext uri="{BB962C8B-B14F-4D97-AF65-F5344CB8AC3E}">
        <p14:creationId xmlns:p14="http://schemas.microsoft.com/office/powerpoint/2010/main" val="21065354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Blan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F5A0E113-167E-42BC-B954-C1E547DABF0A}"/>
              </a:ext>
            </a:extLst>
          </p:cNvPr>
          <p:cNvSpPr>
            <a:spLocks noGrp="1"/>
          </p:cNvSpPr>
          <p:nvPr>
            <p:ph type="ftr" sz="quarter" idx="3"/>
          </p:nvPr>
        </p:nvSpPr>
        <p:spPr>
          <a:xfrm>
            <a:off x="4038600" y="6240238"/>
            <a:ext cx="4114800" cy="365125"/>
          </a:xfrm>
          <a:prstGeom prst="rect">
            <a:avLst/>
          </a:prstGeom>
        </p:spPr>
        <p:txBody>
          <a:bodyPr vert="horz" lIns="91440" tIns="45720" rIns="91440" bIns="45720" rtlCol="0" anchor="ctr"/>
          <a:lstStyle>
            <a:lvl1pPr algn="ctr">
              <a:defRPr sz="1200">
                <a:solidFill>
                  <a:schemeClr val="bg2"/>
                </a:solidFill>
              </a:defRPr>
            </a:lvl1pPr>
          </a:lstStyle>
          <a:p>
            <a:r>
              <a:rPr lang="en-US"/>
              <a:t>Copyright © Sales Tax Institute 2024</a:t>
            </a:r>
          </a:p>
        </p:txBody>
      </p:sp>
      <p:sp>
        <p:nvSpPr>
          <p:cNvPr id="5" name="Slide Number Placeholder 3">
            <a:extLst>
              <a:ext uri="{FF2B5EF4-FFF2-40B4-BE49-F238E27FC236}">
                <a16:creationId xmlns:a16="http://schemas.microsoft.com/office/drawing/2014/main" id="{F1BA3B50-3683-422B-9F62-6920A703D63B}"/>
              </a:ext>
            </a:extLst>
          </p:cNvPr>
          <p:cNvSpPr>
            <a:spLocks noGrp="1"/>
          </p:cNvSpPr>
          <p:nvPr>
            <p:ph type="sldNum" sz="quarter" idx="4"/>
          </p:nvPr>
        </p:nvSpPr>
        <p:spPr>
          <a:xfrm>
            <a:off x="838200" y="6240238"/>
            <a:ext cx="2743200" cy="365125"/>
          </a:xfrm>
          <a:prstGeom prst="rect">
            <a:avLst/>
          </a:prstGeom>
        </p:spPr>
        <p:txBody>
          <a:bodyPr vert="horz" lIns="91440" tIns="45720" rIns="91440" bIns="45720" rtlCol="0" anchor="ctr"/>
          <a:lstStyle>
            <a:lvl1pPr algn="l">
              <a:defRPr sz="1200">
                <a:solidFill>
                  <a:schemeClr val="bg2"/>
                </a:solidFill>
              </a:defRPr>
            </a:lvl1pPr>
          </a:lstStyle>
          <a:p>
            <a:fld id="{62BFC0F0-E31D-44BF-B017-233CDB2896A6}" type="slidenum">
              <a:rPr lang="en-US" smtClean="0"/>
              <a:pPr/>
              <a:t>‹#›</a:t>
            </a:fld>
            <a:endParaRPr lang="en-US"/>
          </a:p>
        </p:txBody>
      </p:sp>
    </p:spTree>
    <p:extLst>
      <p:ext uri="{BB962C8B-B14F-4D97-AF65-F5344CB8AC3E}">
        <p14:creationId xmlns:p14="http://schemas.microsoft.com/office/powerpoint/2010/main" val="26292345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507B-B412-4CD2-BC19-8D3302A46B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FBD8E3-7333-4873-A31E-AB62A17FB2D6}"/>
              </a:ext>
            </a:extLst>
          </p:cNvPr>
          <p:cNvSpPr>
            <a:spLocks noGrp="1"/>
          </p:cNvSpPr>
          <p:nvPr>
            <p:ph idx="1"/>
          </p:nvPr>
        </p:nvSpPr>
        <p:spPr>
          <a:xfrm>
            <a:off x="838200" y="1966685"/>
            <a:ext cx="10515600" cy="39841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489E0D-9A3B-406C-B6D3-01B82B6BC02C}"/>
              </a:ext>
            </a:extLst>
          </p:cNvPr>
          <p:cNvSpPr>
            <a:spLocks noGrp="1"/>
          </p:cNvSpPr>
          <p:nvPr>
            <p:ph type="ftr" sz="quarter" idx="11"/>
          </p:nvPr>
        </p:nvSpPr>
        <p:spPr/>
        <p:txBody>
          <a:bodyPr/>
          <a:lstStyle>
            <a:lvl1pPr>
              <a:defRPr>
                <a:solidFill>
                  <a:schemeClr val="bg2"/>
                </a:solidFill>
              </a:defRPr>
            </a:lvl1pPr>
          </a:lstStyle>
          <a:p>
            <a:r>
              <a:rPr lang="en-US"/>
              <a:t>Copyright © Sales Tax Institute 2024</a:t>
            </a:r>
          </a:p>
        </p:txBody>
      </p:sp>
      <p:sp>
        <p:nvSpPr>
          <p:cNvPr id="7" name="Slide Number Placeholder 3">
            <a:extLst>
              <a:ext uri="{FF2B5EF4-FFF2-40B4-BE49-F238E27FC236}">
                <a16:creationId xmlns:a16="http://schemas.microsoft.com/office/drawing/2014/main" id="{2340D675-DC4D-41FE-A082-0FCC008B0C10}"/>
              </a:ext>
            </a:extLst>
          </p:cNvPr>
          <p:cNvSpPr>
            <a:spLocks noGrp="1"/>
          </p:cNvSpPr>
          <p:nvPr>
            <p:ph type="sldNum" sz="quarter" idx="4"/>
          </p:nvPr>
        </p:nvSpPr>
        <p:spPr>
          <a:xfrm>
            <a:off x="838200" y="6240238"/>
            <a:ext cx="2743200" cy="365125"/>
          </a:xfrm>
          <a:prstGeom prst="rect">
            <a:avLst/>
          </a:prstGeom>
        </p:spPr>
        <p:txBody>
          <a:bodyPr vert="horz" lIns="91440" tIns="45720" rIns="91440" bIns="45720" rtlCol="0" anchor="ctr"/>
          <a:lstStyle>
            <a:lvl1pPr algn="l">
              <a:defRPr sz="1200">
                <a:solidFill>
                  <a:schemeClr val="bg2"/>
                </a:solidFill>
              </a:defRPr>
            </a:lvl1pPr>
          </a:lstStyle>
          <a:p>
            <a:fld id="{62BFC0F0-E31D-44BF-B017-233CDB2896A6}" type="slidenum">
              <a:rPr lang="en-US" smtClean="0"/>
              <a:pPr/>
              <a:t>‹#›</a:t>
            </a:fld>
            <a:endParaRPr lang="en-US"/>
          </a:p>
        </p:txBody>
      </p:sp>
    </p:spTree>
    <p:extLst>
      <p:ext uri="{BB962C8B-B14F-4D97-AF65-F5344CB8AC3E}">
        <p14:creationId xmlns:p14="http://schemas.microsoft.com/office/powerpoint/2010/main" val="3752290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2C025E-8EC0-47C5-9135-20DD77791C5E}"/>
              </a:ext>
            </a:extLst>
          </p:cNvPr>
          <p:cNvSpPr/>
          <p:nvPr userDrawn="1"/>
        </p:nvSpPr>
        <p:spPr>
          <a:xfrm>
            <a:off x="0" y="0"/>
            <a:ext cx="4267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B813CD21-7DC7-4F2B-9A93-4577C90EC841}"/>
              </a:ext>
            </a:extLst>
          </p:cNvPr>
          <p:cNvSpPr>
            <a:spLocks noGrp="1"/>
          </p:cNvSpPr>
          <p:nvPr>
            <p:ph type="title" hasCustomPrompt="1"/>
          </p:nvPr>
        </p:nvSpPr>
        <p:spPr>
          <a:xfrm>
            <a:off x="800099" y="2295525"/>
            <a:ext cx="3086101" cy="1133475"/>
          </a:xfrm>
        </p:spPr>
        <p:txBody>
          <a:bodyPr anchor="b">
            <a:normAutofit/>
          </a:bodyPr>
          <a:lstStyle>
            <a:lvl1pPr>
              <a:defRPr sz="4000"/>
            </a:lvl1pPr>
          </a:lstStyle>
          <a:p>
            <a:r>
              <a:rPr lang="en-US"/>
              <a:t>Click to edit title</a:t>
            </a:r>
          </a:p>
        </p:txBody>
      </p:sp>
      <p:sp>
        <p:nvSpPr>
          <p:cNvPr id="9" name="Text Placeholder 2">
            <a:extLst>
              <a:ext uri="{FF2B5EF4-FFF2-40B4-BE49-F238E27FC236}">
                <a16:creationId xmlns:a16="http://schemas.microsoft.com/office/drawing/2014/main" id="{E1A8A212-4DC8-4E2C-B276-9FEA886E926C}"/>
              </a:ext>
            </a:extLst>
          </p:cNvPr>
          <p:cNvSpPr>
            <a:spLocks noGrp="1"/>
          </p:cNvSpPr>
          <p:nvPr>
            <p:ph type="body" idx="1"/>
          </p:nvPr>
        </p:nvSpPr>
        <p:spPr>
          <a:xfrm>
            <a:off x="800099" y="3646488"/>
            <a:ext cx="3086101" cy="1058862"/>
          </a:xfrm>
        </p:spPr>
        <p:txBody>
          <a:bodyPr>
            <a:normAutofit/>
          </a:bodyPr>
          <a:lstStyle>
            <a:lvl1pPr marL="0" indent="0">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Arrow: Chevron 9">
            <a:extLst>
              <a:ext uri="{FF2B5EF4-FFF2-40B4-BE49-F238E27FC236}">
                <a16:creationId xmlns:a16="http://schemas.microsoft.com/office/drawing/2014/main" id="{060840F2-2155-484B-8AD3-27745F77EF39}"/>
              </a:ext>
            </a:extLst>
          </p:cNvPr>
          <p:cNvSpPr/>
          <p:nvPr userDrawn="1"/>
        </p:nvSpPr>
        <p:spPr>
          <a:xfrm>
            <a:off x="228146" y="2295525"/>
            <a:ext cx="427286" cy="483508"/>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79F09E7E-1CC1-490B-AFC6-C28D3B98096A}"/>
              </a:ext>
            </a:extLst>
          </p:cNvPr>
          <p:cNvSpPr>
            <a:spLocks noGrp="1"/>
          </p:cNvSpPr>
          <p:nvPr>
            <p:ph sz="quarter" idx="10"/>
          </p:nvPr>
        </p:nvSpPr>
        <p:spPr>
          <a:xfrm>
            <a:off x="4610100" y="519112"/>
            <a:ext cx="7096125" cy="5819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20FA2239-9FA8-4203-898E-8D1CD1ADB8BC}"/>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F1D4B14F-ACC2-46B3-9244-788917105C62}"/>
              </a:ext>
            </a:extLst>
          </p:cNvPr>
          <p:cNvSpPr>
            <a:spLocks noGrp="1"/>
          </p:cNvSpPr>
          <p:nvPr>
            <p:ph type="sldNum" sz="quarter" idx="12"/>
          </p:nvPr>
        </p:nvSpPr>
        <p:spPr/>
        <p:txBody>
          <a:bodyPr/>
          <a:lstStyle/>
          <a:p>
            <a:fld id="{62BFC0F0-E31D-44BF-B017-233CDB2896A6}" type="slidenum">
              <a:rPr lang="en-US" smtClean="0"/>
              <a:pPr/>
              <a:t>‹#›</a:t>
            </a:fld>
            <a:endParaRPr lang="en-US"/>
          </a:p>
        </p:txBody>
      </p:sp>
    </p:spTree>
    <p:extLst>
      <p:ext uri="{BB962C8B-B14F-4D97-AF65-F5344CB8AC3E}">
        <p14:creationId xmlns:p14="http://schemas.microsoft.com/office/powerpoint/2010/main" val="97167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Instructo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CB246587-FF52-4BFB-81E5-1E6B841DECE0}"/>
              </a:ext>
            </a:extLst>
          </p:cNvPr>
          <p:cNvSpPr>
            <a:spLocks noGrp="1"/>
          </p:cNvSpPr>
          <p:nvPr>
            <p:ph type="body" idx="10" hasCustomPrompt="1"/>
          </p:nvPr>
        </p:nvSpPr>
        <p:spPr>
          <a:xfrm>
            <a:off x="819150" y="4300474"/>
            <a:ext cx="2867933" cy="457200"/>
          </a:xfrm>
        </p:spPr>
        <p:txBody>
          <a:bodyPr>
            <a:normAutofit/>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Company</a:t>
            </a:r>
          </a:p>
        </p:txBody>
      </p:sp>
      <p:sp>
        <p:nvSpPr>
          <p:cNvPr id="27" name="Content Placeholder 26">
            <a:extLst>
              <a:ext uri="{FF2B5EF4-FFF2-40B4-BE49-F238E27FC236}">
                <a16:creationId xmlns:a16="http://schemas.microsoft.com/office/drawing/2014/main" id="{9D7E7F44-D7BE-4587-89D6-B421CF856022}"/>
              </a:ext>
            </a:extLst>
          </p:cNvPr>
          <p:cNvSpPr>
            <a:spLocks noGrp="1"/>
          </p:cNvSpPr>
          <p:nvPr>
            <p:ph sz="quarter" idx="12" hasCustomPrompt="1"/>
          </p:nvPr>
        </p:nvSpPr>
        <p:spPr>
          <a:xfrm>
            <a:off x="819150" y="3806987"/>
            <a:ext cx="2867025" cy="457200"/>
          </a:xfrm>
        </p:spPr>
        <p:txBody>
          <a:bodyPr/>
          <a:lstStyle>
            <a:lvl1pPr marL="0" indent="0">
              <a:buNone/>
              <a:defRPr sz="3200">
                <a:solidFill>
                  <a:schemeClr val="bg1"/>
                </a:solidFill>
                <a:latin typeface="+mj-lt"/>
              </a:defRPr>
            </a:lvl1pPr>
          </a:lstStyle>
          <a:p>
            <a:pPr lvl="0"/>
            <a:r>
              <a:rPr lang="en-US"/>
              <a:t>Name</a:t>
            </a:r>
          </a:p>
        </p:txBody>
      </p:sp>
      <p:sp>
        <p:nvSpPr>
          <p:cNvPr id="30" name="Content Placeholder 26">
            <a:extLst>
              <a:ext uri="{FF2B5EF4-FFF2-40B4-BE49-F238E27FC236}">
                <a16:creationId xmlns:a16="http://schemas.microsoft.com/office/drawing/2014/main" id="{5B97D9ED-C08D-4A99-A27A-4A6A3ABD6215}"/>
              </a:ext>
            </a:extLst>
          </p:cNvPr>
          <p:cNvSpPr>
            <a:spLocks noGrp="1"/>
          </p:cNvSpPr>
          <p:nvPr>
            <p:ph sz="quarter" idx="15" hasCustomPrompt="1"/>
          </p:nvPr>
        </p:nvSpPr>
        <p:spPr>
          <a:xfrm>
            <a:off x="4476750" y="1415263"/>
            <a:ext cx="7067550" cy="4023512"/>
          </a:xfrm>
        </p:spPr>
        <p:txBody>
          <a:bodyPr>
            <a:normAutofit/>
          </a:bodyPr>
          <a:lstStyle>
            <a:lvl1pPr marL="342900" indent="-342900">
              <a:buFont typeface="Arial" panose="020B0604020202020204" pitchFamily="34" charset="0"/>
              <a:buChar char="•"/>
              <a:defRPr sz="3200">
                <a:solidFill>
                  <a:schemeClr val="tx1"/>
                </a:solidFill>
                <a:latin typeface="+mn-lt"/>
              </a:defRPr>
            </a:lvl1pPr>
          </a:lstStyle>
          <a:p>
            <a:pPr lvl="0"/>
            <a:r>
              <a:rPr lang="en-US"/>
              <a:t>Description</a:t>
            </a:r>
          </a:p>
        </p:txBody>
      </p:sp>
      <p:sp>
        <p:nvSpPr>
          <p:cNvPr id="35" name="Picture Placeholder 33">
            <a:extLst>
              <a:ext uri="{FF2B5EF4-FFF2-40B4-BE49-F238E27FC236}">
                <a16:creationId xmlns:a16="http://schemas.microsoft.com/office/drawing/2014/main" id="{A0ABB000-4DAB-4EDE-8A34-0949BCFA1884}"/>
              </a:ext>
            </a:extLst>
          </p:cNvPr>
          <p:cNvSpPr>
            <a:spLocks noGrp="1"/>
          </p:cNvSpPr>
          <p:nvPr>
            <p:ph type="pic" sz="quarter" idx="18"/>
          </p:nvPr>
        </p:nvSpPr>
        <p:spPr>
          <a:xfrm>
            <a:off x="1062248" y="1022210"/>
            <a:ext cx="2417884" cy="2397532"/>
          </a:xfrm>
        </p:spPr>
        <p:txBody>
          <a:bodyPr/>
          <a:lstStyle>
            <a:lvl1pPr marL="0" indent="0">
              <a:buNone/>
              <a:defRPr/>
            </a:lvl1pPr>
          </a:lstStyle>
          <a:p>
            <a:r>
              <a:rPr lang="en-US"/>
              <a:t>Click icon to add picture</a:t>
            </a:r>
          </a:p>
        </p:txBody>
      </p:sp>
      <p:sp>
        <p:nvSpPr>
          <p:cNvPr id="4" name="Footer Placeholder 3">
            <a:extLst>
              <a:ext uri="{FF2B5EF4-FFF2-40B4-BE49-F238E27FC236}">
                <a16:creationId xmlns:a16="http://schemas.microsoft.com/office/drawing/2014/main" id="{BC7F2B0D-F6B2-4F54-A750-A5DBB2E805E8}"/>
              </a:ext>
            </a:extLst>
          </p:cNvPr>
          <p:cNvSpPr>
            <a:spLocks noGrp="1"/>
          </p:cNvSpPr>
          <p:nvPr>
            <p:ph type="ftr" sz="quarter" idx="20"/>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4785962B-3735-4980-BBC3-CA2C647F6CDF}"/>
              </a:ext>
            </a:extLst>
          </p:cNvPr>
          <p:cNvSpPr>
            <a:spLocks noGrp="1"/>
          </p:cNvSpPr>
          <p:nvPr>
            <p:ph type="sldNum" sz="quarter" idx="21"/>
          </p:nvPr>
        </p:nvSpPr>
        <p:spPr/>
        <p:txBody>
          <a:bodyPr/>
          <a:lstStyle/>
          <a:p>
            <a:fld id="{62BFC0F0-E31D-44BF-B017-233CDB2896A6}" type="slidenum">
              <a:rPr lang="en-US" smtClean="0"/>
              <a:pPr/>
              <a:t>‹#›</a:t>
            </a:fld>
            <a:endParaRPr lang="en-US"/>
          </a:p>
        </p:txBody>
      </p:sp>
      <p:sp>
        <p:nvSpPr>
          <p:cNvPr id="8" name="Rectangle 7">
            <a:extLst>
              <a:ext uri="{FF2B5EF4-FFF2-40B4-BE49-F238E27FC236}">
                <a16:creationId xmlns:a16="http://schemas.microsoft.com/office/drawing/2014/main" id="{7601F41A-085A-4712-9498-A4C8AD7A42AB}"/>
              </a:ext>
            </a:extLst>
          </p:cNvPr>
          <p:cNvSpPr/>
          <p:nvPr userDrawn="1"/>
        </p:nvSpPr>
        <p:spPr>
          <a:xfrm>
            <a:off x="952102" y="901888"/>
            <a:ext cx="2638176" cy="2638176"/>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6880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 Instruc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990D7-3691-4220-A970-2CE1B31C1874}"/>
              </a:ext>
            </a:extLst>
          </p:cNvPr>
          <p:cNvSpPr>
            <a:spLocks noGrp="1"/>
          </p:cNvSpPr>
          <p:nvPr>
            <p:ph type="title" hasCustomPrompt="1"/>
          </p:nvPr>
        </p:nvSpPr>
        <p:spPr>
          <a:xfrm>
            <a:off x="1966461" y="2971800"/>
            <a:ext cx="2867933" cy="457200"/>
          </a:xfrm>
        </p:spPr>
        <p:txBody>
          <a:bodyPr anchor="b">
            <a:noAutofit/>
          </a:bodyPr>
          <a:lstStyle>
            <a:lvl1pPr>
              <a:defRPr sz="3200"/>
            </a:lvl1pPr>
          </a:lstStyle>
          <a:p>
            <a:r>
              <a:rPr lang="en-US"/>
              <a:t>Name</a:t>
            </a:r>
          </a:p>
        </p:txBody>
      </p:sp>
      <p:sp>
        <p:nvSpPr>
          <p:cNvPr id="3" name="Text Placeholder 2">
            <a:extLst>
              <a:ext uri="{FF2B5EF4-FFF2-40B4-BE49-F238E27FC236}">
                <a16:creationId xmlns:a16="http://schemas.microsoft.com/office/drawing/2014/main" id="{C7962640-E240-4CF4-8C1B-3D5EB49349BF}"/>
              </a:ext>
            </a:extLst>
          </p:cNvPr>
          <p:cNvSpPr>
            <a:spLocks noGrp="1"/>
          </p:cNvSpPr>
          <p:nvPr>
            <p:ph type="body" idx="1" hasCustomPrompt="1"/>
          </p:nvPr>
        </p:nvSpPr>
        <p:spPr>
          <a:xfrm>
            <a:off x="1966461" y="3465287"/>
            <a:ext cx="2867933" cy="457200"/>
          </a:xfrm>
        </p:spPr>
        <p:txBody>
          <a:bodyPr>
            <a:normAutofit/>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Company</a:t>
            </a:r>
          </a:p>
        </p:txBody>
      </p:sp>
      <p:sp>
        <p:nvSpPr>
          <p:cNvPr id="11" name="Text Placeholder 2">
            <a:extLst>
              <a:ext uri="{FF2B5EF4-FFF2-40B4-BE49-F238E27FC236}">
                <a16:creationId xmlns:a16="http://schemas.microsoft.com/office/drawing/2014/main" id="{CB246587-FF52-4BFB-81E5-1E6B841DECE0}"/>
              </a:ext>
            </a:extLst>
          </p:cNvPr>
          <p:cNvSpPr>
            <a:spLocks noGrp="1"/>
          </p:cNvSpPr>
          <p:nvPr>
            <p:ph type="body" idx="10" hasCustomPrompt="1"/>
          </p:nvPr>
        </p:nvSpPr>
        <p:spPr>
          <a:xfrm>
            <a:off x="7357607" y="3465287"/>
            <a:ext cx="2867933" cy="457200"/>
          </a:xfrm>
        </p:spPr>
        <p:txBody>
          <a:bodyPr>
            <a:normAutofit/>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Company</a:t>
            </a:r>
          </a:p>
        </p:txBody>
      </p:sp>
      <p:sp>
        <p:nvSpPr>
          <p:cNvPr id="27" name="Content Placeholder 26">
            <a:extLst>
              <a:ext uri="{FF2B5EF4-FFF2-40B4-BE49-F238E27FC236}">
                <a16:creationId xmlns:a16="http://schemas.microsoft.com/office/drawing/2014/main" id="{9D7E7F44-D7BE-4587-89D6-B421CF856022}"/>
              </a:ext>
            </a:extLst>
          </p:cNvPr>
          <p:cNvSpPr>
            <a:spLocks noGrp="1"/>
          </p:cNvSpPr>
          <p:nvPr>
            <p:ph sz="quarter" idx="12" hasCustomPrompt="1"/>
          </p:nvPr>
        </p:nvSpPr>
        <p:spPr>
          <a:xfrm>
            <a:off x="7357607" y="2971800"/>
            <a:ext cx="2867025" cy="457200"/>
          </a:xfrm>
        </p:spPr>
        <p:txBody>
          <a:bodyPr/>
          <a:lstStyle>
            <a:lvl1pPr marL="0" indent="0">
              <a:buNone/>
              <a:defRPr sz="3200">
                <a:solidFill>
                  <a:schemeClr val="bg1"/>
                </a:solidFill>
                <a:latin typeface="+mj-lt"/>
              </a:defRPr>
            </a:lvl1pPr>
          </a:lstStyle>
          <a:p>
            <a:pPr lvl="0"/>
            <a:r>
              <a:rPr lang="en-US"/>
              <a:t>Name</a:t>
            </a:r>
          </a:p>
        </p:txBody>
      </p:sp>
      <p:sp>
        <p:nvSpPr>
          <p:cNvPr id="29" name="Content Placeholder 26">
            <a:extLst>
              <a:ext uri="{FF2B5EF4-FFF2-40B4-BE49-F238E27FC236}">
                <a16:creationId xmlns:a16="http://schemas.microsoft.com/office/drawing/2014/main" id="{19C638DB-4D67-4C4E-8BF8-554D7CA0721F}"/>
              </a:ext>
            </a:extLst>
          </p:cNvPr>
          <p:cNvSpPr>
            <a:spLocks noGrp="1"/>
          </p:cNvSpPr>
          <p:nvPr>
            <p:ph sz="quarter" idx="14" hasCustomPrompt="1"/>
          </p:nvPr>
        </p:nvSpPr>
        <p:spPr>
          <a:xfrm>
            <a:off x="1953081" y="4105275"/>
            <a:ext cx="2867025" cy="1838325"/>
          </a:xfrm>
        </p:spPr>
        <p:txBody>
          <a:bodyPr>
            <a:normAutofit/>
          </a:bodyPr>
          <a:lstStyle>
            <a:lvl1pPr marL="0" indent="0">
              <a:buNone/>
              <a:defRPr sz="2000">
                <a:solidFill>
                  <a:schemeClr val="bg1"/>
                </a:solidFill>
                <a:latin typeface="+mn-lt"/>
              </a:defRPr>
            </a:lvl1pPr>
          </a:lstStyle>
          <a:p>
            <a:pPr lvl="0"/>
            <a:r>
              <a:rPr lang="en-US"/>
              <a:t>Description</a:t>
            </a:r>
          </a:p>
        </p:txBody>
      </p:sp>
      <p:sp>
        <p:nvSpPr>
          <p:cNvPr id="30" name="Content Placeholder 26">
            <a:extLst>
              <a:ext uri="{FF2B5EF4-FFF2-40B4-BE49-F238E27FC236}">
                <a16:creationId xmlns:a16="http://schemas.microsoft.com/office/drawing/2014/main" id="{5B97D9ED-C08D-4A99-A27A-4A6A3ABD6215}"/>
              </a:ext>
            </a:extLst>
          </p:cNvPr>
          <p:cNvSpPr>
            <a:spLocks noGrp="1"/>
          </p:cNvSpPr>
          <p:nvPr>
            <p:ph sz="quarter" idx="15" hasCustomPrompt="1"/>
          </p:nvPr>
        </p:nvSpPr>
        <p:spPr>
          <a:xfrm>
            <a:off x="7357607" y="4105275"/>
            <a:ext cx="2867025" cy="1838325"/>
          </a:xfrm>
        </p:spPr>
        <p:txBody>
          <a:bodyPr>
            <a:normAutofit/>
          </a:bodyPr>
          <a:lstStyle>
            <a:lvl1pPr marL="0" indent="0">
              <a:buNone/>
              <a:defRPr sz="2000">
                <a:solidFill>
                  <a:schemeClr val="bg1"/>
                </a:solidFill>
                <a:latin typeface="+mn-lt"/>
              </a:defRPr>
            </a:lvl1pPr>
          </a:lstStyle>
          <a:p>
            <a:pPr lvl="0"/>
            <a:r>
              <a:rPr lang="en-US"/>
              <a:t>Description</a:t>
            </a:r>
          </a:p>
        </p:txBody>
      </p:sp>
      <p:sp>
        <p:nvSpPr>
          <p:cNvPr id="34" name="Picture Placeholder 33">
            <a:extLst>
              <a:ext uri="{FF2B5EF4-FFF2-40B4-BE49-F238E27FC236}">
                <a16:creationId xmlns:a16="http://schemas.microsoft.com/office/drawing/2014/main" id="{75B465B2-BF96-46F5-BCFC-5A0154D9F59A}"/>
              </a:ext>
            </a:extLst>
          </p:cNvPr>
          <p:cNvSpPr>
            <a:spLocks noGrp="1"/>
          </p:cNvSpPr>
          <p:nvPr>
            <p:ph type="pic" sz="quarter" idx="17"/>
          </p:nvPr>
        </p:nvSpPr>
        <p:spPr>
          <a:xfrm>
            <a:off x="2376489" y="603025"/>
            <a:ext cx="2047875" cy="2030638"/>
          </a:xfrm>
        </p:spPr>
        <p:txBody>
          <a:bodyPr/>
          <a:lstStyle>
            <a:lvl1pPr marL="0" indent="0">
              <a:buNone/>
              <a:defRPr/>
            </a:lvl1pPr>
          </a:lstStyle>
          <a:p>
            <a:r>
              <a:rPr lang="en-US"/>
              <a:t>Click icon to add picture</a:t>
            </a:r>
          </a:p>
        </p:txBody>
      </p:sp>
      <p:sp>
        <p:nvSpPr>
          <p:cNvPr id="35" name="Picture Placeholder 33">
            <a:extLst>
              <a:ext uri="{FF2B5EF4-FFF2-40B4-BE49-F238E27FC236}">
                <a16:creationId xmlns:a16="http://schemas.microsoft.com/office/drawing/2014/main" id="{A0ABB000-4DAB-4EDE-8A34-0949BCFA1884}"/>
              </a:ext>
            </a:extLst>
          </p:cNvPr>
          <p:cNvSpPr>
            <a:spLocks noGrp="1"/>
          </p:cNvSpPr>
          <p:nvPr>
            <p:ph type="pic" sz="quarter" idx="18"/>
          </p:nvPr>
        </p:nvSpPr>
        <p:spPr>
          <a:xfrm>
            <a:off x="7767181" y="603025"/>
            <a:ext cx="2047875" cy="2030638"/>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2569007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 Instruc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990D7-3691-4220-A970-2CE1B31C1874}"/>
              </a:ext>
            </a:extLst>
          </p:cNvPr>
          <p:cNvSpPr>
            <a:spLocks noGrp="1"/>
          </p:cNvSpPr>
          <p:nvPr>
            <p:ph type="title" hasCustomPrompt="1"/>
          </p:nvPr>
        </p:nvSpPr>
        <p:spPr>
          <a:xfrm>
            <a:off x="618217" y="2971800"/>
            <a:ext cx="2867933" cy="457200"/>
          </a:xfrm>
        </p:spPr>
        <p:txBody>
          <a:bodyPr anchor="b">
            <a:noAutofit/>
          </a:bodyPr>
          <a:lstStyle>
            <a:lvl1pPr>
              <a:defRPr sz="3200"/>
            </a:lvl1pPr>
          </a:lstStyle>
          <a:p>
            <a:r>
              <a:rPr lang="en-US"/>
              <a:t>Name</a:t>
            </a:r>
          </a:p>
        </p:txBody>
      </p:sp>
      <p:sp>
        <p:nvSpPr>
          <p:cNvPr id="3" name="Text Placeholder 2">
            <a:extLst>
              <a:ext uri="{FF2B5EF4-FFF2-40B4-BE49-F238E27FC236}">
                <a16:creationId xmlns:a16="http://schemas.microsoft.com/office/drawing/2014/main" id="{C7962640-E240-4CF4-8C1B-3D5EB49349BF}"/>
              </a:ext>
            </a:extLst>
          </p:cNvPr>
          <p:cNvSpPr>
            <a:spLocks noGrp="1"/>
          </p:cNvSpPr>
          <p:nvPr>
            <p:ph type="body" idx="1" hasCustomPrompt="1"/>
          </p:nvPr>
        </p:nvSpPr>
        <p:spPr>
          <a:xfrm>
            <a:off x="618217" y="3465287"/>
            <a:ext cx="2867933" cy="457200"/>
          </a:xfrm>
        </p:spPr>
        <p:txBody>
          <a:bodyPr>
            <a:normAutofit/>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Company</a:t>
            </a:r>
          </a:p>
        </p:txBody>
      </p:sp>
      <p:sp>
        <p:nvSpPr>
          <p:cNvPr id="11" name="Text Placeholder 2">
            <a:extLst>
              <a:ext uri="{FF2B5EF4-FFF2-40B4-BE49-F238E27FC236}">
                <a16:creationId xmlns:a16="http://schemas.microsoft.com/office/drawing/2014/main" id="{CB246587-FF52-4BFB-81E5-1E6B841DECE0}"/>
              </a:ext>
            </a:extLst>
          </p:cNvPr>
          <p:cNvSpPr>
            <a:spLocks noGrp="1"/>
          </p:cNvSpPr>
          <p:nvPr>
            <p:ph type="body" idx="10" hasCustomPrompt="1"/>
          </p:nvPr>
        </p:nvSpPr>
        <p:spPr>
          <a:xfrm>
            <a:off x="4662032" y="3465287"/>
            <a:ext cx="2867933" cy="457200"/>
          </a:xfrm>
        </p:spPr>
        <p:txBody>
          <a:bodyPr>
            <a:normAutofit/>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Company</a:t>
            </a:r>
          </a:p>
        </p:txBody>
      </p:sp>
      <p:sp>
        <p:nvSpPr>
          <p:cNvPr id="12" name="Text Placeholder 2">
            <a:extLst>
              <a:ext uri="{FF2B5EF4-FFF2-40B4-BE49-F238E27FC236}">
                <a16:creationId xmlns:a16="http://schemas.microsoft.com/office/drawing/2014/main" id="{14B9EB4A-0E8A-40E9-866E-C1DDA786A27A}"/>
              </a:ext>
            </a:extLst>
          </p:cNvPr>
          <p:cNvSpPr>
            <a:spLocks noGrp="1"/>
          </p:cNvSpPr>
          <p:nvPr>
            <p:ph type="body" idx="11" hasCustomPrompt="1"/>
          </p:nvPr>
        </p:nvSpPr>
        <p:spPr>
          <a:xfrm>
            <a:off x="8720137" y="3465287"/>
            <a:ext cx="2867933" cy="457200"/>
          </a:xfrm>
        </p:spPr>
        <p:txBody>
          <a:bodyPr>
            <a:normAutofit/>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Company</a:t>
            </a:r>
          </a:p>
        </p:txBody>
      </p:sp>
      <p:sp>
        <p:nvSpPr>
          <p:cNvPr id="27" name="Content Placeholder 26">
            <a:extLst>
              <a:ext uri="{FF2B5EF4-FFF2-40B4-BE49-F238E27FC236}">
                <a16:creationId xmlns:a16="http://schemas.microsoft.com/office/drawing/2014/main" id="{9D7E7F44-D7BE-4587-89D6-B421CF856022}"/>
              </a:ext>
            </a:extLst>
          </p:cNvPr>
          <p:cNvSpPr>
            <a:spLocks noGrp="1"/>
          </p:cNvSpPr>
          <p:nvPr>
            <p:ph sz="quarter" idx="12" hasCustomPrompt="1"/>
          </p:nvPr>
        </p:nvSpPr>
        <p:spPr>
          <a:xfrm>
            <a:off x="4662032" y="2971800"/>
            <a:ext cx="2867025" cy="457200"/>
          </a:xfrm>
        </p:spPr>
        <p:txBody>
          <a:bodyPr/>
          <a:lstStyle>
            <a:lvl1pPr marL="0" indent="0">
              <a:buNone/>
              <a:defRPr sz="3200">
                <a:solidFill>
                  <a:schemeClr val="bg1"/>
                </a:solidFill>
                <a:latin typeface="+mj-lt"/>
              </a:defRPr>
            </a:lvl1pPr>
          </a:lstStyle>
          <a:p>
            <a:pPr lvl="0"/>
            <a:r>
              <a:rPr lang="en-US"/>
              <a:t>Name</a:t>
            </a:r>
          </a:p>
        </p:txBody>
      </p:sp>
      <p:sp>
        <p:nvSpPr>
          <p:cNvPr id="28" name="Content Placeholder 26">
            <a:extLst>
              <a:ext uri="{FF2B5EF4-FFF2-40B4-BE49-F238E27FC236}">
                <a16:creationId xmlns:a16="http://schemas.microsoft.com/office/drawing/2014/main" id="{D29DC977-AB6F-4BE2-88BC-EF5488DE205F}"/>
              </a:ext>
            </a:extLst>
          </p:cNvPr>
          <p:cNvSpPr>
            <a:spLocks noGrp="1"/>
          </p:cNvSpPr>
          <p:nvPr>
            <p:ph sz="quarter" idx="13" hasCustomPrompt="1"/>
          </p:nvPr>
        </p:nvSpPr>
        <p:spPr>
          <a:xfrm>
            <a:off x="8720137" y="2971800"/>
            <a:ext cx="2867025" cy="457200"/>
          </a:xfrm>
        </p:spPr>
        <p:txBody>
          <a:bodyPr/>
          <a:lstStyle>
            <a:lvl1pPr marL="0" indent="0">
              <a:buNone/>
              <a:defRPr sz="3200">
                <a:solidFill>
                  <a:schemeClr val="bg1"/>
                </a:solidFill>
                <a:latin typeface="+mj-lt"/>
              </a:defRPr>
            </a:lvl1pPr>
          </a:lstStyle>
          <a:p>
            <a:pPr lvl="0"/>
            <a:r>
              <a:rPr lang="en-US"/>
              <a:t>Name</a:t>
            </a:r>
          </a:p>
        </p:txBody>
      </p:sp>
      <p:sp>
        <p:nvSpPr>
          <p:cNvPr id="29" name="Content Placeholder 26">
            <a:extLst>
              <a:ext uri="{FF2B5EF4-FFF2-40B4-BE49-F238E27FC236}">
                <a16:creationId xmlns:a16="http://schemas.microsoft.com/office/drawing/2014/main" id="{19C638DB-4D67-4C4E-8BF8-554D7CA0721F}"/>
              </a:ext>
            </a:extLst>
          </p:cNvPr>
          <p:cNvSpPr>
            <a:spLocks noGrp="1"/>
          </p:cNvSpPr>
          <p:nvPr>
            <p:ph sz="quarter" idx="14" hasCustomPrompt="1"/>
          </p:nvPr>
        </p:nvSpPr>
        <p:spPr>
          <a:xfrm>
            <a:off x="604837" y="4105275"/>
            <a:ext cx="2867025" cy="1838325"/>
          </a:xfrm>
        </p:spPr>
        <p:txBody>
          <a:bodyPr>
            <a:normAutofit/>
          </a:bodyPr>
          <a:lstStyle>
            <a:lvl1pPr marL="0" indent="0">
              <a:buNone/>
              <a:defRPr sz="2000">
                <a:solidFill>
                  <a:schemeClr val="bg1"/>
                </a:solidFill>
                <a:latin typeface="+mn-lt"/>
              </a:defRPr>
            </a:lvl1pPr>
          </a:lstStyle>
          <a:p>
            <a:pPr lvl="0"/>
            <a:r>
              <a:rPr lang="en-US"/>
              <a:t>Description</a:t>
            </a:r>
          </a:p>
        </p:txBody>
      </p:sp>
      <p:sp>
        <p:nvSpPr>
          <p:cNvPr id="30" name="Content Placeholder 26">
            <a:extLst>
              <a:ext uri="{FF2B5EF4-FFF2-40B4-BE49-F238E27FC236}">
                <a16:creationId xmlns:a16="http://schemas.microsoft.com/office/drawing/2014/main" id="{5B97D9ED-C08D-4A99-A27A-4A6A3ABD6215}"/>
              </a:ext>
            </a:extLst>
          </p:cNvPr>
          <p:cNvSpPr>
            <a:spLocks noGrp="1"/>
          </p:cNvSpPr>
          <p:nvPr>
            <p:ph sz="quarter" idx="15" hasCustomPrompt="1"/>
          </p:nvPr>
        </p:nvSpPr>
        <p:spPr>
          <a:xfrm>
            <a:off x="4662032" y="4105275"/>
            <a:ext cx="2867025" cy="1838325"/>
          </a:xfrm>
        </p:spPr>
        <p:txBody>
          <a:bodyPr>
            <a:normAutofit/>
          </a:bodyPr>
          <a:lstStyle>
            <a:lvl1pPr marL="0" indent="0">
              <a:buNone/>
              <a:defRPr sz="2000">
                <a:solidFill>
                  <a:schemeClr val="bg1"/>
                </a:solidFill>
                <a:latin typeface="+mn-lt"/>
              </a:defRPr>
            </a:lvl1pPr>
          </a:lstStyle>
          <a:p>
            <a:pPr lvl="0"/>
            <a:r>
              <a:rPr lang="en-US"/>
              <a:t>Description</a:t>
            </a:r>
          </a:p>
        </p:txBody>
      </p:sp>
      <p:sp>
        <p:nvSpPr>
          <p:cNvPr id="31" name="Content Placeholder 26">
            <a:extLst>
              <a:ext uri="{FF2B5EF4-FFF2-40B4-BE49-F238E27FC236}">
                <a16:creationId xmlns:a16="http://schemas.microsoft.com/office/drawing/2014/main" id="{28EB6BBE-4137-46E2-9E34-BF5BC20F46BB}"/>
              </a:ext>
            </a:extLst>
          </p:cNvPr>
          <p:cNvSpPr>
            <a:spLocks noGrp="1"/>
          </p:cNvSpPr>
          <p:nvPr>
            <p:ph sz="quarter" idx="16" hasCustomPrompt="1"/>
          </p:nvPr>
        </p:nvSpPr>
        <p:spPr>
          <a:xfrm>
            <a:off x="8720137" y="4105275"/>
            <a:ext cx="2867025" cy="1838325"/>
          </a:xfrm>
        </p:spPr>
        <p:txBody>
          <a:bodyPr>
            <a:normAutofit/>
          </a:bodyPr>
          <a:lstStyle>
            <a:lvl1pPr marL="0" indent="0">
              <a:buNone/>
              <a:defRPr sz="2000">
                <a:solidFill>
                  <a:schemeClr val="bg1"/>
                </a:solidFill>
                <a:latin typeface="+mn-lt"/>
              </a:defRPr>
            </a:lvl1pPr>
          </a:lstStyle>
          <a:p>
            <a:pPr lvl="0"/>
            <a:r>
              <a:rPr lang="en-US"/>
              <a:t>Description</a:t>
            </a:r>
          </a:p>
        </p:txBody>
      </p:sp>
      <p:sp>
        <p:nvSpPr>
          <p:cNvPr id="34" name="Picture Placeholder 33">
            <a:extLst>
              <a:ext uri="{FF2B5EF4-FFF2-40B4-BE49-F238E27FC236}">
                <a16:creationId xmlns:a16="http://schemas.microsoft.com/office/drawing/2014/main" id="{75B465B2-BF96-46F5-BCFC-5A0154D9F59A}"/>
              </a:ext>
            </a:extLst>
          </p:cNvPr>
          <p:cNvSpPr>
            <a:spLocks noGrp="1"/>
          </p:cNvSpPr>
          <p:nvPr>
            <p:ph type="pic" sz="quarter" idx="17"/>
          </p:nvPr>
        </p:nvSpPr>
        <p:spPr>
          <a:xfrm>
            <a:off x="1028245" y="603025"/>
            <a:ext cx="2047875" cy="2030638"/>
          </a:xfrm>
        </p:spPr>
        <p:txBody>
          <a:bodyPr/>
          <a:lstStyle>
            <a:lvl1pPr marL="0" indent="0">
              <a:buNone/>
              <a:defRPr/>
            </a:lvl1pPr>
          </a:lstStyle>
          <a:p>
            <a:r>
              <a:rPr lang="en-US"/>
              <a:t>Click icon to add picture</a:t>
            </a:r>
          </a:p>
        </p:txBody>
      </p:sp>
      <p:sp>
        <p:nvSpPr>
          <p:cNvPr id="35" name="Picture Placeholder 33">
            <a:extLst>
              <a:ext uri="{FF2B5EF4-FFF2-40B4-BE49-F238E27FC236}">
                <a16:creationId xmlns:a16="http://schemas.microsoft.com/office/drawing/2014/main" id="{A0ABB000-4DAB-4EDE-8A34-0949BCFA1884}"/>
              </a:ext>
            </a:extLst>
          </p:cNvPr>
          <p:cNvSpPr>
            <a:spLocks noGrp="1"/>
          </p:cNvSpPr>
          <p:nvPr>
            <p:ph type="pic" sz="quarter" idx="18"/>
          </p:nvPr>
        </p:nvSpPr>
        <p:spPr>
          <a:xfrm>
            <a:off x="5071606" y="603025"/>
            <a:ext cx="2047875" cy="2030638"/>
          </a:xfrm>
        </p:spPr>
        <p:txBody>
          <a:bodyPr/>
          <a:lstStyle>
            <a:lvl1pPr marL="0" indent="0">
              <a:buNone/>
              <a:defRPr/>
            </a:lvl1pPr>
          </a:lstStyle>
          <a:p>
            <a:r>
              <a:rPr lang="en-US"/>
              <a:t>Click icon to add picture</a:t>
            </a:r>
          </a:p>
        </p:txBody>
      </p:sp>
      <p:sp>
        <p:nvSpPr>
          <p:cNvPr id="36" name="Picture Placeholder 33">
            <a:extLst>
              <a:ext uri="{FF2B5EF4-FFF2-40B4-BE49-F238E27FC236}">
                <a16:creationId xmlns:a16="http://schemas.microsoft.com/office/drawing/2014/main" id="{10F23952-1EA4-415F-9041-20CB5411DD91}"/>
              </a:ext>
            </a:extLst>
          </p:cNvPr>
          <p:cNvSpPr>
            <a:spLocks noGrp="1"/>
          </p:cNvSpPr>
          <p:nvPr>
            <p:ph type="pic" sz="quarter" idx="19"/>
          </p:nvPr>
        </p:nvSpPr>
        <p:spPr>
          <a:xfrm>
            <a:off x="9114967" y="603025"/>
            <a:ext cx="2047875" cy="2030638"/>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2680295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EA9A-8274-41C3-A9EA-6E32B99E46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76C18F-E4D2-4474-88DD-04AEAE825506}"/>
              </a:ext>
            </a:extLst>
          </p:cNvPr>
          <p:cNvSpPr>
            <a:spLocks noGrp="1"/>
          </p:cNvSpPr>
          <p:nvPr>
            <p:ph sz="half" idx="1"/>
          </p:nvPr>
        </p:nvSpPr>
        <p:spPr>
          <a:xfrm>
            <a:off x="838200" y="1825625"/>
            <a:ext cx="5181600" cy="41252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DBE146-C3FB-42D6-AA61-53FEEEB661DB}"/>
              </a:ext>
            </a:extLst>
          </p:cNvPr>
          <p:cNvSpPr>
            <a:spLocks noGrp="1"/>
          </p:cNvSpPr>
          <p:nvPr>
            <p:ph sz="half" idx="2"/>
          </p:nvPr>
        </p:nvSpPr>
        <p:spPr>
          <a:xfrm>
            <a:off x="6172200" y="1825625"/>
            <a:ext cx="5181600" cy="41252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5C03DC78-6264-47FB-8EDA-D080DD5F26CF}"/>
              </a:ext>
            </a:extLst>
          </p:cNvPr>
          <p:cNvSpPr>
            <a:spLocks noGrp="1"/>
          </p:cNvSpPr>
          <p:nvPr>
            <p:ph type="ftr" sz="quarter" idx="3"/>
          </p:nvPr>
        </p:nvSpPr>
        <p:spPr>
          <a:xfrm>
            <a:off x="4038600" y="6240238"/>
            <a:ext cx="4114800" cy="365125"/>
          </a:xfrm>
          <a:prstGeom prst="rect">
            <a:avLst/>
          </a:prstGeom>
        </p:spPr>
        <p:txBody>
          <a:bodyPr vert="horz" lIns="91440" tIns="45720" rIns="91440" bIns="45720" rtlCol="0" anchor="ctr"/>
          <a:lstStyle>
            <a:lvl1pPr algn="ctr">
              <a:defRPr sz="1200">
                <a:solidFill>
                  <a:schemeClr val="bg2"/>
                </a:solidFill>
              </a:defRPr>
            </a:lvl1pPr>
          </a:lstStyle>
          <a:p>
            <a:r>
              <a:rPr lang="en-US"/>
              <a:t>Copyright © Sales Tax Institute 2024</a:t>
            </a:r>
          </a:p>
        </p:txBody>
      </p:sp>
      <p:sp>
        <p:nvSpPr>
          <p:cNvPr id="7" name="Slide Number Placeholder 3">
            <a:extLst>
              <a:ext uri="{FF2B5EF4-FFF2-40B4-BE49-F238E27FC236}">
                <a16:creationId xmlns:a16="http://schemas.microsoft.com/office/drawing/2014/main" id="{2E0133CC-34C4-463A-AB0C-5A0F75B7232E}"/>
              </a:ext>
            </a:extLst>
          </p:cNvPr>
          <p:cNvSpPr>
            <a:spLocks noGrp="1"/>
          </p:cNvSpPr>
          <p:nvPr>
            <p:ph type="sldNum" sz="quarter" idx="4"/>
          </p:nvPr>
        </p:nvSpPr>
        <p:spPr>
          <a:xfrm>
            <a:off x="838200" y="6240238"/>
            <a:ext cx="2743200" cy="365125"/>
          </a:xfrm>
          <a:prstGeom prst="rect">
            <a:avLst/>
          </a:prstGeom>
        </p:spPr>
        <p:txBody>
          <a:bodyPr vert="horz" lIns="91440" tIns="45720" rIns="91440" bIns="45720" rtlCol="0" anchor="ctr"/>
          <a:lstStyle>
            <a:lvl1pPr algn="l">
              <a:defRPr sz="1200">
                <a:solidFill>
                  <a:schemeClr val="bg2"/>
                </a:solidFill>
              </a:defRPr>
            </a:lvl1pPr>
          </a:lstStyle>
          <a:p>
            <a:fld id="{62BFC0F0-E31D-44BF-B017-233CDB2896A6}" type="slidenum">
              <a:rPr lang="en-US" smtClean="0"/>
              <a:pPr/>
              <a:t>‹#›</a:t>
            </a:fld>
            <a:endParaRPr lang="en-US"/>
          </a:p>
        </p:txBody>
      </p:sp>
    </p:spTree>
    <p:extLst>
      <p:ext uri="{BB962C8B-B14F-4D97-AF65-F5344CB8AC3E}">
        <p14:creationId xmlns:p14="http://schemas.microsoft.com/office/powerpoint/2010/main" val="343223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image" Target="../media/image1.jpeg"/><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1D7425-55F0-4D19-B600-FB2F9E1068A5}"/>
              </a:ext>
            </a:extLst>
          </p:cNvPr>
          <p:cNvSpPr>
            <a:spLocks noGrp="1"/>
          </p:cNvSpPr>
          <p:nvPr>
            <p:ph type="title"/>
          </p:nvPr>
        </p:nvSpPr>
        <p:spPr>
          <a:xfrm>
            <a:off x="838200" y="200819"/>
            <a:ext cx="10515600" cy="1325563"/>
          </a:xfrm>
          <a:prstGeom prst="rect">
            <a:avLst/>
          </a:prstGeom>
          <a:noFill/>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A1CDE8-7DF7-4804-B69B-AB4876E8F6E6}"/>
              </a:ext>
            </a:extLst>
          </p:cNvPr>
          <p:cNvSpPr>
            <a:spLocks noGrp="1"/>
          </p:cNvSpPr>
          <p:nvPr>
            <p:ph type="body" idx="1"/>
          </p:nvPr>
        </p:nvSpPr>
        <p:spPr>
          <a:xfrm>
            <a:off x="838200" y="1911593"/>
            <a:ext cx="10515600" cy="408894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2A8E894-17A1-4346-8B32-B45153DD4FFF}"/>
              </a:ext>
            </a:extLst>
          </p:cNvPr>
          <p:cNvSpPr>
            <a:spLocks noGrp="1"/>
          </p:cNvSpPr>
          <p:nvPr>
            <p:ph type="ftr" sz="quarter" idx="3"/>
          </p:nvPr>
        </p:nvSpPr>
        <p:spPr>
          <a:xfrm>
            <a:off x="4038600" y="6240238"/>
            <a:ext cx="4114800" cy="365125"/>
          </a:xfrm>
          <a:prstGeom prst="rect">
            <a:avLst/>
          </a:prstGeom>
        </p:spPr>
        <p:txBody>
          <a:bodyPr vert="horz" lIns="91440" tIns="45720" rIns="91440" bIns="45720" rtlCol="0" anchor="ctr"/>
          <a:lstStyle>
            <a:lvl1pPr algn="ctr">
              <a:defRPr sz="1200">
                <a:solidFill>
                  <a:schemeClr val="bg2"/>
                </a:solidFill>
              </a:defRPr>
            </a:lvl1pPr>
          </a:lstStyle>
          <a:p>
            <a:r>
              <a:rPr lang="en-US"/>
              <a:t>Copyright © Sales Tax Institute 2024</a:t>
            </a:r>
          </a:p>
        </p:txBody>
      </p:sp>
      <p:sp>
        <p:nvSpPr>
          <p:cNvPr id="4" name="Slide Number Placeholder 3">
            <a:extLst>
              <a:ext uri="{FF2B5EF4-FFF2-40B4-BE49-F238E27FC236}">
                <a16:creationId xmlns:a16="http://schemas.microsoft.com/office/drawing/2014/main" id="{1945F5F4-AE88-43E3-BADC-F7B73ECA9ECC}"/>
              </a:ext>
            </a:extLst>
          </p:cNvPr>
          <p:cNvSpPr>
            <a:spLocks noGrp="1"/>
          </p:cNvSpPr>
          <p:nvPr>
            <p:ph type="sldNum" sz="quarter" idx="4"/>
          </p:nvPr>
        </p:nvSpPr>
        <p:spPr>
          <a:xfrm>
            <a:off x="838200" y="6240238"/>
            <a:ext cx="2743200" cy="365125"/>
          </a:xfrm>
          <a:prstGeom prst="rect">
            <a:avLst/>
          </a:prstGeom>
        </p:spPr>
        <p:txBody>
          <a:bodyPr vert="horz" lIns="91440" tIns="45720" rIns="91440" bIns="45720" rtlCol="0" anchor="ctr"/>
          <a:lstStyle>
            <a:lvl1pPr algn="l">
              <a:defRPr sz="1200">
                <a:solidFill>
                  <a:schemeClr val="bg2"/>
                </a:solidFill>
              </a:defRPr>
            </a:lvl1pPr>
          </a:lstStyle>
          <a:p>
            <a:fld id="{62BFC0F0-E31D-44BF-B017-233CDB2896A6}" type="slidenum">
              <a:rPr lang="en-US" smtClean="0"/>
              <a:pPr/>
              <a:t>‹#›</a:t>
            </a:fld>
            <a:endParaRPr lang="en-US"/>
          </a:p>
        </p:txBody>
      </p:sp>
    </p:spTree>
    <p:extLst>
      <p:ext uri="{BB962C8B-B14F-4D97-AF65-F5344CB8AC3E}">
        <p14:creationId xmlns:p14="http://schemas.microsoft.com/office/powerpoint/2010/main" val="2268581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51" r:id="rId4"/>
    <p:sldLayoutId id="2147483661" r:id="rId5"/>
    <p:sldLayoutId id="2147483662" r:id="rId6"/>
    <p:sldLayoutId id="2147483663" r:id="rId7"/>
    <p:sldLayoutId id="2147483660" r:id="rId8"/>
    <p:sldLayoutId id="2147483652" r:id="rId9"/>
    <p:sldLayoutId id="2147483653" r:id="rId10"/>
    <p:sldLayoutId id="2147483654" r:id="rId11"/>
    <p:sldLayoutId id="2147483656" r:id="rId12"/>
    <p:sldLayoutId id="2147483657" r:id="rId13"/>
    <p:sldLayoutId id="2147483670" r:id="rId14"/>
    <p:sldLayoutId id="2147483667" r:id="rId15"/>
    <p:sldLayoutId id="2147483666" r:id="rId16"/>
    <p:sldLayoutId id="2147483664" r:id="rId17"/>
    <p:sldLayoutId id="2147483668" r:id="rId18"/>
  </p:sldLayoutIdLst>
  <p:hf hdr="0" dt="0"/>
  <p:txStyles>
    <p:titleStyle>
      <a:lvl1pPr algn="l" defTabSz="914400" rtl="0" eaLnBrk="1" latinLnBrk="0" hangingPunct="1">
        <a:lnSpc>
          <a:spcPct val="90000"/>
        </a:lnSpc>
        <a:spcBef>
          <a:spcPct val="0"/>
        </a:spcBef>
        <a:buNone/>
        <a:defRPr sz="4800" b="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Courier New" panose="02070309020205020404" pitchFamily="49" charset="0"/>
        <a:buChar char="o"/>
        <a:defRPr sz="2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Tx/>
        <a:buFont typeface="FreightSans Pro Book" panose="02000606030000020004" pitchFamily="50"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1D7425-55F0-4D19-B600-FB2F9E1068A5}"/>
              </a:ext>
            </a:extLst>
          </p:cNvPr>
          <p:cNvSpPr>
            <a:spLocks noGrp="1"/>
          </p:cNvSpPr>
          <p:nvPr>
            <p:ph type="title"/>
          </p:nvPr>
        </p:nvSpPr>
        <p:spPr>
          <a:xfrm>
            <a:off x="838200" y="200819"/>
            <a:ext cx="10515600" cy="1325563"/>
          </a:xfrm>
          <a:prstGeom prst="rect">
            <a:avLst/>
          </a:prstGeom>
          <a:noFill/>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A1CDE8-7DF7-4804-B69B-AB4876E8F6E6}"/>
              </a:ext>
            </a:extLst>
          </p:cNvPr>
          <p:cNvSpPr>
            <a:spLocks noGrp="1"/>
          </p:cNvSpPr>
          <p:nvPr>
            <p:ph type="body" idx="1"/>
          </p:nvPr>
        </p:nvSpPr>
        <p:spPr>
          <a:xfrm>
            <a:off x="838200" y="1911593"/>
            <a:ext cx="10515600" cy="408894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2A8E894-17A1-4346-8B32-B45153DD4FFF}"/>
              </a:ext>
            </a:extLst>
          </p:cNvPr>
          <p:cNvSpPr>
            <a:spLocks noGrp="1"/>
          </p:cNvSpPr>
          <p:nvPr>
            <p:ph type="ftr" sz="quarter" idx="3"/>
          </p:nvPr>
        </p:nvSpPr>
        <p:spPr>
          <a:xfrm>
            <a:off x="4038600" y="6240238"/>
            <a:ext cx="4114800" cy="365125"/>
          </a:xfrm>
          <a:prstGeom prst="rect">
            <a:avLst/>
          </a:prstGeom>
        </p:spPr>
        <p:txBody>
          <a:bodyPr vert="horz" lIns="91440" tIns="45720" rIns="91440" bIns="45720" rtlCol="0" anchor="ctr"/>
          <a:lstStyle>
            <a:lvl1pPr algn="ctr">
              <a:defRPr sz="1200">
                <a:solidFill>
                  <a:schemeClr val="bg2"/>
                </a:solidFill>
              </a:defRPr>
            </a:lvl1pPr>
          </a:lstStyle>
          <a:p>
            <a:r>
              <a:rPr lang="en-US"/>
              <a:t>Copyright © Sales Tax Institute 2024</a:t>
            </a:r>
          </a:p>
        </p:txBody>
      </p:sp>
      <p:sp>
        <p:nvSpPr>
          <p:cNvPr id="4" name="Slide Number Placeholder 3">
            <a:extLst>
              <a:ext uri="{FF2B5EF4-FFF2-40B4-BE49-F238E27FC236}">
                <a16:creationId xmlns:a16="http://schemas.microsoft.com/office/drawing/2014/main" id="{1945F5F4-AE88-43E3-BADC-F7B73ECA9ECC}"/>
              </a:ext>
            </a:extLst>
          </p:cNvPr>
          <p:cNvSpPr>
            <a:spLocks noGrp="1"/>
          </p:cNvSpPr>
          <p:nvPr>
            <p:ph type="sldNum" sz="quarter" idx="4"/>
          </p:nvPr>
        </p:nvSpPr>
        <p:spPr>
          <a:xfrm>
            <a:off x="838200" y="6240238"/>
            <a:ext cx="2743200" cy="365125"/>
          </a:xfrm>
          <a:prstGeom prst="rect">
            <a:avLst/>
          </a:prstGeom>
        </p:spPr>
        <p:txBody>
          <a:bodyPr vert="horz" lIns="91440" tIns="45720" rIns="91440" bIns="45720" rtlCol="0" anchor="ctr"/>
          <a:lstStyle>
            <a:lvl1pPr algn="l">
              <a:defRPr sz="1200">
                <a:solidFill>
                  <a:schemeClr val="bg2"/>
                </a:solidFill>
              </a:defRPr>
            </a:lvl1pPr>
          </a:lstStyle>
          <a:p>
            <a:fld id="{62BFC0F0-E31D-44BF-B017-233CDB2896A6}" type="slidenum">
              <a:rPr lang="en-US" smtClean="0"/>
              <a:pPr/>
              <a:t>‹#›</a:t>
            </a:fld>
            <a:endParaRPr lang="en-US"/>
          </a:p>
        </p:txBody>
      </p:sp>
    </p:spTree>
    <p:extLst>
      <p:ext uri="{BB962C8B-B14F-4D97-AF65-F5344CB8AC3E}">
        <p14:creationId xmlns:p14="http://schemas.microsoft.com/office/powerpoint/2010/main" val="376800870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Lst>
  <p:hf hdr="0" dt="0"/>
  <p:txStyles>
    <p:titleStyle>
      <a:lvl1pPr algn="l" defTabSz="914400" rtl="0" eaLnBrk="1" latinLnBrk="0" hangingPunct="1">
        <a:lnSpc>
          <a:spcPct val="90000"/>
        </a:lnSpc>
        <a:spcBef>
          <a:spcPct val="0"/>
        </a:spcBef>
        <a:buNone/>
        <a:defRPr sz="4800" b="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Courier New" panose="02070309020205020404" pitchFamily="49" charset="0"/>
        <a:buChar char="o"/>
        <a:defRPr sz="2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Tx/>
        <a:buFont typeface="FreightSans Pro Book" panose="02000606030000020004" pitchFamily="50"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3" Type="http://schemas.openxmlformats.org/officeDocument/2006/relationships/hyperlink" Target="http://www.all-flags-world.com/country-flag/flag-spain.php" TargetMode="External"/><Relationship Id="rId2" Type="http://schemas.openxmlformats.org/officeDocument/2006/relationships/image" Target="../media/image19.jpeg"/><Relationship Id="rId1" Type="http://schemas.openxmlformats.org/officeDocument/2006/relationships/slideLayout" Target="../slideLayouts/slideLayout44.xml"/><Relationship Id="rId5" Type="http://schemas.openxmlformats.org/officeDocument/2006/relationships/hyperlink" Target="https://www.flickr.com/photos/senorwences/7268645996/" TargetMode="External"/><Relationship Id="rId4" Type="http://schemas.openxmlformats.org/officeDocument/2006/relationships/image" Target="../media/image20.jpg"/></Relationships>
</file>

<file path=ppt/slides/_rels/slide37.xml.rels><?xml version="1.0" encoding="UTF-8" standalone="yes"?>
<Relationships xmlns="http://schemas.openxmlformats.org/package/2006/relationships"><Relationship Id="rId3" Type="http://schemas.openxmlformats.org/officeDocument/2006/relationships/hyperlink" Target="https://www.publicdomainpictures.net/en/view-image.php?image=119657&amp;picture=austria-flag" TargetMode="External"/><Relationship Id="rId7" Type="http://schemas.openxmlformats.org/officeDocument/2006/relationships/hyperlink" Target="https://www.flickr.com/photos/senorwences/7268645996/" TargetMode="External"/><Relationship Id="rId2" Type="http://schemas.openxmlformats.org/officeDocument/2006/relationships/image" Target="../media/image21.jpeg"/><Relationship Id="rId1" Type="http://schemas.openxmlformats.org/officeDocument/2006/relationships/slideLayout" Target="../slideLayouts/slideLayout44.xml"/><Relationship Id="rId6" Type="http://schemas.openxmlformats.org/officeDocument/2006/relationships/image" Target="../media/image20.jpg"/><Relationship Id="rId5" Type="http://schemas.openxmlformats.org/officeDocument/2006/relationships/hyperlink" Target="https://hu.wikipedia.org/wiki/F%C3%A1jl:War_Flag_of_Hungary_(1939-1945,_size_VI).svg" TargetMode="Externa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microsoft.com/office/2018/10/relationships/comments" Target="../comments/modernComment_2FC_58D36AE9.xml"/><Relationship Id="rId1" Type="http://schemas.openxmlformats.org/officeDocument/2006/relationships/slideLayout" Target="../slideLayouts/slideLayout44.xml"/><Relationship Id="rId6" Type="http://schemas.openxmlformats.org/officeDocument/2006/relationships/hyperlink" Target="http://pngimg.com/download/14615" TargetMode="External"/><Relationship Id="rId5" Type="http://schemas.openxmlformats.org/officeDocument/2006/relationships/image" Target="../media/image24.png"/><Relationship Id="rId4" Type="http://schemas.openxmlformats.org/officeDocument/2006/relationships/hyperlink" Target="https://strategywiki.org/wiki/File:Flag_of_Italy.svg"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4.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44.xml"/><Relationship Id="rId5" Type="http://schemas.openxmlformats.org/officeDocument/2006/relationships/image" Target="../media/image29.png"/><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4.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7.xml.rels><?xml version="1.0" encoding="UTF-8" standalone="yes"?>
<Relationships xmlns="http://schemas.openxmlformats.org/package/2006/relationships"><Relationship Id="rId3" Type="http://schemas.openxmlformats.org/officeDocument/2006/relationships/hyperlink" Target="mailto:florian.hanslik@terravat.com" TargetMode="External"/><Relationship Id="rId2" Type="http://schemas.openxmlformats.org/officeDocument/2006/relationships/hyperlink" Target="mailto:diane@salestaxinstitute.com" TargetMode="External"/><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hyperlink" Target="https://www.salestaxinstitute.com/sales-tax-nerd-community-membership" TargetMode="Externa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jpeg"/></Relationships>
</file>

<file path=ppt/slides/_rels/slide8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png"/></Relationships>
</file>

<file path=ppt/slides/_rels/slide82.xml.rels><?xml version="1.0" encoding="UTF-8" standalone="yes"?>
<Relationships xmlns="http://schemas.openxmlformats.org/package/2006/relationships"><Relationship Id="rId8" Type="http://schemas.openxmlformats.org/officeDocument/2006/relationships/hyperlink" Target="mailto:webinars@salestaxinstitute.com" TargetMode="External"/><Relationship Id="rId3" Type="http://schemas.openxmlformats.org/officeDocument/2006/relationships/image" Target="../media/image11.png"/><Relationship Id="rId7" Type="http://schemas.openxmlformats.org/officeDocument/2006/relationships/hyperlink" Target="https://www.youtube.com/user/salestaxinstitut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linkedin.com/company/sales-tax-institute/" TargetMode="External"/><Relationship Id="rId11" Type="http://schemas.openxmlformats.org/officeDocument/2006/relationships/image" Target="../media/image48.png"/><Relationship Id="rId5" Type="http://schemas.openxmlformats.org/officeDocument/2006/relationships/hyperlink" Target="https://www.instagram.com/salestaxinstitute/" TargetMode="External"/><Relationship Id="rId10" Type="http://schemas.openxmlformats.org/officeDocument/2006/relationships/hyperlink" Target="https://www.facebook.com/salestaxinstitute/" TargetMode="External"/><Relationship Id="rId4" Type="http://schemas.openxmlformats.org/officeDocument/2006/relationships/image" Target="../media/image12.png"/><Relationship Id="rId9" Type="http://schemas.openxmlformats.org/officeDocument/2006/relationships/image" Target="../media/image4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66B3180-9B47-438E-9E1C-6B97902DF9B6}"/>
              </a:ext>
            </a:extLst>
          </p:cNvPr>
          <p:cNvSpPr>
            <a:spLocks noGrp="1"/>
          </p:cNvSpPr>
          <p:nvPr>
            <p:ph type="ftr" sz="quarter" idx="11"/>
          </p:nvPr>
        </p:nvSpPr>
        <p:spPr/>
        <p:txBody>
          <a:bodyPr/>
          <a:lstStyle/>
          <a:p>
            <a:r>
              <a:rPr lang="en-US"/>
              <a:t>Copyright © Sales Tax Institute 2024</a:t>
            </a:r>
          </a:p>
        </p:txBody>
      </p:sp>
      <p:sp>
        <p:nvSpPr>
          <p:cNvPr id="3" name="Title 2">
            <a:extLst>
              <a:ext uri="{FF2B5EF4-FFF2-40B4-BE49-F238E27FC236}">
                <a16:creationId xmlns:a16="http://schemas.microsoft.com/office/drawing/2014/main" id="{BF0BC76D-9C01-467C-A043-B6F4E43B4D90}"/>
              </a:ext>
            </a:extLst>
          </p:cNvPr>
          <p:cNvSpPr>
            <a:spLocks noGrp="1"/>
          </p:cNvSpPr>
          <p:nvPr>
            <p:ph type="ctrTitle"/>
          </p:nvPr>
        </p:nvSpPr>
        <p:spPr>
          <a:xfrm>
            <a:off x="1796561" y="1717419"/>
            <a:ext cx="8598877" cy="2387600"/>
          </a:xfrm>
        </p:spPr>
        <p:txBody>
          <a:bodyPr>
            <a:normAutofit/>
          </a:bodyPr>
          <a:lstStyle/>
          <a:p>
            <a:r>
              <a:rPr lang="en-US" sz="5000" b="0" dirty="0"/>
              <a:t>European Value Added Tax: What U.S. Sellers Need to Know</a:t>
            </a:r>
          </a:p>
        </p:txBody>
      </p:sp>
      <p:sp>
        <p:nvSpPr>
          <p:cNvPr id="4" name="Subtitle 3">
            <a:extLst>
              <a:ext uri="{FF2B5EF4-FFF2-40B4-BE49-F238E27FC236}">
                <a16:creationId xmlns:a16="http://schemas.microsoft.com/office/drawing/2014/main" id="{69028FC7-41EE-4986-88AC-082C8C8465DC}"/>
              </a:ext>
            </a:extLst>
          </p:cNvPr>
          <p:cNvSpPr>
            <a:spLocks noGrp="1"/>
          </p:cNvSpPr>
          <p:nvPr>
            <p:ph type="subTitle" idx="1"/>
          </p:nvPr>
        </p:nvSpPr>
        <p:spPr/>
        <p:txBody>
          <a:bodyPr>
            <a:normAutofit/>
          </a:bodyPr>
          <a:lstStyle/>
          <a:p>
            <a:r>
              <a:rPr lang="en-US" sz="3200" dirty="0"/>
              <a:t>On-Demand Webinar</a:t>
            </a:r>
          </a:p>
        </p:txBody>
      </p:sp>
    </p:spTree>
    <p:extLst>
      <p:ext uri="{BB962C8B-B14F-4D97-AF65-F5344CB8AC3E}">
        <p14:creationId xmlns:p14="http://schemas.microsoft.com/office/powerpoint/2010/main" val="3413613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2FF73-F9CC-478F-A8EE-F7AB7FCF7AAC}"/>
              </a:ext>
            </a:extLst>
          </p:cNvPr>
          <p:cNvSpPr>
            <a:spLocks noGrp="1"/>
          </p:cNvSpPr>
          <p:nvPr>
            <p:ph type="title"/>
          </p:nvPr>
        </p:nvSpPr>
        <p:spPr/>
        <p:txBody>
          <a:bodyPr/>
          <a:lstStyle/>
          <a:p>
            <a:r>
              <a:rPr lang="en-US" dirty="0"/>
              <a:t>Advantages of the VAT System</a:t>
            </a:r>
          </a:p>
        </p:txBody>
      </p:sp>
      <p:sp>
        <p:nvSpPr>
          <p:cNvPr id="3" name="Content Placeholder 2">
            <a:extLst>
              <a:ext uri="{FF2B5EF4-FFF2-40B4-BE49-F238E27FC236}">
                <a16:creationId xmlns:a16="http://schemas.microsoft.com/office/drawing/2014/main" id="{D8FF0CB8-2D81-4E29-9EE7-AEBF1C6B83F3}"/>
              </a:ext>
            </a:extLst>
          </p:cNvPr>
          <p:cNvSpPr>
            <a:spLocks noGrp="1"/>
          </p:cNvSpPr>
          <p:nvPr>
            <p:ph idx="1"/>
          </p:nvPr>
        </p:nvSpPr>
        <p:spPr/>
        <p:txBody>
          <a:bodyPr/>
          <a:lstStyle/>
          <a:p>
            <a:r>
              <a:rPr lang="en-US"/>
              <a:t>Regular flow of income</a:t>
            </a:r>
          </a:p>
          <a:p>
            <a:r>
              <a:rPr lang="en-US"/>
              <a:t>Self-audit mechanism</a:t>
            </a:r>
          </a:p>
          <a:p>
            <a:r>
              <a:rPr lang="en-US"/>
              <a:t>Control of collection</a:t>
            </a:r>
          </a:p>
          <a:p>
            <a:r>
              <a:rPr lang="en-US"/>
              <a:t>Low collection costs</a:t>
            </a:r>
          </a:p>
          <a:p>
            <a:r>
              <a:rPr lang="en-US"/>
              <a:t>Collected on accrual basis</a:t>
            </a:r>
          </a:p>
          <a:p>
            <a:r>
              <a:rPr lang="en-US"/>
              <a:t>Input tax credit for all business inputs</a:t>
            </a:r>
          </a:p>
          <a:p>
            <a:endParaRPr lang="en-US"/>
          </a:p>
        </p:txBody>
      </p:sp>
      <p:sp>
        <p:nvSpPr>
          <p:cNvPr id="4" name="Footer Placeholder 3">
            <a:extLst>
              <a:ext uri="{FF2B5EF4-FFF2-40B4-BE49-F238E27FC236}">
                <a16:creationId xmlns:a16="http://schemas.microsoft.com/office/drawing/2014/main" id="{DB7572BE-8892-400A-B2CF-ADB786DBAED2}"/>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B76B2CF2-7038-43B0-BEBF-27AAE87B2673}"/>
              </a:ext>
            </a:extLst>
          </p:cNvPr>
          <p:cNvSpPr>
            <a:spLocks noGrp="1"/>
          </p:cNvSpPr>
          <p:nvPr>
            <p:ph type="sldNum" sz="quarter" idx="4"/>
          </p:nvPr>
        </p:nvSpPr>
        <p:spPr/>
        <p:txBody>
          <a:bodyPr/>
          <a:lstStyle/>
          <a:p>
            <a:fld id="{62BFC0F0-E31D-44BF-B017-233CDB2896A6}" type="slidenum">
              <a:rPr lang="en-US" smtClean="0"/>
              <a:pPr/>
              <a:t>10</a:t>
            </a:fld>
            <a:endParaRPr lang="en-US"/>
          </a:p>
        </p:txBody>
      </p:sp>
    </p:spTree>
    <p:extLst>
      <p:ext uri="{BB962C8B-B14F-4D97-AF65-F5344CB8AC3E}">
        <p14:creationId xmlns:p14="http://schemas.microsoft.com/office/powerpoint/2010/main" val="307339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11022-3C07-50B4-5130-AA6C15335351}"/>
              </a:ext>
            </a:extLst>
          </p:cNvPr>
          <p:cNvSpPr>
            <a:spLocks noGrp="1"/>
          </p:cNvSpPr>
          <p:nvPr>
            <p:ph type="title"/>
          </p:nvPr>
        </p:nvSpPr>
        <p:spPr/>
        <p:txBody>
          <a:bodyPr/>
          <a:lstStyle/>
          <a:p>
            <a:r>
              <a:rPr lang="en-US" dirty="0"/>
              <a:t>Goods and Services</a:t>
            </a:r>
          </a:p>
        </p:txBody>
      </p:sp>
      <p:sp>
        <p:nvSpPr>
          <p:cNvPr id="3" name="Footer Placeholder 2">
            <a:extLst>
              <a:ext uri="{FF2B5EF4-FFF2-40B4-BE49-F238E27FC236}">
                <a16:creationId xmlns:a16="http://schemas.microsoft.com/office/drawing/2014/main" id="{72A0CC46-F6F5-7027-DF21-4C688A2F3C27}"/>
              </a:ext>
            </a:extLst>
          </p:cNvPr>
          <p:cNvSpPr>
            <a:spLocks noGrp="1"/>
          </p:cNvSpPr>
          <p:nvPr>
            <p:ph type="ftr" sz="quarter" idx="11"/>
          </p:nvPr>
        </p:nvSpPr>
        <p:spPr/>
        <p:txBody>
          <a:bodyPr/>
          <a:lstStyle/>
          <a:p>
            <a:r>
              <a:rPr lang="en-US"/>
              <a:t>Copyright © Sales Tax Institute 2024</a:t>
            </a:r>
          </a:p>
        </p:txBody>
      </p:sp>
      <p:sp>
        <p:nvSpPr>
          <p:cNvPr id="4" name="Content Placeholder 3">
            <a:extLst>
              <a:ext uri="{FF2B5EF4-FFF2-40B4-BE49-F238E27FC236}">
                <a16:creationId xmlns:a16="http://schemas.microsoft.com/office/drawing/2014/main" id="{38693DC8-ACB5-236B-DA72-5692BAF1090E}"/>
              </a:ext>
            </a:extLst>
          </p:cNvPr>
          <p:cNvSpPr>
            <a:spLocks noGrp="1"/>
          </p:cNvSpPr>
          <p:nvPr>
            <p:ph sz="quarter" idx="13"/>
          </p:nvPr>
        </p:nvSpPr>
        <p:spPr>
          <a:xfrm>
            <a:off x="838201" y="1916079"/>
            <a:ext cx="6891120" cy="4088946"/>
          </a:xfrm>
        </p:spPr>
        <p:txBody>
          <a:bodyPr>
            <a:normAutofit fontScale="85000" lnSpcReduction="20000"/>
          </a:bodyPr>
          <a:lstStyle/>
          <a:p>
            <a:r>
              <a:rPr lang="en-US" dirty="0"/>
              <a:t>VAT treats goods and services differently. Therefore:</a:t>
            </a:r>
          </a:p>
          <a:p>
            <a:pPr lvl="1"/>
            <a:r>
              <a:rPr lang="en-US" dirty="0"/>
              <a:t>Identification whether a supply of goods or services.</a:t>
            </a:r>
          </a:p>
          <a:p>
            <a:pPr lvl="1"/>
            <a:r>
              <a:rPr lang="en-US" dirty="0"/>
              <a:t>Having identified the supply, determination of the place of supply.</a:t>
            </a:r>
          </a:p>
          <a:p>
            <a:pPr lvl="1"/>
            <a:r>
              <a:rPr lang="en-US" dirty="0"/>
              <a:t>On cross border transactions, the place of supply will determine the VAT treatment.</a:t>
            </a:r>
          </a:p>
          <a:p>
            <a:endParaRPr lang="en-US" dirty="0"/>
          </a:p>
          <a:p>
            <a:r>
              <a:rPr lang="en-US" dirty="0"/>
              <a:t>Are these goods or services?	</a:t>
            </a:r>
          </a:p>
          <a:p>
            <a:pPr lvl="1"/>
            <a:r>
              <a:rPr lang="en-US" dirty="0"/>
              <a:t>Supply and install contracts</a:t>
            </a:r>
          </a:p>
          <a:p>
            <a:pPr lvl="1"/>
            <a:r>
              <a:rPr lang="en-US" dirty="0"/>
              <a:t>Leasing</a:t>
            </a:r>
          </a:p>
          <a:p>
            <a:endParaRPr lang="en-US" dirty="0"/>
          </a:p>
        </p:txBody>
      </p:sp>
      <p:sp>
        <p:nvSpPr>
          <p:cNvPr id="5" name="TextBox 4">
            <a:extLst>
              <a:ext uri="{FF2B5EF4-FFF2-40B4-BE49-F238E27FC236}">
                <a16:creationId xmlns:a16="http://schemas.microsoft.com/office/drawing/2014/main" id="{53FFCD44-3A0A-A015-109F-7B73C352198D}"/>
              </a:ext>
            </a:extLst>
          </p:cNvPr>
          <p:cNvSpPr txBox="1"/>
          <p:nvPr/>
        </p:nvSpPr>
        <p:spPr>
          <a:xfrm>
            <a:off x="8153400" y="3057874"/>
            <a:ext cx="3134772" cy="369332"/>
          </a:xfrm>
          <a:prstGeom prst="rect">
            <a:avLst/>
          </a:prstGeom>
          <a:noFill/>
        </p:spPr>
        <p:txBody>
          <a:bodyPr wrap="square">
            <a:spAutoFit/>
          </a:bodyPr>
          <a:lstStyle/>
          <a:p>
            <a:r>
              <a:rPr lang="en-US">
                <a:latin typeface="Gibson Light" panose="02000000000000000000" pitchFamily="50" charset="0"/>
              </a:rPr>
              <a:t>As per definition:</a:t>
            </a:r>
          </a:p>
        </p:txBody>
      </p:sp>
      <p:grpSp>
        <p:nvGrpSpPr>
          <p:cNvPr id="6" name="Group 19">
            <a:extLst>
              <a:ext uri="{FF2B5EF4-FFF2-40B4-BE49-F238E27FC236}">
                <a16:creationId xmlns:a16="http://schemas.microsoft.com/office/drawing/2014/main" id="{9AE6C619-D7D5-DB47-F78F-830D9190BFDA}"/>
              </a:ext>
            </a:extLst>
          </p:cNvPr>
          <p:cNvGrpSpPr>
            <a:grpSpLocks/>
          </p:cNvGrpSpPr>
          <p:nvPr/>
        </p:nvGrpSpPr>
        <p:grpSpPr bwMode="auto">
          <a:xfrm>
            <a:off x="8153400" y="3508899"/>
            <a:ext cx="3527425" cy="2232026"/>
            <a:chOff x="6326138" y="4967114"/>
            <a:chExt cx="3528392" cy="2232248"/>
          </a:xfrm>
        </p:grpSpPr>
        <p:grpSp>
          <p:nvGrpSpPr>
            <p:cNvPr id="7" name="Group 18">
              <a:extLst>
                <a:ext uri="{FF2B5EF4-FFF2-40B4-BE49-F238E27FC236}">
                  <a16:creationId xmlns:a16="http://schemas.microsoft.com/office/drawing/2014/main" id="{D007C132-CCB9-6658-35CD-3C4DA47150DD}"/>
                </a:ext>
              </a:extLst>
            </p:cNvPr>
            <p:cNvGrpSpPr>
              <a:grpSpLocks/>
            </p:cNvGrpSpPr>
            <p:nvPr/>
          </p:nvGrpSpPr>
          <p:grpSpPr bwMode="auto">
            <a:xfrm>
              <a:off x="6326138" y="4967114"/>
              <a:ext cx="3528392" cy="2232248"/>
              <a:chOff x="6326138" y="4967114"/>
              <a:chExt cx="3528392" cy="2232248"/>
            </a:xfrm>
          </p:grpSpPr>
          <p:grpSp>
            <p:nvGrpSpPr>
              <p:cNvPr id="9" name="Group 14">
                <a:extLst>
                  <a:ext uri="{FF2B5EF4-FFF2-40B4-BE49-F238E27FC236}">
                    <a16:creationId xmlns:a16="http://schemas.microsoft.com/office/drawing/2014/main" id="{186A6B6E-C348-EFAD-B07A-ECA8C3F2DE1C}"/>
                  </a:ext>
                </a:extLst>
              </p:cNvPr>
              <p:cNvGrpSpPr>
                <a:grpSpLocks/>
              </p:cNvGrpSpPr>
              <p:nvPr/>
            </p:nvGrpSpPr>
            <p:grpSpPr bwMode="auto">
              <a:xfrm>
                <a:off x="6326138" y="4967114"/>
                <a:ext cx="3528392" cy="2232248"/>
                <a:chOff x="6254130" y="4967114"/>
                <a:chExt cx="3528392" cy="2232248"/>
              </a:xfrm>
            </p:grpSpPr>
            <p:sp>
              <p:nvSpPr>
                <p:cNvPr id="11" name="Rectangle 13">
                  <a:extLst>
                    <a:ext uri="{FF2B5EF4-FFF2-40B4-BE49-F238E27FC236}">
                      <a16:creationId xmlns:a16="http://schemas.microsoft.com/office/drawing/2014/main" id="{93B65B6F-BB92-3656-35D5-5880A6372993}"/>
                    </a:ext>
                  </a:extLst>
                </p:cNvPr>
                <p:cNvSpPr/>
                <p:nvPr/>
              </p:nvSpPr>
              <p:spPr>
                <a:xfrm>
                  <a:off x="6254130" y="4967114"/>
                  <a:ext cx="3528392" cy="2232248"/>
                </a:xfrm>
                <a:prstGeom prst="rect">
                  <a:avLst/>
                </a:prstGeom>
                <a:solidFill>
                  <a:srgbClr val="4252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latin typeface="Gibson Light" panose="02000000000000000000" pitchFamily="50" charset="0"/>
                  </a:endParaRPr>
                </a:p>
              </p:txBody>
            </p:sp>
            <p:sp>
              <p:nvSpPr>
                <p:cNvPr id="12" name="Rectangle 12">
                  <a:extLst>
                    <a:ext uri="{FF2B5EF4-FFF2-40B4-BE49-F238E27FC236}">
                      <a16:creationId xmlns:a16="http://schemas.microsoft.com/office/drawing/2014/main" id="{B4D40C0D-DCAF-6B8B-C116-FCAA736CEBDB}"/>
                    </a:ext>
                  </a:extLst>
                </p:cNvPr>
                <p:cNvSpPr/>
                <p:nvPr/>
              </p:nvSpPr>
              <p:spPr>
                <a:xfrm>
                  <a:off x="6254130" y="4967114"/>
                  <a:ext cx="1727673" cy="1295529"/>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highlight>
                      <a:srgbClr val="42526C"/>
                    </a:highlight>
                    <a:latin typeface="Gibson Light" panose="02000000000000000000" pitchFamily="50" charset="0"/>
                  </a:endParaRPr>
                </a:p>
              </p:txBody>
            </p:sp>
          </p:grpSp>
          <p:sp>
            <p:nvSpPr>
              <p:cNvPr id="10" name="Text Box 8">
                <a:extLst>
                  <a:ext uri="{FF2B5EF4-FFF2-40B4-BE49-F238E27FC236}">
                    <a16:creationId xmlns:a16="http://schemas.microsoft.com/office/drawing/2014/main" id="{8FF23EA1-B2C6-2782-C27B-5AE8114D1676}"/>
                  </a:ext>
                </a:extLst>
              </p:cNvPr>
              <p:cNvSpPr txBox="1">
                <a:spLocks noChangeArrowheads="1"/>
              </p:cNvSpPr>
              <p:nvPr/>
            </p:nvSpPr>
            <p:spPr bwMode="auto">
              <a:xfrm>
                <a:off x="6470154" y="5471170"/>
                <a:ext cx="1159979" cy="277027"/>
              </a:xfrm>
              <a:prstGeom prst="rect">
                <a:avLst/>
              </a:prstGeom>
              <a:noFill/>
              <a:ln w="12700" algn="ctr">
                <a:noFill/>
                <a:miter lim="800000"/>
                <a:headEnd/>
                <a:tailEnd/>
              </a:ln>
            </p:spPr>
            <p:txBody>
              <a:bodyPr lIns="0" tIns="0" rIns="0" bIns="0">
                <a:spAutoFit/>
              </a:bodyPr>
              <a:lstStyle/>
              <a:p>
                <a:pPr>
                  <a:spcBef>
                    <a:spcPct val="50000"/>
                  </a:spcBef>
                </a:pPr>
                <a:r>
                  <a:rPr lang="en-GB" b="1">
                    <a:solidFill>
                      <a:schemeClr val="bg1"/>
                    </a:solidFill>
                    <a:latin typeface="Gibson Light" panose="02000000000000000000" pitchFamily="50" charset="0"/>
                  </a:rPr>
                  <a:t>Goods</a:t>
                </a:r>
              </a:p>
            </p:txBody>
          </p:sp>
        </p:grpSp>
        <p:sp>
          <p:nvSpPr>
            <p:cNvPr id="8" name="Text Box 8">
              <a:extLst>
                <a:ext uri="{FF2B5EF4-FFF2-40B4-BE49-F238E27FC236}">
                  <a16:creationId xmlns:a16="http://schemas.microsoft.com/office/drawing/2014/main" id="{4902A3D8-681E-7217-A430-0BE51262BF58}"/>
                </a:ext>
              </a:extLst>
            </p:cNvPr>
            <p:cNvSpPr txBox="1">
              <a:spLocks noChangeArrowheads="1"/>
            </p:cNvSpPr>
            <p:nvPr/>
          </p:nvSpPr>
          <p:spPr bwMode="auto">
            <a:xfrm>
              <a:off x="8126338" y="6479282"/>
              <a:ext cx="1159979" cy="277027"/>
            </a:xfrm>
            <a:prstGeom prst="rect">
              <a:avLst/>
            </a:prstGeom>
            <a:noFill/>
            <a:ln w="12700" algn="ctr">
              <a:noFill/>
              <a:miter lim="800000"/>
              <a:headEnd/>
              <a:tailEnd/>
            </a:ln>
          </p:spPr>
          <p:txBody>
            <a:bodyPr lIns="0" tIns="0" rIns="0" bIns="0">
              <a:spAutoFit/>
            </a:bodyPr>
            <a:lstStyle/>
            <a:p>
              <a:pPr>
                <a:spcBef>
                  <a:spcPct val="50000"/>
                </a:spcBef>
              </a:pPr>
              <a:r>
                <a:rPr lang="de-CH" b="1">
                  <a:solidFill>
                    <a:schemeClr val="bg1"/>
                  </a:solidFill>
                  <a:latin typeface="Gibson Light" panose="02000000000000000000" pitchFamily="50" charset="0"/>
                </a:rPr>
                <a:t>Services</a:t>
              </a:r>
              <a:endParaRPr lang="en-GB" b="1">
                <a:solidFill>
                  <a:schemeClr val="bg1"/>
                </a:solidFill>
                <a:latin typeface="Gibson Light" panose="02000000000000000000" pitchFamily="50" charset="0"/>
              </a:endParaRPr>
            </a:p>
          </p:txBody>
        </p:sp>
      </p:grpSp>
      <p:sp>
        <p:nvSpPr>
          <p:cNvPr id="13" name="Slide Number Placeholder 12">
            <a:extLst>
              <a:ext uri="{FF2B5EF4-FFF2-40B4-BE49-F238E27FC236}">
                <a16:creationId xmlns:a16="http://schemas.microsoft.com/office/drawing/2014/main" id="{9F67F9A2-8C9C-CDDE-4334-08BBC71405B9}"/>
              </a:ext>
            </a:extLst>
          </p:cNvPr>
          <p:cNvSpPr>
            <a:spLocks noGrp="1"/>
          </p:cNvSpPr>
          <p:nvPr>
            <p:ph type="sldNum" sz="quarter" idx="14"/>
          </p:nvPr>
        </p:nvSpPr>
        <p:spPr/>
        <p:txBody>
          <a:bodyPr/>
          <a:lstStyle/>
          <a:p>
            <a:fld id="{62BFC0F0-E31D-44BF-B017-233CDB2896A6}" type="slidenum">
              <a:rPr lang="en-US" smtClean="0"/>
              <a:pPr/>
              <a:t>11</a:t>
            </a:fld>
            <a:endParaRPr lang="en-US"/>
          </a:p>
        </p:txBody>
      </p:sp>
    </p:spTree>
    <p:extLst>
      <p:ext uri="{BB962C8B-B14F-4D97-AF65-F5344CB8AC3E}">
        <p14:creationId xmlns:p14="http://schemas.microsoft.com/office/powerpoint/2010/main" val="621375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2936B-9E13-4B04-95E1-EEEECA0A38D9}"/>
              </a:ext>
            </a:extLst>
          </p:cNvPr>
          <p:cNvSpPr>
            <a:spLocks noGrp="1"/>
          </p:cNvSpPr>
          <p:nvPr>
            <p:ph type="title"/>
          </p:nvPr>
        </p:nvSpPr>
        <p:spPr/>
        <p:txBody>
          <a:bodyPr>
            <a:normAutofit fontScale="90000"/>
          </a:bodyPr>
          <a:lstStyle/>
          <a:p>
            <a:r>
              <a:rPr lang="en-US" b="1" dirty="0"/>
              <a:t>Example: </a:t>
            </a:r>
            <a:r>
              <a:rPr lang="en-US" dirty="0"/>
              <a:t>Shipment of Goods by U.S. Company (1/2)</a:t>
            </a:r>
          </a:p>
        </p:txBody>
      </p:sp>
      <p:sp>
        <p:nvSpPr>
          <p:cNvPr id="3" name="Content Placeholder 2">
            <a:extLst>
              <a:ext uri="{FF2B5EF4-FFF2-40B4-BE49-F238E27FC236}">
                <a16:creationId xmlns:a16="http://schemas.microsoft.com/office/drawing/2014/main" id="{898FDBD3-DB3F-4452-BBC3-B3506625F61A}"/>
              </a:ext>
            </a:extLst>
          </p:cNvPr>
          <p:cNvSpPr>
            <a:spLocks noGrp="1"/>
          </p:cNvSpPr>
          <p:nvPr>
            <p:ph idx="1"/>
          </p:nvPr>
        </p:nvSpPr>
        <p:spPr/>
        <p:txBody>
          <a:bodyPr>
            <a:normAutofit fontScale="70000" lnSpcReduction="20000"/>
          </a:bodyPr>
          <a:lstStyle/>
          <a:p>
            <a:r>
              <a:rPr lang="en-US"/>
              <a:t>Scenario 1</a:t>
            </a:r>
          </a:p>
          <a:p>
            <a:pPr lvl="1"/>
            <a:r>
              <a:rPr lang="en-US"/>
              <a:t>Sale of goods from the US to a customer in the EU.</a:t>
            </a:r>
          </a:p>
          <a:p>
            <a:pPr lvl="1"/>
            <a:r>
              <a:rPr lang="en-US"/>
              <a:t>Incoterms e.g. DDP (Delivered, Duty Paid).</a:t>
            </a:r>
          </a:p>
          <a:p>
            <a:pPr lvl="1"/>
            <a:r>
              <a:rPr lang="en-US"/>
              <a:t>EU VAT qualification: Import of goods from non-EU countries.</a:t>
            </a:r>
          </a:p>
          <a:p>
            <a:pPr lvl="1"/>
            <a:endParaRPr lang="en-US"/>
          </a:p>
          <a:p>
            <a:pPr lvl="1"/>
            <a:endParaRPr lang="en-US"/>
          </a:p>
          <a:p>
            <a:pPr marL="457200" lvl="1" indent="0">
              <a:buNone/>
            </a:pPr>
            <a:endParaRPr lang="en-US"/>
          </a:p>
          <a:p>
            <a:pPr marL="457200" lvl="1" indent="0">
              <a:buNone/>
            </a:pPr>
            <a:endParaRPr lang="en-US"/>
          </a:p>
          <a:p>
            <a:r>
              <a:rPr lang="en-US"/>
              <a:t>VAT implications of scenario 1</a:t>
            </a:r>
          </a:p>
          <a:p>
            <a:pPr lvl="1"/>
            <a:r>
              <a:rPr lang="en-US"/>
              <a:t>US Company is importer of record and pays import VAT (plus customs / excise duty etc.).</a:t>
            </a:r>
          </a:p>
          <a:p>
            <a:pPr lvl="1"/>
            <a:r>
              <a:rPr lang="en-US"/>
              <a:t>US company has to register for VAT in the EU and fulfill reporting obligations (VAT return, EC Sales Listing, Intrastat, etc.).</a:t>
            </a:r>
          </a:p>
          <a:p>
            <a:pPr lvl="1"/>
            <a:r>
              <a:rPr lang="en-US"/>
              <a:t>US Company has to charge VAT on local supply to customer.</a:t>
            </a:r>
          </a:p>
          <a:p>
            <a:endParaRPr lang="en-US"/>
          </a:p>
        </p:txBody>
      </p:sp>
      <p:sp>
        <p:nvSpPr>
          <p:cNvPr id="4" name="Footer Placeholder 3">
            <a:extLst>
              <a:ext uri="{FF2B5EF4-FFF2-40B4-BE49-F238E27FC236}">
                <a16:creationId xmlns:a16="http://schemas.microsoft.com/office/drawing/2014/main" id="{D3BAFCF7-EE34-4779-9F6C-A47FCE6DC228}"/>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0209BD22-C3EC-49E0-B0AD-86A57FC20784}"/>
              </a:ext>
            </a:extLst>
          </p:cNvPr>
          <p:cNvSpPr>
            <a:spLocks noGrp="1"/>
          </p:cNvSpPr>
          <p:nvPr>
            <p:ph type="sldNum" sz="quarter" idx="4"/>
          </p:nvPr>
        </p:nvSpPr>
        <p:spPr/>
        <p:txBody>
          <a:bodyPr/>
          <a:lstStyle/>
          <a:p>
            <a:fld id="{62BFC0F0-E31D-44BF-B017-233CDB2896A6}" type="slidenum">
              <a:rPr lang="en-US" smtClean="0"/>
              <a:pPr/>
              <a:t>12</a:t>
            </a:fld>
            <a:endParaRPr lang="en-US"/>
          </a:p>
        </p:txBody>
      </p:sp>
      <p:pic>
        <p:nvPicPr>
          <p:cNvPr id="6" name="Grafik 20">
            <a:extLst>
              <a:ext uri="{FF2B5EF4-FFF2-40B4-BE49-F238E27FC236}">
                <a16:creationId xmlns:a16="http://schemas.microsoft.com/office/drawing/2014/main" id="{596AD457-0367-48CC-B47B-C6B0137E69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0141" y="3222096"/>
            <a:ext cx="5411718" cy="977118"/>
          </a:xfrm>
          <a:prstGeom prst="rect">
            <a:avLst/>
          </a:prstGeom>
        </p:spPr>
      </p:pic>
    </p:spTree>
    <p:extLst>
      <p:ext uri="{BB962C8B-B14F-4D97-AF65-F5344CB8AC3E}">
        <p14:creationId xmlns:p14="http://schemas.microsoft.com/office/powerpoint/2010/main" val="1901672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E49B8-3FD9-4070-98AD-F818CEC97B73}"/>
              </a:ext>
            </a:extLst>
          </p:cNvPr>
          <p:cNvSpPr>
            <a:spLocks noGrp="1"/>
          </p:cNvSpPr>
          <p:nvPr>
            <p:ph type="title"/>
          </p:nvPr>
        </p:nvSpPr>
        <p:spPr/>
        <p:txBody>
          <a:bodyPr>
            <a:normAutofit fontScale="90000"/>
          </a:bodyPr>
          <a:lstStyle/>
          <a:p>
            <a:r>
              <a:rPr lang="en-US" b="1" dirty="0"/>
              <a:t>Example: </a:t>
            </a:r>
            <a:r>
              <a:rPr lang="en-US" dirty="0"/>
              <a:t>Shipment of Goods by U.S. Company (2/2)</a:t>
            </a:r>
          </a:p>
        </p:txBody>
      </p:sp>
      <p:sp>
        <p:nvSpPr>
          <p:cNvPr id="3" name="Content Placeholder 2">
            <a:extLst>
              <a:ext uri="{FF2B5EF4-FFF2-40B4-BE49-F238E27FC236}">
                <a16:creationId xmlns:a16="http://schemas.microsoft.com/office/drawing/2014/main" id="{2AD2CD8B-AEBB-45FB-8EAD-99313C3AF9E2}"/>
              </a:ext>
            </a:extLst>
          </p:cNvPr>
          <p:cNvSpPr>
            <a:spLocks noGrp="1"/>
          </p:cNvSpPr>
          <p:nvPr>
            <p:ph idx="1"/>
          </p:nvPr>
        </p:nvSpPr>
        <p:spPr/>
        <p:txBody>
          <a:bodyPr>
            <a:normAutofit fontScale="92500" lnSpcReduction="20000"/>
          </a:bodyPr>
          <a:lstStyle/>
          <a:p>
            <a:r>
              <a:rPr lang="en-US"/>
              <a:t>Scenario 2 - Simplification opportunities</a:t>
            </a:r>
          </a:p>
          <a:p>
            <a:pPr lvl="1"/>
            <a:r>
              <a:rPr lang="en-US"/>
              <a:t>Incoterms (e.g. Ex Works, FCA (Free Carrier) or DAP (Delivered  At Place)).</a:t>
            </a:r>
          </a:p>
          <a:p>
            <a:pPr lvl="1"/>
            <a:r>
              <a:rPr lang="en-US"/>
              <a:t>Customer is importer of record.</a:t>
            </a:r>
          </a:p>
          <a:p>
            <a:endParaRPr lang="en-US"/>
          </a:p>
          <a:p>
            <a:r>
              <a:rPr lang="en-US"/>
              <a:t>VAT implications of scenario 2</a:t>
            </a:r>
          </a:p>
          <a:p>
            <a:pPr lvl="1"/>
            <a:r>
              <a:rPr lang="en-US"/>
              <a:t>US company does not have to register for VAT in the EU.</a:t>
            </a:r>
          </a:p>
          <a:p>
            <a:pPr lvl="1"/>
            <a:r>
              <a:rPr lang="en-US"/>
              <a:t>Customer pays import VAT and duties.</a:t>
            </a:r>
          </a:p>
          <a:p>
            <a:pPr lvl="1"/>
            <a:r>
              <a:rPr lang="en-US"/>
              <a:t>US company does not have to charge VAT on supply to customer.</a:t>
            </a:r>
          </a:p>
          <a:p>
            <a:pPr lvl="1"/>
            <a:r>
              <a:rPr lang="en-US"/>
              <a:t>US company has no VAT reporting obligations in the EU.</a:t>
            </a:r>
          </a:p>
        </p:txBody>
      </p:sp>
      <p:sp>
        <p:nvSpPr>
          <p:cNvPr id="4" name="Footer Placeholder 3">
            <a:extLst>
              <a:ext uri="{FF2B5EF4-FFF2-40B4-BE49-F238E27FC236}">
                <a16:creationId xmlns:a16="http://schemas.microsoft.com/office/drawing/2014/main" id="{47B1C881-4DD6-4C7A-8F54-6EEEA0EE45D2}"/>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EE502B09-A697-4710-A7D1-5482B4F7A199}"/>
              </a:ext>
            </a:extLst>
          </p:cNvPr>
          <p:cNvSpPr>
            <a:spLocks noGrp="1"/>
          </p:cNvSpPr>
          <p:nvPr>
            <p:ph type="sldNum" sz="quarter" idx="4"/>
          </p:nvPr>
        </p:nvSpPr>
        <p:spPr/>
        <p:txBody>
          <a:bodyPr/>
          <a:lstStyle/>
          <a:p>
            <a:fld id="{62BFC0F0-E31D-44BF-B017-233CDB2896A6}" type="slidenum">
              <a:rPr lang="en-US" smtClean="0"/>
              <a:pPr/>
              <a:t>13</a:t>
            </a:fld>
            <a:endParaRPr lang="en-US"/>
          </a:p>
        </p:txBody>
      </p:sp>
    </p:spTree>
    <p:extLst>
      <p:ext uri="{BB962C8B-B14F-4D97-AF65-F5344CB8AC3E}">
        <p14:creationId xmlns:p14="http://schemas.microsoft.com/office/powerpoint/2010/main" val="2831122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602198-02BA-4481-932D-E0FBCE101CB1}"/>
              </a:ext>
            </a:extLst>
          </p:cNvPr>
          <p:cNvSpPr>
            <a:spLocks noGrp="1"/>
          </p:cNvSpPr>
          <p:nvPr>
            <p:ph type="ftr" sz="quarter" idx="3"/>
          </p:nvPr>
        </p:nvSpPr>
        <p:spPr/>
        <p:txBody>
          <a:bodyPr/>
          <a:lstStyle/>
          <a:p>
            <a:r>
              <a:rPr lang="en-US"/>
              <a:t>Copyright © Sales Tax Institute 2024</a:t>
            </a:r>
          </a:p>
        </p:txBody>
      </p:sp>
      <p:sp>
        <p:nvSpPr>
          <p:cNvPr id="3" name="Slide Number Placeholder 2">
            <a:extLst>
              <a:ext uri="{FF2B5EF4-FFF2-40B4-BE49-F238E27FC236}">
                <a16:creationId xmlns:a16="http://schemas.microsoft.com/office/drawing/2014/main" id="{BAAAF3A8-F435-4598-972D-4D1EF276713F}"/>
              </a:ext>
            </a:extLst>
          </p:cNvPr>
          <p:cNvSpPr>
            <a:spLocks noGrp="1"/>
          </p:cNvSpPr>
          <p:nvPr>
            <p:ph type="sldNum" sz="quarter" idx="4"/>
          </p:nvPr>
        </p:nvSpPr>
        <p:spPr/>
        <p:txBody>
          <a:bodyPr/>
          <a:lstStyle/>
          <a:p>
            <a:fld id="{62BFC0F0-E31D-44BF-B017-233CDB2896A6}" type="slidenum">
              <a:rPr lang="en-US" smtClean="0"/>
              <a:pPr/>
              <a:t>14</a:t>
            </a:fld>
            <a:endParaRPr lang="en-US"/>
          </a:p>
        </p:txBody>
      </p:sp>
      <p:sp>
        <p:nvSpPr>
          <p:cNvPr id="6" name="Text Box 10">
            <a:extLst>
              <a:ext uri="{FF2B5EF4-FFF2-40B4-BE49-F238E27FC236}">
                <a16:creationId xmlns:a16="http://schemas.microsoft.com/office/drawing/2014/main" id="{C80A0563-E7E1-49D9-BAB9-243758D2825A}"/>
              </a:ext>
            </a:extLst>
          </p:cNvPr>
          <p:cNvSpPr txBox="1">
            <a:spLocks noChangeArrowheads="1"/>
          </p:cNvSpPr>
          <p:nvPr/>
        </p:nvSpPr>
        <p:spPr bwMode="gray">
          <a:xfrm>
            <a:off x="5007108" y="3750881"/>
            <a:ext cx="1905191" cy="618066"/>
          </a:xfrm>
          <a:prstGeom prst="rect">
            <a:avLst/>
          </a:prstGeom>
          <a:noFill/>
          <a:ln w="3175" algn="ctr">
            <a:solidFill>
              <a:srgbClr val="009051"/>
            </a:solidFill>
            <a:prstDash val="sysDot"/>
            <a:miter lim="800000"/>
            <a:headEnd/>
            <a:tailEnd/>
          </a:ln>
        </p:spPr>
        <p:txBody>
          <a:bodyPr wrap="square" lIns="101868" tIns="50933" rIns="101868" bIns="50933">
            <a:spAutoFit/>
          </a:bodyPr>
          <a:lstStyle/>
          <a:p>
            <a:pPr defTabSz="1018849">
              <a:lnSpc>
                <a:spcPct val="107000"/>
              </a:lnSpc>
              <a:tabLst>
                <a:tab pos="6367009" algn="l"/>
              </a:tabLst>
            </a:pPr>
            <a:r>
              <a:rPr lang="en-GB" sz="1600" b="1" dirty="0">
                <a:solidFill>
                  <a:srgbClr val="009051"/>
                </a:solidFill>
                <a:latin typeface="Gibson Light" panose="02000000000000000000" pitchFamily="50" charset="0"/>
              </a:rPr>
              <a:t>Recovery of VAT 200</a:t>
            </a:r>
          </a:p>
        </p:txBody>
      </p:sp>
      <p:sp>
        <p:nvSpPr>
          <p:cNvPr id="7" name="AutoShape 4">
            <a:extLst>
              <a:ext uri="{FF2B5EF4-FFF2-40B4-BE49-F238E27FC236}">
                <a16:creationId xmlns:a16="http://schemas.microsoft.com/office/drawing/2014/main" id="{45A47E09-3AE0-4662-9BC9-56F14FE759BE}"/>
              </a:ext>
            </a:extLst>
          </p:cNvPr>
          <p:cNvSpPr>
            <a:spLocks noChangeArrowheads="1"/>
          </p:cNvSpPr>
          <p:nvPr/>
        </p:nvSpPr>
        <p:spPr bwMode="gray">
          <a:xfrm>
            <a:off x="3180761" y="3005121"/>
            <a:ext cx="1672179" cy="1043569"/>
          </a:xfrm>
          <a:prstGeom prst="roundRect">
            <a:avLst>
              <a:gd name="adj" fmla="val 16667"/>
            </a:avLst>
          </a:prstGeom>
          <a:solidFill>
            <a:srgbClr val="42526C"/>
          </a:solidFill>
          <a:ln w="3175" algn="ctr">
            <a:solidFill>
              <a:schemeClr val="bg1"/>
            </a:solidFill>
            <a:round/>
            <a:headEnd/>
            <a:tailEnd/>
          </a:ln>
        </p:spPr>
        <p:txBody>
          <a:bodyPr lIns="101868" tIns="50933" rIns="101868" bIns="50933" anchor="ctr" anchorCtr="1"/>
          <a:lstStyle/>
          <a:p>
            <a:pPr algn="ctr" defTabSz="1018849">
              <a:lnSpc>
                <a:spcPct val="107000"/>
              </a:lnSpc>
              <a:tabLst>
                <a:tab pos="6367009" algn="l"/>
              </a:tabLst>
            </a:pPr>
            <a:r>
              <a:rPr lang="en-GB" b="1">
                <a:solidFill>
                  <a:schemeClr val="bg1"/>
                </a:solidFill>
                <a:latin typeface="Gibson Light" panose="02000000000000000000" pitchFamily="50" charset="0"/>
              </a:rPr>
              <a:t>Tax Authority</a:t>
            </a:r>
          </a:p>
        </p:txBody>
      </p:sp>
      <p:sp>
        <p:nvSpPr>
          <p:cNvPr id="8" name="AutoShape 4">
            <a:extLst>
              <a:ext uri="{FF2B5EF4-FFF2-40B4-BE49-F238E27FC236}">
                <a16:creationId xmlns:a16="http://schemas.microsoft.com/office/drawing/2014/main" id="{99392BE2-8D5F-4905-8524-1683E8F5522B}"/>
              </a:ext>
            </a:extLst>
          </p:cNvPr>
          <p:cNvSpPr>
            <a:spLocks noChangeArrowheads="1"/>
          </p:cNvSpPr>
          <p:nvPr/>
        </p:nvSpPr>
        <p:spPr bwMode="gray">
          <a:xfrm>
            <a:off x="7261798" y="2995475"/>
            <a:ext cx="1672179" cy="1093262"/>
          </a:xfrm>
          <a:prstGeom prst="roundRect">
            <a:avLst>
              <a:gd name="adj" fmla="val 16667"/>
            </a:avLst>
          </a:prstGeom>
          <a:solidFill>
            <a:srgbClr val="42526C"/>
          </a:solidFill>
          <a:ln w="3175" algn="ctr">
            <a:solidFill>
              <a:schemeClr val="bg1"/>
            </a:solidFill>
            <a:round/>
            <a:headEnd/>
            <a:tailEnd/>
          </a:ln>
        </p:spPr>
        <p:txBody>
          <a:bodyPr lIns="101868" tIns="50933" rIns="101868" bIns="50933" anchor="ctr" anchorCtr="1"/>
          <a:lstStyle/>
          <a:p>
            <a:pPr algn="ctr" defTabSz="1018849">
              <a:lnSpc>
                <a:spcPct val="107000"/>
              </a:lnSpc>
              <a:tabLst>
                <a:tab pos="6367009" algn="l"/>
              </a:tabLst>
            </a:pPr>
            <a:r>
              <a:rPr lang="en-GB" b="1">
                <a:solidFill>
                  <a:schemeClr val="bg1"/>
                </a:solidFill>
                <a:latin typeface="Gibson Light" panose="02000000000000000000" pitchFamily="50" charset="0"/>
              </a:rPr>
              <a:t>Tax Authority</a:t>
            </a:r>
          </a:p>
        </p:txBody>
      </p:sp>
      <p:grpSp>
        <p:nvGrpSpPr>
          <p:cNvPr id="9" name="Gruppieren 1">
            <a:extLst>
              <a:ext uri="{FF2B5EF4-FFF2-40B4-BE49-F238E27FC236}">
                <a16:creationId xmlns:a16="http://schemas.microsoft.com/office/drawing/2014/main" id="{FBE06543-286A-4C2D-B6A8-61E0E67507BA}"/>
              </a:ext>
            </a:extLst>
          </p:cNvPr>
          <p:cNvGrpSpPr/>
          <p:nvPr/>
        </p:nvGrpSpPr>
        <p:grpSpPr>
          <a:xfrm>
            <a:off x="449061" y="629619"/>
            <a:ext cx="10992949" cy="3069021"/>
            <a:chOff x="251520" y="1641871"/>
            <a:chExt cx="8586652" cy="2286889"/>
          </a:xfrm>
        </p:grpSpPr>
        <p:cxnSp>
          <p:nvCxnSpPr>
            <p:cNvPr id="10" name="Elbow Connector 27">
              <a:extLst>
                <a:ext uri="{FF2B5EF4-FFF2-40B4-BE49-F238E27FC236}">
                  <a16:creationId xmlns:a16="http://schemas.microsoft.com/office/drawing/2014/main" id="{1F8900D1-18B6-41EC-9EA6-9F21E632A8EE}"/>
                </a:ext>
              </a:extLst>
            </p:cNvPr>
            <p:cNvCxnSpPr>
              <a:cxnSpLocks/>
              <a:stCxn id="7" idx="3"/>
            </p:cNvCxnSpPr>
            <p:nvPr/>
          </p:nvCxnSpPr>
          <p:spPr>
            <a:xfrm flipV="1">
              <a:off x="3691414" y="2617415"/>
              <a:ext cx="1129659" cy="1183377"/>
            </a:xfrm>
            <a:prstGeom prst="bentConnector2">
              <a:avLst/>
            </a:prstGeom>
            <a:ln w="12700">
              <a:solidFill>
                <a:srgbClr val="009051"/>
              </a:solidFill>
              <a:tailEnd type="triangle"/>
            </a:ln>
          </p:spPr>
          <p:style>
            <a:lnRef idx="1">
              <a:schemeClr val="accent1"/>
            </a:lnRef>
            <a:fillRef idx="0">
              <a:schemeClr val="accent1"/>
            </a:fillRef>
            <a:effectRef idx="0">
              <a:schemeClr val="accent1"/>
            </a:effectRef>
            <a:fontRef idx="minor">
              <a:schemeClr val="tx1"/>
            </a:fontRef>
          </p:style>
        </p:cxnSp>
        <p:sp>
          <p:nvSpPr>
            <p:cNvPr id="11" name="AutoShape 4">
              <a:extLst>
                <a:ext uri="{FF2B5EF4-FFF2-40B4-BE49-F238E27FC236}">
                  <a16:creationId xmlns:a16="http://schemas.microsoft.com/office/drawing/2014/main" id="{CC7AC483-1418-4AE6-A091-72071C4E44D0}"/>
                </a:ext>
              </a:extLst>
            </p:cNvPr>
            <p:cNvSpPr>
              <a:spLocks noChangeArrowheads="1"/>
            </p:cNvSpPr>
            <p:nvPr/>
          </p:nvSpPr>
          <p:spPr bwMode="gray">
            <a:xfrm>
              <a:off x="251520" y="1753518"/>
              <a:ext cx="1368921" cy="840131"/>
            </a:xfrm>
            <a:prstGeom prst="roundRect">
              <a:avLst>
                <a:gd name="adj" fmla="val 16667"/>
              </a:avLst>
            </a:prstGeom>
            <a:solidFill>
              <a:schemeClr val="bg1">
                <a:lumMod val="65000"/>
              </a:schemeClr>
            </a:solidFill>
            <a:ln w="3175" algn="ctr">
              <a:solidFill>
                <a:schemeClr val="bg1"/>
              </a:solidFill>
              <a:round/>
              <a:headEnd/>
              <a:tailEnd/>
            </a:ln>
          </p:spPr>
          <p:txBody>
            <a:bodyPr lIns="101868" tIns="50933" rIns="101868" bIns="50933" anchor="ctr" anchorCtr="1"/>
            <a:lstStyle/>
            <a:p>
              <a:pPr algn="ctr" defTabSz="1018849">
                <a:lnSpc>
                  <a:spcPct val="107000"/>
                </a:lnSpc>
                <a:tabLst>
                  <a:tab pos="6367009" algn="l"/>
                </a:tabLst>
              </a:pPr>
              <a:r>
                <a:rPr lang="en-GB" b="1" dirty="0">
                  <a:solidFill>
                    <a:schemeClr val="bg1"/>
                  </a:solidFill>
                  <a:latin typeface="Gibson Light" panose="02000000000000000000" pitchFamily="50" charset="0"/>
                </a:rPr>
                <a:t>Manufacturer</a:t>
              </a:r>
            </a:p>
          </p:txBody>
        </p:sp>
        <p:sp>
          <p:nvSpPr>
            <p:cNvPr id="12" name="Text Box 8">
              <a:extLst>
                <a:ext uri="{FF2B5EF4-FFF2-40B4-BE49-F238E27FC236}">
                  <a16:creationId xmlns:a16="http://schemas.microsoft.com/office/drawing/2014/main" id="{28E9E408-3468-4A56-B1DD-370F058F0E9B}"/>
                </a:ext>
              </a:extLst>
            </p:cNvPr>
            <p:cNvSpPr txBox="1">
              <a:spLocks noChangeArrowheads="1"/>
            </p:cNvSpPr>
            <p:nvPr/>
          </p:nvSpPr>
          <p:spPr bwMode="gray">
            <a:xfrm>
              <a:off x="5982997" y="1850427"/>
              <a:ext cx="1077137" cy="262028"/>
            </a:xfrm>
            <a:prstGeom prst="rect">
              <a:avLst/>
            </a:prstGeom>
            <a:noFill/>
            <a:ln w="3175" algn="ctr">
              <a:solidFill>
                <a:schemeClr val="tx1"/>
              </a:solidFill>
              <a:prstDash val="sysDot"/>
              <a:miter lim="800000"/>
              <a:headEnd/>
              <a:tailEnd/>
            </a:ln>
          </p:spPr>
          <p:txBody>
            <a:bodyPr wrap="square" lIns="101868" tIns="50933" rIns="101868" bIns="50933">
              <a:spAutoFit/>
            </a:bodyPr>
            <a:lstStyle>
              <a:defPPr>
                <a:defRPr lang="en-US"/>
              </a:defPPr>
              <a:lvl1pPr defTabSz="1018849">
                <a:lnSpc>
                  <a:spcPct val="107000"/>
                </a:lnSpc>
                <a:tabLst>
                  <a:tab pos="6367009" algn="l"/>
                </a:tabLst>
                <a:defRPr sz="1600">
                  <a:solidFill>
                    <a:srgbClr val="42526C"/>
                  </a:solidFill>
                  <a:latin typeface="Gibson Light" panose="02000000000000000000" pitchFamily="50" charset="0"/>
                </a:defRPr>
              </a:lvl1pPr>
            </a:lstStyle>
            <a:p>
              <a:r>
                <a:rPr lang="en-GB" dirty="0"/>
                <a:t>Sale </a:t>
              </a:r>
              <a:r>
                <a:rPr lang="en-GB"/>
                <a:t>pf goods</a:t>
              </a:r>
              <a:endParaRPr lang="en-GB" dirty="0"/>
            </a:p>
          </p:txBody>
        </p:sp>
        <p:sp>
          <p:nvSpPr>
            <p:cNvPr id="13" name="Text Box 9">
              <a:extLst>
                <a:ext uri="{FF2B5EF4-FFF2-40B4-BE49-F238E27FC236}">
                  <a16:creationId xmlns:a16="http://schemas.microsoft.com/office/drawing/2014/main" id="{75A31F75-A467-4D00-A536-C3381BFB6D1B}"/>
                </a:ext>
              </a:extLst>
            </p:cNvPr>
            <p:cNvSpPr txBox="1">
              <a:spLocks noChangeArrowheads="1"/>
            </p:cNvSpPr>
            <p:nvPr/>
          </p:nvSpPr>
          <p:spPr bwMode="gray">
            <a:xfrm>
              <a:off x="1089131" y="3411983"/>
              <a:ext cx="1002659" cy="462493"/>
            </a:xfrm>
            <a:prstGeom prst="rect">
              <a:avLst/>
            </a:prstGeom>
            <a:noFill/>
            <a:ln w="3175" algn="ctr">
              <a:solidFill>
                <a:srgbClr val="C00000"/>
              </a:solidFill>
              <a:prstDash val="sysDot"/>
              <a:miter lim="800000"/>
              <a:headEnd/>
              <a:tailEnd/>
            </a:ln>
          </p:spPr>
          <p:txBody>
            <a:bodyPr wrap="square" lIns="101868" tIns="50933" rIns="101868" bIns="50933">
              <a:spAutoFit/>
            </a:bodyPr>
            <a:lstStyle>
              <a:defPPr>
                <a:defRPr lang="en-US"/>
              </a:defPPr>
              <a:lvl1pPr defTabSz="1018849">
                <a:lnSpc>
                  <a:spcPct val="107000"/>
                </a:lnSpc>
                <a:tabLst>
                  <a:tab pos="6367009" algn="l"/>
                </a:tabLst>
                <a:defRPr sz="1600">
                  <a:solidFill>
                    <a:srgbClr val="42526C"/>
                  </a:solidFill>
                  <a:latin typeface="Gibson Light" panose="02000000000000000000" pitchFamily="50" charset="0"/>
                </a:defRPr>
              </a:lvl1pPr>
            </a:lstStyle>
            <a:p>
              <a:r>
                <a:rPr lang="en-GB" b="1" dirty="0">
                  <a:solidFill>
                    <a:srgbClr val="941651"/>
                  </a:solidFill>
                </a:rPr>
                <a:t>Payment of VAT 200</a:t>
              </a:r>
            </a:p>
          </p:txBody>
        </p:sp>
        <p:sp>
          <p:nvSpPr>
            <p:cNvPr id="14" name="Text Box 11">
              <a:extLst>
                <a:ext uri="{FF2B5EF4-FFF2-40B4-BE49-F238E27FC236}">
                  <a16:creationId xmlns:a16="http://schemas.microsoft.com/office/drawing/2014/main" id="{075500E8-02F6-4588-BF43-E9C3727F3EE9}"/>
                </a:ext>
              </a:extLst>
            </p:cNvPr>
            <p:cNvSpPr txBox="1">
              <a:spLocks noChangeArrowheads="1"/>
            </p:cNvSpPr>
            <p:nvPr/>
          </p:nvSpPr>
          <p:spPr bwMode="gray">
            <a:xfrm>
              <a:off x="5258124" y="2854298"/>
              <a:ext cx="991727" cy="460554"/>
            </a:xfrm>
            <a:prstGeom prst="rect">
              <a:avLst/>
            </a:prstGeom>
            <a:noFill/>
            <a:ln w="3175" algn="ctr">
              <a:solidFill>
                <a:srgbClr val="C00000"/>
              </a:solidFill>
              <a:prstDash val="sysDot"/>
              <a:miter lim="800000"/>
              <a:headEnd/>
              <a:tailEnd/>
            </a:ln>
          </p:spPr>
          <p:txBody>
            <a:bodyPr wrap="square" lIns="101868" tIns="50933" rIns="101868" bIns="50933">
              <a:spAutoFit/>
            </a:bodyPr>
            <a:lstStyle>
              <a:defPPr>
                <a:defRPr lang="en-US"/>
              </a:defPPr>
              <a:lvl1pPr defTabSz="1018849">
                <a:lnSpc>
                  <a:spcPct val="107000"/>
                </a:lnSpc>
                <a:tabLst>
                  <a:tab pos="6367009" algn="l"/>
                </a:tabLst>
                <a:defRPr sz="1600">
                  <a:solidFill>
                    <a:srgbClr val="42526C"/>
                  </a:solidFill>
                  <a:latin typeface="Gibson Light" panose="02000000000000000000" pitchFamily="50" charset="0"/>
                </a:defRPr>
              </a:lvl1pPr>
            </a:lstStyle>
            <a:p>
              <a:r>
                <a:rPr lang="en-GB" b="1" dirty="0">
                  <a:solidFill>
                    <a:srgbClr val="941651"/>
                  </a:solidFill>
                </a:rPr>
                <a:t>Payment of </a:t>
              </a:r>
            </a:p>
            <a:p>
              <a:r>
                <a:rPr lang="en-GB" b="1" dirty="0">
                  <a:solidFill>
                    <a:srgbClr val="941651"/>
                  </a:solidFill>
                </a:rPr>
                <a:t>VAT 600</a:t>
              </a:r>
            </a:p>
          </p:txBody>
        </p:sp>
        <p:sp>
          <p:nvSpPr>
            <p:cNvPr id="15" name="TextBox 23">
              <a:extLst>
                <a:ext uri="{FF2B5EF4-FFF2-40B4-BE49-F238E27FC236}">
                  <a16:creationId xmlns:a16="http://schemas.microsoft.com/office/drawing/2014/main" id="{83909ECD-E869-420D-A36D-857E60D9732C}"/>
                </a:ext>
              </a:extLst>
            </p:cNvPr>
            <p:cNvSpPr txBox="1"/>
            <p:nvPr/>
          </p:nvSpPr>
          <p:spPr>
            <a:xfrm>
              <a:off x="2050697" y="1892998"/>
              <a:ext cx="1180412" cy="264228"/>
            </a:xfrm>
            <a:prstGeom prst="rect">
              <a:avLst/>
            </a:prstGeom>
            <a:noFill/>
            <a:ln w="3175" algn="ctr">
              <a:solidFill>
                <a:schemeClr val="tx1"/>
              </a:solidFill>
              <a:prstDash val="sysDot"/>
              <a:miter lim="800000"/>
              <a:headEnd/>
              <a:tailEnd/>
            </a:ln>
          </p:spPr>
          <p:txBody>
            <a:bodyPr wrap="square" lIns="101868" tIns="50933" rIns="101868" bIns="50933">
              <a:spAutoFit/>
            </a:bodyPr>
            <a:lstStyle>
              <a:defPPr>
                <a:defRPr lang="en-US"/>
              </a:defPPr>
              <a:lvl1pPr defTabSz="1018849">
                <a:lnSpc>
                  <a:spcPct val="107000"/>
                </a:lnSpc>
                <a:tabLst>
                  <a:tab pos="6367009" algn="l"/>
                </a:tabLst>
                <a:defRPr sz="1600">
                  <a:solidFill>
                    <a:srgbClr val="42526C"/>
                  </a:solidFill>
                  <a:latin typeface="Gibson Light" panose="02000000000000000000" pitchFamily="50" charset="0"/>
                </a:defRPr>
              </a:lvl1pPr>
            </a:lstStyle>
            <a:p>
              <a:r>
                <a:rPr lang="de-CH" dirty="0"/>
                <a:t>Sale </a:t>
              </a:r>
              <a:r>
                <a:rPr lang="de-CH" dirty="0" err="1"/>
                <a:t>of</a:t>
              </a:r>
              <a:r>
                <a:rPr lang="de-CH" dirty="0"/>
                <a:t> </a:t>
              </a:r>
              <a:r>
                <a:rPr lang="de-CH" dirty="0" err="1"/>
                <a:t>goods</a:t>
              </a:r>
              <a:endParaRPr lang="de-CH" dirty="0"/>
            </a:p>
          </p:txBody>
        </p:sp>
        <p:sp>
          <p:nvSpPr>
            <p:cNvPr id="16" name="AutoShape 4">
              <a:extLst>
                <a:ext uri="{FF2B5EF4-FFF2-40B4-BE49-F238E27FC236}">
                  <a16:creationId xmlns:a16="http://schemas.microsoft.com/office/drawing/2014/main" id="{6E81FFBF-7A10-4EEB-876C-CC867D901421}"/>
                </a:ext>
              </a:extLst>
            </p:cNvPr>
            <p:cNvSpPr>
              <a:spLocks noChangeArrowheads="1"/>
            </p:cNvSpPr>
            <p:nvPr/>
          </p:nvSpPr>
          <p:spPr bwMode="gray">
            <a:xfrm>
              <a:off x="3995936" y="1754267"/>
              <a:ext cx="1578221" cy="840131"/>
            </a:xfrm>
            <a:prstGeom prst="roundRect">
              <a:avLst>
                <a:gd name="adj" fmla="val 16667"/>
              </a:avLst>
            </a:prstGeom>
            <a:solidFill>
              <a:schemeClr val="bg1">
                <a:lumMod val="65000"/>
              </a:schemeClr>
            </a:solidFill>
            <a:ln w="3175" algn="ctr">
              <a:solidFill>
                <a:schemeClr val="bg1"/>
              </a:solidFill>
              <a:round/>
              <a:headEnd/>
              <a:tailEnd/>
            </a:ln>
          </p:spPr>
          <p:txBody>
            <a:bodyPr lIns="101868" tIns="50933" rIns="101868" bIns="50933" anchor="ctr" anchorCtr="1"/>
            <a:lstStyle/>
            <a:p>
              <a:pPr algn="ctr" defTabSz="1018849">
                <a:lnSpc>
                  <a:spcPct val="107000"/>
                </a:lnSpc>
                <a:tabLst>
                  <a:tab pos="6367009" algn="l"/>
                </a:tabLst>
              </a:pPr>
              <a:r>
                <a:rPr lang="en-GB" b="1" dirty="0">
                  <a:solidFill>
                    <a:schemeClr val="bg1"/>
                  </a:solidFill>
                  <a:latin typeface="Gibson Light" panose="02000000000000000000" pitchFamily="50" charset="0"/>
                </a:rPr>
                <a:t>Retailer</a:t>
              </a:r>
            </a:p>
          </p:txBody>
        </p:sp>
        <p:cxnSp>
          <p:nvCxnSpPr>
            <p:cNvPr id="17" name="Straight Arrow Connector 25">
              <a:extLst>
                <a:ext uri="{FF2B5EF4-FFF2-40B4-BE49-F238E27FC236}">
                  <a16:creationId xmlns:a16="http://schemas.microsoft.com/office/drawing/2014/main" id="{0F3490F9-9F48-4443-90A9-ACFFA27EFC0E}"/>
                </a:ext>
              </a:extLst>
            </p:cNvPr>
            <p:cNvCxnSpPr>
              <a:cxnSpLocks/>
              <a:stCxn id="11" idx="3"/>
            </p:cNvCxnSpPr>
            <p:nvPr/>
          </p:nvCxnSpPr>
          <p:spPr>
            <a:xfrm flipV="1">
              <a:off x="1620441" y="2166196"/>
              <a:ext cx="2375495" cy="73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hape 28">
              <a:extLst>
                <a:ext uri="{FF2B5EF4-FFF2-40B4-BE49-F238E27FC236}">
                  <a16:creationId xmlns:a16="http://schemas.microsoft.com/office/drawing/2014/main" id="{B41A779F-BA0F-4C4A-A59B-30446D1CE4B3}"/>
                </a:ext>
              </a:extLst>
            </p:cNvPr>
            <p:cNvCxnSpPr>
              <a:cxnSpLocks/>
              <a:stCxn id="11" idx="2"/>
            </p:cNvCxnSpPr>
            <p:nvPr/>
          </p:nvCxnSpPr>
          <p:spPr>
            <a:xfrm rot="16200000" flipH="1">
              <a:off x="993069" y="2536561"/>
              <a:ext cx="1335112" cy="1449286"/>
            </a:xfrm>
            <a:prstGeom prst="bentConnector2">
              <a:avLst/>
            </a:prstGeom>
            <a:ln w="12700">
              <a:solidFill>
                <a:srgbClr val="94165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hape 30">
              <a:extLst>
                <a:ext uri="{FF2B5EF4-FFF2-40B4-BE49-F238E27FC236}">
                  <a16:creationId xmlns:a16="http://schemas.microsoft.com/office/drawing/2014/main" id="{D8F8595B-1B3F-4A1C-A5AE-F100276FCB45}"/>
                </a:ext>
              </a:extLst>
            </p:cNvPr>
            <p:cNvCxnSpPr>
              <a:cxnSpLocks/>
              <a:endCxn id="8" idx="1"/>
            </p:cNvCxnSpPr>
            <p:nvPr/>
          </p:nvCxnSpPr>
          <p:spPr>
            <a:xfrm rot="16200000" flipH="1">
              <a:off x="4761926" y="3001058"/>
              <a:ext cx="1234519" cy="387601"/>
            </a:xfrm>
            <a:prstGeom prst="bentConnector2">
              <a:avLst/>
            </a:prstGeom>
            <a:ln w="12700">
              <a:solidFill>
                <a:srgbClr val="941651"/>
              </a:solidFill>
              <a:tailEnd type="triangle"/>
            </a:ln>
          </p:spPr>
          <p:style>
            <a:lnRef idx="1">
              <a:schemeClr val="accent1"/>
            </a:lnRef>
            <a:fillRef idx="0">
              <a:schemeClr val="accent1"/>
            </a:fillRef>
            <a:effectRef idx="0">
              <a:schemeClr val="accent1"/>
            </a:effectRef>
            <a:fontRef idx="minor">
              <a:schemeClr val="tx1"/>
            </a:fontRef>
          </p:style>
        </p:cxnSp>
        <p:sp>
          <p:nvSpPr>
            <p:cNvPr id="20" name="AutoShape 4">
              <a:extLst>
                <a:ext uri="{FF2B5EF4-FFF2-40B4-BE49-F238E27FC236}">
                  <a16:creationId xmlns:a16="http://schemas.microsoft.com/office/drawing/2014/main" id="{3462620F-E00E-4C35-A879-A6A3A1DC3A29}"/>
                </a:ext>
              </a:extLst>
            </p:cNvPr>
            <p:cNvSpPr>
              <a:spLocks noChangeArrowheads="1"/>
            </p:cNvSpPr>
            <p:nvPr/>
          </p:nvSpPr>
          <p:spPr bwMode="gray">
            <a:xfrm>
              <a:off x="7718220" y="1754267"/>
              <a:ext cx="1119952" cy="806533"/>
            </a:xfrm>
            <a:prstGeom prst="roundRect">
              <a:avLst>
                <a:gd name="adj" fmla="val 16667"/>
              </a:avLst>
            </a:prstGeom>
            <a:solidFill>
              <a:schemeClr val="bg1">
                <a:lumMod val="65000"/>
              </a:schemeClr>
            </a:solidFill>
            <a:ln w="3175" algn="ctr">
              <a:solidFill>
                <a:schemeClr val="bg1"/>
              </a:solidFill>
              <a:round/>
              <a:headEnd/>
              <a:tailEnd/>
            </a:ln>
          </p:spPr>
          <p:txBody>
            <a:bodyPr lIns="101868" tIns="50933" rIns="101868" bIns="50933" anchor="ctr" anchorCtr="1"/>
            <a:lstStyle/>
            <a:p>
              <a:pPr algn="ctr" defTabSz="1018849">
                <a:lnSpc>
                  <a:spcPct val="107000"/>
                </a:lnSpc>
                <a:tabLst>
                  <a:tab pos="6367009" algn="l"/>
                </a:tabLst>
              </a:pPr>
              <a:r>
                <a:rPr lang="en-GB" b="1" dirty="0">
                  <a:solidFill>
                    <a:srgbClr val="C00000"/>
                  </a:solidFill>
                  <a:latin typeface="Gibson Light" panose="02000000000000000000" pitchFamily="50" charset="0"/>
                </a:rPr>
                <a:t>End customer</a:t>
              </a:r>
            </a:p>
          </p:txBody>
        </p:sp>
        <p:cxnSp>
          <p:nvCxnSpPr>
            <p:cNvPr id="21" name="Straight Arrow Connector 35">
              <a:extLst>
                <a:ext uri="{FF2B5EF4-FFF2-40B4-BE49-F238E27FC236}">
                  <a16:creationId xmlns:a16="http://schemas.microsoft.com/office/drawing/2014/main" id="{14DE96C4-E5EB-4640-AF37-DCBBE5067F33}"/>
                </a:ext>
              </a:extLst>
            </p:cNvPr>
            <p:cNvCxnSpPr>
              <a:cxnSpLocks/>
              <a:stCxn id="16" idx="3"/>
              <a:endCxn id="20" idx="1"/>
            </p:cNvCxnSpPr>
            <p:nvPr/>
          </p:nvCxnSpPr>
          <p:spPr>
            <a:xfrm flipV="1">
              <a:off x="5574157" y="2157534"/>
              <a:ext cx="2144063" cy="167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39">
              <a:extLst>
                <a:ext uri="{FF2B5EF4-FFF2-40B4-BE49-F238E27FC236}">
                  <a16:creationId xmlns:a16="http://schemas.microsoft.com/office/drawing/2014/main" id="{17EF5219-E485-415E-B049-76C326B5D13E}"/>
                </a:ext>
              </a:extLst>
            </p:cNvPr>
            <p:cNvSpPr txBox="1"/>
            <p:nvPr/>
          </p:nvSpPr>
          <p:spPr>
            <a:xfrm>
              <a:off x="2086847" y="2159741"/>
              <a:ext cx="1467534" cy="257482"/>
            </a:xfrm>
            <a:prstGeom prst="rect">
              <a:avLst/>
            </a:prstGeom>
            <a:noFill/>
          </p:spPr>
          <p:txBody>
            <a:bodyPr wrap="square" lIns="91411" tIns="45706" rIns="91411" bIns="45706" rtlCol="0">
              <a:spAutoFit/>
            </a:bodyPr>
            <a:lstStyle/>
            <a:p>
              <a:r>
                <a:rPr lang="de-CH" sz="1600">
                  <a:solidFill>
                    <a:srgbClr val="42526C"/>
                  </a:solidFill>
                  <a:latin typeface="Gibson Light" panose="02000000000000000000" pitchFamily="50" charset="0"/>
                </a:rPr>
                <a:t>1,000 + 200 VAT</a:t>
              </a:r>
            </a:p>
          </p:txBody>
        </p:sp>
        <p:sp>
          <p:nvSpPr>
            <p:cNvPr id="23" name="TextBox 40">
              <a:extLst>
                <a:ext uri="{FF2B5EF4-FFF2-40B4-BE49-F238E27FC236}">
                  <a16:creationId xmlns:a16="http://schemas.microsoft.com/office/drawing/2014/main" id="{25E2CADE-F2BE-4A17-BCAC-2DD4110F4305}"/>
                </a:ext>
              </a:extLst>
            </p:cNvPr>
            <p:cNvSpPr txBox="1"/>
            <p:nvPr/>
          </p:nvSpPr>
          <p:spPr>
            <a:xfrm>
              <a:off x="5970303" y="2175262"/>
              <a:ext cx="1373901" cy="257482"/>
            </a:xfrm>
            <a:prstGeom prst="rect">
              <a:avLst/>
            </a:prstGeom>
            <a:noFill/>
          </p:spPr>
          <p:txBody>
            <a:bodyPr wrap="square" lIns="91411" tIns="45706" rIns="91411" bIns="45706" rtlCol="0">
              <a:spAutoFit/>
            </a:bodyPr>
            <a:lstStyle/>
            <a:p>
              <a:r>
                <a:rPr lang="de-CH" sz="1600">
                  <a:solidFill>
                    <a:srgbClr val="42526C"/>
                  </a:solidFill>
                  <a:latin typeface="Gibson Light" panose="02000000000000000000" pitchFamily="50" charset="0"/>
                </a:rPr>
                <a:t>3,000 + 600 VAT</a:t>
              </a:r>
            </a:p>
          </p:txBody>
        </p:sp>
        <p:grpSp>
          <p:nvGrpSpPr>
            <p:cNvPr id="24" name="Group 133">
              <a:extLst>
                <a:ext uri="{FF2B5EF4-FFF2-40B4-BE49-F238E27FC236}">
                  <a16:creationId xmlns:a16="http://schemas.microsoft.com/office/drawing/2014/main" id="{855B11A9-9A98-4356-8632-F50F5B0694C0}"/>
                </a:ext>
              </a:extLst>
            </p:cNvPr>
            <p:cNvGrpSpPr>
              <a:grpSpLocks/>
            </p:cNvGrpSpPr>
            <p:nvPr/>
          </p:nvGrpSpPr>
          <p:grpSpPr bwMode="auto">
            <a:xfrm>
              <a:off x="4821073" y="1641871"/>
              <a:ext cx="387350" cy="39688"/>
              <a:chOff x="1817" y="1648"/>
              <a:chExt cx="244" cy="25"/>
            </a:xfrm>
          </p:grpSpPr>
          <p:sp>
            <p:nvSpPr>
              <p:cNvPr id="189" name="Line 199">
                <a:extLst>
                  <a:ext uri="{FF2B5EF4-FFF2-40B4-BE49-F238E27FC236}">
                    <a16:creationId xmlns:a16="http://schemas.microsoft.com/office/drawing/2014/main" id="{4464B277-5A4F-4147-B71D-6790CE936E52}"/>
                  </a:ext>
                </a:extLst>
              </p:cNvPr>
              <p:cNvSpPr>
                <a:spLocks noChangeAspect="1" noChangeShapeType="1"/>
              </p:cNvSpPr>
              <p:nvPr/>
            </p:nvSpPr>
            <p:spPr bwMode="auto">
              <a:xfrm flipV="1">
                <a:off x="2059" y="1667"/>
                <a:ext cx="2" cy="6"/>
              </a:xfrm>
              <a:prstGeom prst="line">
                <a:avLst/>
              </a:prstGeom>
              <a:noFill/>
              <a:ln w="1588">
                <a:solidFill>
                  <a:srgbClr val="7485A4"/>
                </a:solidFill>
                <a:round/>
                <a:headEnd/>
                <a:tailEnd/>
              </a:ln>
              <a:extLst>
                <a:ext uri="{909E8E84-426E-40DD-AFC4-6F175D3DCCD1}">
                  <a14:hiddenFill xmlns:a14="http://schemas.microsoft.com/office/drawing/2010/main">
                    <a:noFill/>
                  </a14:hiddenFill>
                </a:ext>
              </a:extLst>
            </p:spPr>
            <p:txBody>
              <a:bodyPr/>
              <a:lstStyle>
                <a:defPPr>
                  <a:defRPr lang="en-US"/>
                </a:defPPr>
                <a:lvl1pPr algn="ctr" rtl="0" eaLnBrk="0" fontAlgn="base" hangingPunct="0">
                  <a:spcBef>
                    <a:spcPct val="0"/>
                  </a:spcBef>
                  <a:spcAft>
                    <a:spcPct val="0"/>
                  </a:spcAft>
                  <a:defRPr sz="1400"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1400"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1400"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1400"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endParaRPr lang="de-CH">
                  <a:solidFill>
                    <a:srgbClr val="42526C"/>
                  </a:solidFill>
                  <a:latin typeface="Gibson Light" panose="02000000000000000000" pitchFamily="50" charset="0"/>
                </a:endParaRPr>
              </a:p>
            </p:txBody>
          </p:sp>
          <p:sp>
            <p:nvSpPr>
              <p:cNvPr id="209" name="Line 219">
                <a:extLst>
                  <a:ext uri="{FF2B5EF4-FFF2-40B4-BE49-F238E27FC236}">
                    <a16:creationId xmlns:a16="http://schemas.microsoft.com/office/drawing/2014/main" id="{3657FAF7-ABFD-4ED5-AD5A-B92ECFCD530C}"/>
                  </a:ext>
                </a:extLst>
              </p:cNvPr>
              <p:cNvSpPr>
                <a:spLocks noChangeAspect="1" noChangeShapeType="1"/>
              </p:cNvSpPr>
              <p:nvPr/>
            </p:nvSpPr>
            <p:spPr bwMode="auto">
              <a:xfrm flipH="1" flipV="1">
                <a:off x="1817" y="1648"/>
                <a:ext cx="23" cy="23"/>
              </a:xfrm>
              <a:prstGeom prst="line">
                <a:avLst/>
              </a:prstGeom>
              <a:noFill/>
              <a:ln w="1588">
                <a:solidFill>
                  <a:srgbClr val="E0E0E0"/>
                </a:solidFill>
                <a:round/>
                <a:headEnd/>
                <a:tailEnd/>
              </a:ln>
              <a:extLst>
                <a:ext uri="{909E8E84-426E-40DD-AFC4-6F175D3DCCD1}">
                  <a14:hiddenFill xmlns:a14="http://schemas.microsoft.com/office/drawing/2010/main">
                    <a:noFill/>
                  </a14:hiddenFill>
                </a:ext>
              </a:extLst>
            </p:spPr>
            <p:txBody>
              <a:bodyPr/>
              <a:lstStyle>
                <a:defPPr>
                  <a:defRPr lang="en-US"/>
                </a:defPPr>
                <a:lvl1pPr algn="ctr" rtl="0" eaLnBrk="0" fontAlgn="base" hangingPunct="0">
                  <a:spcBef>
                    <a:spcPct val="0"/>
                  </a:spcBef>
                  <a:spcAft>
                    <a:spcPct val="0"/>
                  </a:spcAft>
                  <a:defRPr sz="1400"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1400"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1400"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1400"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endParaRPr lang="de-CH" dirty="0">
                  <a:solidFill>
                    <a:srgbClr val="42526C"/>
                  </a:solidFill>
                  <a:latin typeface="Gibson Light" panose="02000000000000000000" pitchFamily="50" charset="0"/>
                </a:endParaRPr>
              </a:p>
            </p:txBody>
          </p:sp>
        </p:grpSp>
        <p:sp>
          <p:nvSpPr>
            <p:cNvPr id="27" name="Text Box 10">
              <a:extLst>
                <a:ext uri="{FF2B5EF4-FFF2-40B4-BE49-F238E27FC236}">
                  <a16:creationId xmlns:a16="http://schemas.microsoft.com/office/drawing/2014/main" id="{CB15326E-BC40-41D6-97E1-24307CB4525C}"/>
                </a:ext>
              </a:extLst>
            </p:cNvPr>
            <p:cNvSpPr txBox="1">
              <a:spLocks noChangeArrowheads="1"/>
            </p:cNvSpPr>
            <p:nvPr/>
          </p:nvSpPr>
          <p:spPr bwMode="gray">
            <a:xfrm rot="19953052">
              <a:off x="7021989" y="3152480"/>
              <a:ext cx="1811771" cy="264228"/>
            </a:xfrm>
            <a:prstGeom prst="rect">
              <a:avLst/>
            </a:prstGeom>
            <a:noFill/>
            <a:ln w="3175" algn="ctr">
              <a:solidFill>
                <a:schemeClr val="tx1"/>
              </a:solidFill>
              <a:prstDash val="sysDot"/>
              <a:miter lim="800000"/>
              <a:headEnd/>
              <a:tailEnd/>
            </a:ln>
          </p:spPr>
          <p:txBody>
            <a:bodyPr wrap="square" lIns="101868" tIns="50933" rIns="101868" bIns="50933">
              <a:spAutoFit/>
            </a:bodyPr>
            <a:lstStyle/>
            <a:p>
              <a:pPr defTabSz="1018849">
                <a:lnSpc>
                  <a:spcPct val="107000"/>
                </a:lnSpc>
                <a:tabLst>
                  <a:tab pos="6367009" algn="l"/>
                </a:tabLst>
              </a:pPr>
              <a:r>
                <a:rPr lang="en-GB" sz="1600" b="1" dirty="0">
                  <a:solidFill>
                    <a:srgbClr val="C00000"/>
                  </a:solidFill>
                  <a:latin typeface="Gibson Light" panose="02000000000000000000" pitchFamily="50" charset="0"/>
                </a:rPr>
                <a:t>No recovery of VAT 600</a:t>
              </a:r>
            </a:p>
          </p:txBody>
        </p:sp>
      </p:grpSp>
      <p:sp>
        <p:nvSpPr>
          <p:cNvPr id="230" name="Content Placeholder 2">
            <a:extLst>
              <a:ext uri="{FF2B5EF4-FFF2-40B4-BE49-F238E27FC236}">
                <a16:creationId xmlns:a16="http://schemas.microsoft.com/office/drawing/2014/main" id="{10F9321D-9A2E-4FA3-B4C2-C96FA30A4CDD}"/>
              </a:ext>
            </a:extLst>
          </p:cNvPr>
          <p:cNvSpPr txBox="1">
            <a:spLocks/>
          </p:cNvSpPr>
          <p:nvPr/>
        </p:nvSpPr>
        <p:spPr>
          <a:xfrm>
            <a:off x="570344" y="4025606"/>
            <a:ext cx="11149588" cy="2130345"/>
          </a:xfrm>
          <a:prstGeom prst="rect">
            <a:avLst/>
          </a:prstGeom>
        </p:spPr>
        <p:txBody>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800" kern="1200">
                <a:solidFill>
                  <a:schemeClr val="tx1"/>
                </a:solidFill>
                <a:latin typeface="Gibson Light" panose="02000000000000000000" pitchFamily="50" charset="0"/>
                <a:ea typeface="+mn-ea"/>
                <a:cs typeface="+mn-cs"/>
              </a:defRPr>
            </a:lvl1pPr>
            <a:lvl2pPr marL="685800" indent="-228600" algn="l" defTabSz="914400" rtl="0" eaLnBrk="1" latinLnBrk="0" hangingPunct="1">
              <a:lnSpc>
                <a:spcPct val="100000"/>
              </a:lnSpc>
              <a:spcBef>
                <a:spcPts val="500"/>
              </a:spcBef>
              <a:buClrTx/>
              <a:buFont typeface="Arial" panose="020B0604020202020204" pitchFamily="34" charset="0"/>
              <a:buChar char="•"/>
              <a:defRPr sz="2400" kern="1200">
                <a:solidFill>
                  <a:schemeClr val="tx1"/>
                </a:solidFill>
                <a:latin typeface="Gibson Light" panose="02000000000000000000" pitchFamily="50" charset="0"/>
                <a:ea typeface="+mn-ea"/>
                <a:cs typeface="+mn-cs"/>
              </a:defRPr>
            </a:lvl2pPr>
            <a:lvl3pPr marL="1143000" indent="-228600" algn="l" defTabSz="914400" rtl="0" eaLnBrk="1" latinLnBrk="0" hangingPunct="1">
              <a:lnSpc>
                <a:spcPct val="100000"/>
              </a:lnSpc>
              <a:spcBef>
                <a:spcPts val="500"/>
              </a:spcBef>
              <a:buClr>
                <a:schemeClr val="accent1"/>
              </a:buClr>
              <a:buFont typeface="Courier New" panose="02070309020205020404" pitchFamily="49" charset="0"/>
              <a:buChar char="o"/>
              <a:defRPr sz="2000" kern="1200">
                <a:solidFill>
                  <a:schemeClr val="tx1"/>
                </a:solidFill>
                <a:latin typeface="Gibson Light" panose="02000000000000000000" pitchFamily="50" charset="0"/>
                <a:ea typeface="+mn-ea"/>
                <a:cs typeface="+mn-cs"/>
              </a:defRPr>
            </a:lvl3pPr>
            <a:lvl4pPr marL="1600200" indent="-228600" algn="l" defTabSz="914400" rtl="0" eaLnBrk="1" latinLnBrk="0" hangingPunct="1">
              <a:lnSpc>
                <a:spcPct val="100000"/>
              </a:lnSpc>
              <a:spcBef>
                <a:spcPts val="500"/>
              </a:spcBef>
              <a:buClrTx/>
              <a:buFont typeface="FreightSans Pro Book" panose="02000606030000020004" pitchFamily="50" charset="0"/>
              <a:buChar char="–"/>
              <a:defRPr sz="1800" kern="1200">
                <a:solidFill>
                  <a:schemeClr val="tx1"/>
                </a:solidFill>
                <a:latin typeface="Gibson Light" panose="02000000000000000000" pitchFamily="50" charset="0"/>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Gibson Light"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Transaction 1</a:t>
            </a:r>
          </a:p>
          <a:p>
            <a:pPr lvl="1"/>
            <a:r>
              <a:rPr lang="en-US" sz="1600" dirty="0"/>
              <a:t>Supplier sells raw material to a Manufacturer for EUR 1,000 plus EUR 200 VAT</a:t>
            </a:r>
          </a:p>
          <a:p>
            <a:pPr lvl="1"/>
            <a:r>
              <a:rPr lang="en-US" sz="1600" dirty="0"/>
              <a:t>Manufacturer pays EUR 1,200 to Supplier and recovers EUR 200 VAT from the Tax Authority.</a:t>
            </a:r>
          </a:p>
          <a:p>
            <a:r>
              <a:rPr lang="en-US" sz="1800" dirty="0"/>
              <a:t>Transaction 2</a:t>
            </a:r>
          </a:p>
          <a:p>
            <a:pPr lvl="1"/>
            <a:r>
              <a:rPr lang="en-US" sz="1600" dirty="0"/>
              <a:t>Manufacturer supplies finished goods to a Retailer for EUR 3,000 plus EUR 600 VAT.</a:t>
            </a:r>
          </a:p>
          <a:p>
            <a:pPr lvl="1"/>
            <a:r>
              <a:rPr lang="en-US" sz="1600" dirty="0"/>
              <a:t>Retailer pays to the Manufacturer EUR 3,600 and Manufacturer pays EUR 600 to the Tax Authority (EUR 600 – EUR 200).</a:t>
            </a:r>
          </a:p>
          <a:p>
            <a:endParaRPr lang="en-US" sz="1800" dirty="0"/>
          </a:p>
        </p:txBody>
      </p:sp>
    </p:spTree>
    <p:extLst>
      <p:ext uri="{BB962C8B-B14F-4D97-AF65-F5344CB8AC3E}">
        <p14:creationId xmlns:p14="http://schemas.microsoft.com/office/powerpoint/2010/main" val="2615692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0D9A2-3830-925D-FAFF-3B54FE0A418A}"/>
              </a:ext>
            </a:extLst>
          </p:cNvPr>
          <p:cNvSpPr>
            <a:spLocks noGrp="1"/>
          </p:cNvSpPr>
          <p:nvPr>
            <p:ph type="title"/>
          </p:nvPr>
        </p:nvSpPr>
        <p:spPr/>
        <p:txBody>
          <a:bodyPr/>
          <a:lstStyle/>
          <a:p>
            <a:r>
              <a:rPr lang="en-US" dirty="0"/>
              <a:t>Typical Treatments</a:t>
            </a:r>
          </a:p>
        </p:txBody>
      </p:sp>
      <p:sp>
        <p:nvSpPr>
          <p:cNvPr id="3" name="Text Placeholder 2">
            <a:extLst>
              <a:ext uri="{FF2B5EF4-FFF2-40B4-BE49-F238E27FC236}">
                <a16:creationId xmlns:a16="http://schemas.microsoft.com/office/drawing/2014/main" id="{774CFE67-D9AB-0EB5-84D9-7D40E3C42C46}"/>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2ACE658B-0B94-03DF-4D7E-51BC66270E45}"/>
              </a:ext>
            </a:extLst>
          </p:cNvPr>
          <p:cNvSpPr>
            <a:spLocks noGrp="1"/>
          </p:cNvSpPr>
          <p:nvPr>
            <p:ph type="ftr" sz="quarter" idx="10"/>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6F200EE8-FE7A-F7A4-AC44-8117D37C66A6}"/>
              </a:ext>
            </a:extLst>
          </p:cNvPr>
          <p:cNvSpPr>
            <a:spLocks noGrp="1"/>
          </p:cNvSpPr>
          <p:nvPr>
            <p:ph type="sldNum" sz="quarter" idx="11"/>
          </p:nvPr>
        </p:nvSpPr>
        <p:spPr/>
        <p:txBody>
          <a:bodyPr/>
          <a:lstStyle/>
          <a:p>
            <a:fld id="{62BFC0F0-E31D-44BF-B017-233CDB2896A6}" type="slidenum">
              <a:rPr lang="en-US" smtClean="0"/>
              <a:pPr/>
              <a:t>15</a:t>
            </a:fld>
            <a:endParaRPr lang="en-US"/>
          </a:p>
        </p:txBody>
      </p:sp>
    </p:spTree>
    <p:extLst>
      <p:ext uri="{BB962C8B-B14F-4D97-AF65-F5344CB8AC3E}">
        <p14:creationId xmlns:p14="http://schemas.microsoft.com/office/powerpoint/2010/main" val="318760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A3726-F624-441D-A7F1-0DD822C2FA81}"/>
              </a:ext>
            </a:extLst>
          </p:cNvPr>
          <p:cNvSpPr>
            <a:spLocks noGrp="1"/>
          </p:cNvSpPr>
          <p:nvPr>
            <p:ph type="title"/>
          </p:nvPr>
        </p:nvSpPr>
        <p:spPr/>
        <p:txBody>
          <a:bodyPr/>
          <a:lstStyle/>
          <a:p>
            <a:r>
              <a:rPr lang="en-US"/>
              <a:t>Typical Treatment of Retailers</a:t>
            </a:r>
          </a:p>
        </p:txBody>
      </p:sp>
      <p:sp>
        <p:nvSpPr>
          <p:cNvPr id="3" name="Content Placeholder 2">
            <a:extLst>
              <a:ext uri="{FF2B5EF4-FFF2-40B4-BE49-F238E27FC236}">
                <a16:creationId xmlns:a16="http://schemas.microsoft.com/office/drawing/2014/main" id="{0381CC1C-BE4D-4121-92A6-732E2AE23B53}"/>
              </a:ext>
            </a:extLst>
          </p:cNvPr>
          <p:cNvSpPr>
            <a:spLocks noGrp="1"/>
          </p:cNvSpPr>
          <p:nvPr>
            <p:ph idx="1"/>
          </p:nvPr>
        </p:nvSpPr>
        <p:spPr/>
        <p:txBody>
          <a:bodyPr/>
          <a:lstStyle/>
          <a:p>
            <a:r>
              <a:rPr lang="en-US" dirty="0"/>
              <a:t>Retailers charge VAT on their sales and pay VAT on their purchases from their suppliers.</a:t>
            </a:r>
          </a:p>
          <a:p>
            <a:pPr lvl="1"/>
            <a:r>
              <a:rPr lang="en-US" dirty="0"/>
              <a:t>Retailers can have a simplified scheme as opposed to tracking and calculating all of the sales.</a:t>
            </a:r>
          </a:p>
          <a:p>
            <a:pPr lvl="1"/>
            <a:r>
              <a:rPr lang="en-US" dirty="0"/>
              <a:t>Pricing is VAT inclusive on B2C transactions.</a:t>
            </a:r>
          </a:p>
          <a:p>
            <a:pPr lvl="1"/>
            <a:r>
              <a:rPr lang="en-US" dirty="0"/>
              <a:t>B2B transactions: VAT must be separately stated.</a:t>
            </a:r>
          </a:p>
          <a:p>
            <a:endParaRPr lang="en-US" dirty="0"/>
          </a:p>
        </p:txBody>
      </p:sp>
      <p:sp>
        <p:nvSpPr>
          <p:cNvPr id="4" name="Footer Placeholder 3">
            <a:extLst>
              <a:ext uri="{FF2B5EF4-FFF2-40B4-BE49-F238E27FC236}">
                <a16:creationId xmlns:a16="http://schemas.microsoft.com/office/drawing/2014/main" id="{6C96A28F-59FA-4528-9BEC-F70C2AA333CD}"/>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D18AD67D-6539-40AD-91D2-AE197776BE37}"/>
              </a:ext>
            </a:extLst>
          </p:cNvPr>
          <p:cNvSpPr>
            <a:spLocks noGrp="1"/>
          </p:cNvSpPr>
          <p:nvPr>
            <p:ph type="sldNum" sz="quarter" idx="4"/>
          </p:nvPr>
        </p:nvSpPr>
        <p:spPr/>
        <p:txBody>
          <a:bodyPr/>
          <a:lstStyle/>
          <a:p>
            <a:fld id="{62BFC0F0-E31D-44BF-B017-233CDB2896A6}" type="slidenum">
              <a:rPr lang="en-US" smtClean="0"/>
              <a:pPr/>
              <a:t>16</a:t>
            </a:fld>
            <a:endParaRPr lang="en-US"/>
          </a:p>
        </p:txBody>
      </p:sp>
    </p:spTree>
    <p:extLst>
      <p:ext uri="{BB962C8B-B14F-4D97-AF65-F5344CB8AC3E}">
        <p14:creationId xmlns:p14="http://schemas.microsoft.com/office/powerpoint/2010/main" val="2897548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51E4F-CD5C-44A0-85E8-EBEEF05BEBC7}"/>
              </a:ext>
            </a:extLst>
          </p:cNvPr>
          <p:cNvSpPr>
            <a:spLocks noGrp="1"/>
          </p:cNvSpPr>
          <p:nvPr>
            <p:ph type="title"/>
          </p:nvPr>
        </p:nvSpPr>
        <p:spPr/>
        <p:txBody>
          <a:bodyPr>
            <a:normAutofit/>
          </a:bodyPr>
          <a:lstStyle/>
          <a:p>
            <a:r>
              <a:rPr lang="en-US"/>
              <a:t>Typical Treatment of Manufacturers</a:t>
            </a:r>
          </a:p>
        </p:txBody>
      </p:sp>
      <p:sp>
        <p:nvSpPr>
          <p:cNvPr id="3" name="Content Placeholder 2">
            <a:extLst>
              <a:ext uri="{FF2B5EF4-FFF2-40B4-BE49-F238E27FC236}">
                <a16:creationId xmlns:a16="http://schemas.microsoft.com/office/drawing/2014/main" id="{C5BC3C2D-0F18-49C2-9B34-B11C02D44C9B}"/>
              </a:ext>
            </a:extLst>
          </p:cNvPr>
          <p:cNvSpPr>
            <a:spLocks noGrp="1"/>
          </p:cNvSpPr>
          <p:nvPr>
            <p:ph idx="1"/>
          </p:nvPr>
        </p:nvSpPr>
        <p:spPr/>
        <p:txBody>
          <a:bodyPr/>
          <a:lstStyle/>
          <a:p>
            <a:r>
              <a:rPr lang="en-US" dirty="0"/>
              <a:t>Manufacturers charge VAT on the goods and services they provide, and they pay VAT on the inputs they purchases. </a:t>
            </a:r>
          </a:p>
          <a:p>
            <a:pPr lvl="1"/>
            <a:r>
              <a:rPr lang="en-US" dirty="0"/>
              <a:t>In some jurisdictions, capital purchases for manufacturing are denied input tax credits.</a:t>
            </a:r>
          </a:p>
          <a:p>
            <a:endParaRPr lang="en-US" dirty="0"/>
          </a:p>
        </p:txBody>
      </p:sp>
      <p:sp>
        <p:nvSpPr>
          <p:cNvPr id="4" name="Footer Placeholder 3">
            <a:extLst>
              <a:ext uri="{FF2B5EF4-FFF2-40B4-BE49-F238E27FC236}">
                <a16:creationId xmlns:a16="http://schemas.microsoft.com/office/drawing/2014/main" id="{29E57B72-79DD-4FF8-88A1-FBF55D1608BC}"/>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C233C2CE-FD4E-47F6-8A33-F5073AB85DB5}"/>
              </a:ext>
            </a:extLst>
          </p:cNvPr>
          <p:cNvSpPr>
            <a:spLocks noGrp="1"/>
          </p:cNvSpPr>
          <p:nvPr>
            <p:ph type="sldNum" sz="quarter" idx="4"/>
          </p:nvPr>
        </p:nvSpPr>
        <p:spPr/>
        <p:txBody>
          <a:bodyPr/>
          <a:lstStyle/>
          <a:p>
            <a:fld id="{62BFC0F0-E31D-44BF-B017-233CDB2896A6}" type="slidenum">
              <a:rPr lang="en-US" smtClean="0"/>
              <a:pPr/>
              <a:t>17</a:t>
            </a:fld>
            <a:endParaRPr lang="en-US"/>
          </a:p>
        </p:txBody>
      </p:sp>
    </p:spTree>
    <p:extLst>
      <p:ext uri="{BB962C8B-B14F-4D97-AF65-F5344CB8AC3E}">
        <p14:creationId xmlns:p14="http://schemas.microsoft.com/office/powerpoint/2010/main" val="1185130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E1FE-FFE5-4C33-A928-DF2F2CDF7047}"/>
              </a:ext>
            </a:extLst>
          </p:cNvPr>
          <p:cNvSpPr>
            <a:spLocks noGrp="1"/>
          </p:cNvSpPr>
          <p:nvPr>
            <p:ph type="title"/>
          </p:nvPr>
        </p:nvSpPr>
        <p:spPr/>
        <p:txBody>
          <a:bodyPr>
            <a:normAutofit fontScale="90000"/>
          </a:bodyPr>
          <a:lstStyle/>
          <a:p>
            <a:r>
              <a:rPr lang="en-US" b="1" dirty="0"/>
              <a:t>Example: </a:t>
            </a:r>
            <a:r>
              <a:rPr lang="en-US" dirty="0"/>
              <a:t>B2C - Supplies of Services Performed by U.S. Company</a:t>
            </a:r>
          </a:p>
        </p:txBody>
      </p:sp>
      <p:sp>
        <p:nvSpPr>
          <p:cNvPr id="3" name="Content Placeholder 2">
            <a:extLst>
              <a:ext uri="{FF2B5EF4-FFF2-40B4-BE49-F238E27FC236}">
                <a16:creationId xmlns:a16="http://schemas.microsoft.com/office/drawing/2014/main" id="{7D4742AC-9D83-4B70-A702-3F3A7B31FC1E}"/>
              </a:ext>
            </a:extLst>
          </p:cNvPr>
          <p:cNvSpPr>
            <a:spLocks noGrp="1"/>
          </p:cNvSpPr>
          <p:nvPr>
            <p:ph idx="1"/>
          </p:nvPr>
        </p:nvSpPr>
        <p:spPr/>
        <p:txBody>
          <a:bodyPr>
            <a:normAutofit/>
          </a:bodyPr>
          <a:lstStyle/>
          <a:p>
            <a:r>
              <a:rPr lang="en-US" dirty="0"/>
              <a:t>General VAT implications</a:t>
            </a:r>
          </a:p>
          <a:p>
            <a:pPr lvl="1"/>
            <a:r>
              <a:rPr lang="en-US" dirty="0"/>
              <a:t>Relevance of the place of supply: </a:t>
            </a:r>
          </a:p>
          <a:p>
            <a:pPr lvl="2"/>
            <a:r>
              <a:rPr lang="en-US" dirty="0"/>
              <a:t>Physical place of supply of the services mostly irrelevant</a:t>
            </a:r>
          </a:p>
          <a:p>
            <a:pPr lvl="2"/>
            <a:r>
              <a:rPr lang="en-US" dirty="0"/>
              <a:t>From an EU VAT perspective, the cross border B2C supply of services should normally be taxed in the country where the supplier is located</a:t>
            </a:r>
          </a:p>
          <a:p>
            <a:pPr lvl="2"/>
            <a:r>
              <a:rPr lang="en-US" dirty="0"/>
              <a:t>A US company supplying a service to an EU established consumer should not charge any VAT on the invoice. </a:t>
            </a:r>
          </a:p>
          <a:p>
            <a:pPr lvl="2"/>
            <a:r>
              <a:rPr lang="en-US" dirty="0"/>
              <a:t>The US company is not required to register for VAT in the EU.</a:t>
            </a:r>
          </a:p>
          <a:p>
            <a:endParaRPr lang="en-US" dirty="0"/>
          </a:p>
        </p:txBody>
      </p:sp>
      <p:sp>
        <p:nvSpPr>
          <p:cNvPr id="4" name="Footer Placeholder 3">
            <a:extLst>
              <a:ext uri="{FF2B5EF4-FFF2-40B4-BE49-F238E27FC236}">
                <a16:creationId xmlns:a16="http://schemas.microsoft.com/office/drawing/2014/main" id="{7CA98A01-C4A2-4B0D-8621-838E526DAB7D}"/>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4BA0B707-CFC5-4E97-9585-80A7558B3830}"/>
              </a:ext>
            </a:extLst>
          </p:cNvPr>
          <p:cNvSpPr>
            <a:spLocks noGrp="1"/>
          </p:cNvSpPr>
          <p:nvPr>
            <p:ph type="sldNum" sz="quarter" idx="4"/>
          </p:nvPr>
        </p:nvSpPr>
        <p:spPr/>
        <p:txBody>
          <a:bodyPr/>
          <a:lstStyle/>
          <a:p>
            <a:fld id="{62BFC0F0-E31D-44BF-B017-233CDB2896A6}" type="slidenum">
              <a:rPr lang="en-US" smtClean="0"/>
              <a:pPr/>
              <a:t>18</a:t>
            </a:fld>
            <a:endParaRPr lang="en-US"/>
          </a:p>
        </p:txBody>
      </p:sp>
    </p:spTree>
    <p:extLst>
      <p:ext uri="{BB962C8B-B14F-4D97-AF65-F5344CB8AC3E}">
        <p14:creationId xmlns:p14="http://schemas.microsoft.com/office/powerpoint/2010/main" val="3845401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11C7B-FEEE-4D7F-8CA0-189B923CCB59}"/>
              </a:ext>
            </a:extLst>
          </p:cNvPr>
          <p:cNvSpPr>
            <a:spLocks noGrp="1"/>
          </p:cNvSpPr>
          <p:nvPr>
            <p:ph type="title"/>
          </p:nvPr>
        </p:nvSpPr>
        <p:spPr/>
        <p:txBody>
          <a:bodyPr>
            <a:normAutofit fontScale="90000"/>
          </a:bodyPr>
          <a:lstStyle/>
          <a:p>
            <a:r>
              <a:rPr lang="en-US"/>
              <a:t>Typical Treatment of Service Providers (cont.)</a:t>
            </a:r>
          </a:p>
        </p:txBody>
      </p:sp>
      <p:sp>
        <p:nvSpPr>
          <p:cNvPr id="3" name="Content Placeholder 2">
            <a:extLst>
              <a:ext uri="{FF2B5EF4-FFF2-40B4-BE49-F238E27FC236}">
                <a16:creationId xmlns:a16="http://schemas.microsoft.com/office/drawing/2014/main" id="{FE4CF4A8-3C09-4922-8DBF-5E6034923739}"/>
              </a:ext>
            </a:extLst>
          </p:cNvPr>
          <p:cNvSpPr>
            <a:spLocks noGrp="1"/>
          </p:cNvSpPr>
          <p:nvPr>
            <p:ph idx="1"/>
          </p:nvPr>
        </p:nvSpPr>
        <p:spPr/>
        <p:txBody>
          <a:bodyPr/>
          <a:lstStyle/>
          <a:p>
            <a:r>
              <a:rPr lang="en-US" dirty="0"/>
              <a:t>B2C sales of electronic goods requires all sellers regardless of permanent establishment to register and collect VAT.</a:t>
            </a:r>
          </a:p>
          <a:p>
            <a:pPr lvl="1"/>
            <a:r>
              <a:rPr lang="en-US" dirty="0"/>
              <a:t>EU simplified reporting options</a:t>
            </a:r>
          </a:p>
          <a:p>
            <a:endParaRPr lang="en-US" dirty="0"/>
          </a:p>
        </p:txBody>
      </p:sp>
      <p:sp>
        <p:nvSpPr>
          <p:cNvPr id="4" name="Footer Placeholder 3">
            <a:extLst>
              <a:ext uri="{FF2B5EF4-FFF2-40B4-BE49-F238E27FC236}">
                <a16:creationId xmlns:a16="http://schemas.microsoft.com/office/drawing/2014/main" id="{EC184BA4-4195-4E11-84FC-DA24491EC634}"/>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8F0D8249-F8FF-48B5-91DC-813BFF9E9B4A}"/>
              </a:ext>
            </a:extLst>
          </p:cNvPr>
          <p:cNvSpPr>
            <a:spLocks noGrp="1"/>
          </p:cNvSpPr>
          <p:nvPr>
            <p:ph type="sldNum" sz="quarter" idx="4"/>
          </p:nvPr>
        </p:nvSpPr>
        <p:spPr/>
        <p:txBody>
          <a:bodyPr/>
          <a:lstStyle/>
          <a:p>
            <a:fld id="{62BFC0F0-E31D-44BF-B017-233CDB2896A6}" type="slidenum">
              <a:rPr lang="en-US" smtClean="0"/>
              <a:pPr/>
              <a:t>19</a:t>
            </a:fld>
            <a:endParaRPr lang="en-US"/>
          </a:p>
        </p:txBody>
      </p:sp>
    </p:spTree>
    <p:extLst>
      <p:ext uri="{BB962C8B-B14F-4D97-AF65-F5344CB8AC3E}">
        <p14:creationId xmlns:p14="http://schemas.microsoft.com/office/powerpoint/2010/main" val="1133399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D94073-3067-5E8E-6E4F-9F9864CE3350}"/>
              </a:ext>
            </a:extLst>
          </p:cNvPr>
          <p:cNvSpPr>
            <a:spLocks noGrp="1"/>
          </p:cNvSpPr>
          <p:nvPr>
            <p:ph sz="quarter" idx="12"/>
          </p:nvPr>
        </p:nvSpPr>
        <p:spPr>
          <a:xfrm>
            <a:off x="819150" y="3806987"/>
            <a:ext cx="2867025" cy="1246794"/>
          </a:xfrm>
        </p:spPr>
        <p:txBody>
          <a:bodyPr>
            <a:normAutofit fontScale="85000" lnSpcReduction="20000"/>
          </a:bodyPr>
          <a:lstStyle/>
          <a:p>
            <a:pPr algn="ctr"/>
            <a:r>
              <a:rPr lang="en-US" dirty="0"/>
              <a:t>Florian </a:t>
            </a:r>
            <a:r>
              <a:rPr lang="en-US" dirty="0" err="1"/>
              <a:t>Hanslik</a:t>
            </a:r>
            <a:r>
              <a:rPr lang="en-US" dirty="0"/>
              <a:t>, </a:t>
            </a:r>
          </a:p>
          <a:p>
            <a:pPr algn="ctr"/>
            <a:r>
              <a:rPr lang="en-US" dirty="0"/>
              <a:t>Dr. in law, LL.M., </a:t>
            </a:r>
          </a:p>
          <a:p>
            <a:pPr algn="ctr"/>
            <a:r>
              <a:rPr lang="en-US" dirty="0"/>
              <a:t>DAS in VAT</a:t>
            </a:r>
          </a:p>
        </p:txBody>
      </p:sp>
      <p:sp>
        <p:nvSpPr>
          <p:cNvPr id="4" name="Content Placeholder 3">
            <a:extLst>
              <a:ext uri="{FF2B5EF4-FFF2-40B4-BE49-F238E27FC236}">
                <a16:creationId xmlns:a16="http://schemas.microsoft.com/office/drawing/2014/main" id="{C178B074-3860-A8D0-57E8-53938359F03B}"/>
              </a:ext>
            </a:extLst>
          </p:cNvPr>
          <p:cNvSpPr>
            <a:spLocks noGrp="1"/>
          </p:cNvSpPr>
          <p:nvPr>
            <p:ph sz="quarter" idx="15"/>
          </p:nvPr>
        </p:nvSpPr>
        <p:spPr/>
        <p:txBody>
          <a:bodyPr>
            <a:normAutofit fontScale="92500" lnSpcReduction="10000"/>
          </a:bodyPr>
          <a:lstStyle/>
          <a:p>
            <a:r>
              <a:rPr lang="en-US" dirty="0">
                <a:latin typeface="Gibson Light" pitchFamily="50" charset="0"/>
                <a:ea typeface="Gibson Light" pitchFamily="50" charset="0"/>
              </a:rPr>
              <a:t>Founding Partner of </a:t>
            </a:r>
            <a:r>
              <a:rPr lang="en-US" dirty="0" err="1">
                <a:latin typeface="Gibson Light" pitchFamily="50" charset="0"/>
                <a:ea typeface="Gibson Light" pitchFamily="50" charset="0"/>
              </a:rPr>
              <a:t>terraVAT</a:t>
            </a:r>
            <a:r>
              <a:rPr lang="en-US" dirty="0">
                <a:latin typeface="Gibson Light" pitchFamily="50" charset="0"/>
                <a:ea typeface="Gibson Light" pitchFamily="50" charset="0"/>
              </a:rPr>
              <a:t> GmbH, which specializes in national and international VAT and customs law</a:t>
            </a:r>
          </a:p>
          <a:p>
            <a:r>
              <a:rPr lang="en-US" dirty="0">
                <a:latin typeface="Gibson Light" pitchFamily="50" charset="0"/>
                <a:ea typeface="Gibson Light" pitchFamily="50" charset="0"/>
              </a:rPr>
              <a:t>Broad-based experience in International Indirect Taxation he gained as a member of the Indirect Tax teams of big-4 companies in Switzerland</a:t>
            </a:r>
          </a:p>
          <a:p>
            <a:r>
              <a:rPr lang="en-US" dirty="0">
                <a:latin typeface="Gibson Light" pitchFamily="50" charset="0"/>
                <a:ea typeface="Gibson Light" pitchFamily="50" charset="0"/>
              </a:rPr>
              <a:t>Regularly publishes articles, teaches at the Swiss Trust School and speaks at seminars</a:t>
            </a:r>
          </a:p>
        </p:txBody>
      </p:sp>
      <p:pic>
        <p:nvPicPr>
          <p:cNvPr id="8" name="Picture Placeholder 7" descr="A person wearing glasses and a suit&#10;&#10;Description automatically generated">
            <a:extLst>
              <a:ext uri="{FF2B5EF4-FFF2-40B4-BE49-F238E27FC236}">
                <a16:creationId xmlns:a16="http://schemas.microsoft.com/office/drawing/2014/main" id="{56FE79F3-A7EC-A757-FC6C-75D1072F4B8C}"/>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t="427" b="427"/>
          <a:stretch>
            <a:fillRect/>
          </a:stretch>
        </p:blipFill>
        <p:spPr/>
      </p:pic>
      <p:sp>
        <p:nvSpPr>
          <p:cNvPr id="6" name="Footer Placeholder 5">
            <a:extLst>
              <a:ext uri="{FF2B5EF4-FFF2-40B4-BE49-F238E27FC236}">
                <a16:creationId xmlns:a16="http://schemas.microsoft.com/office/drawing/2014/main" id="{F4EDD4D1-D1D1-C0EC-F633-103DEEBA952D}"/>
              </a:ext>
            </a:extLst>
          </p:cNvPr>
          <p:cNvSpPr>
            <a:spLocks noGrp="1"/>
          </p:cNvSpPr>
          <p:nvPr>
            <p:ph type="ftr" sz="quarter" idx="20"/>
          </p:nvPr>
        </p:nvSpPr>
        <p:spPr/>
        <p:txBody>
          <a:bodyPr/>
          <a:lstStyle/>
          <a:p>
            <a:r>
              <a:rPr lang="en-US"/>
              <a:t>Copyright © Sales Tax Institute 2024</a:t>
            </a:r>
          </a:p>
        </p:txBody>
      </p:sp>
      <p:sp>
        <p:nvSpPr>
          <p:cNvPr id="2" name="Slide Number Placeholder 1">
            <a:extLst>
              <a:ext uri="{FF2B5EF4-FFF2-40B4-BE49-F238E27FC236}">
                <a16:creationId xmlns:a16="http://schemas.microsoft.com/office/drawing/2014/main" id="{87A606E0-BC08-0899-953C-0FA9C5E0961A}"/>
              </a:ext>
            </a:extLst>
          </p:cNvPr>
          <p:cNvSpPr>
            <a:spLocks noGrp="1"/>
          </p:cNvSpPr>
          <p:nvPr>
            <p:ph type="sldNum" sz="quarter" idx="21"/>
          </p:nvPr>
        </p:nvSpPr>
        <p:spPr/>
        <p:txBody>
          <a:bodyPr/>
          <a:lstStyle/>
          <a:p>
            <a:fld id="{62BFC0F0-E31D-44BF-B017-233CDB2896A6}" type="slidenum">
              <a:rPr lang="en-US" smtClean="0"/>
              <a:pPr/>
              <a:t>2</a:t>
            </a:fld>
            <a:endParaRPr lang="en-US"/>
          </a:p>
        </p:txBody>
      </p:sp>
    </p:spTree>
    <p:extLst>
      <p:ext uri="{BB962C8B-B14F-4D97-AF65-F5344CB8AC3E}">
        <p14:creationId xmlns:p14="http://schemas.microsoft.com/office/powerpoint/2010/main" val="2462380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D9A11-00E3-53D6-98C8-4C4B7E890EC5}"/>
              </a:ext>
            </a:extLst>
          </p:cNvPr>
          <p:cNvSpPr>
            <a:spLocks noGrp="1"/>
          </p:cNvSpPr>
          <p:nvPr>
            <p:ph type="title"/>
          </p:nvPr>
        </p:nvSpPr>
        <p:spPr/>
        <p:txBody>
          <a:bodyPr/>
          <a:lstStyle/>
          <a:p>
            <a:r>
              <a:rPr lang="en-US" sz="6000" dirty="0"/>
              <a:t>Terminology</a:t>
            </a:r>
            <a:endParaRPr lang="en-US" dirty="0"/>
          </a:p>
        </p:txBody>
      </p:sp>
      <p:sp>
        <p:nvSpPr>
          <p:cNvPr id="3" name="Text Placeholder 2">
            <a:extLst>
              <a:ext uri="{FF2B5EF4-FFF2-40B4-BE49-F238E27FC236}">
                <a16:creationId xmlns:a16="http://schemas.microsoft.com/office/drawing/2014/main" id="{0DB13F9E-C10C-E47B-C54F-6073055968AB}"/>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65583F9D-AA49-662E-2D80-D7BDDBBB2C14}"/>
              </a:ext>
            </a:extLst>
          </p:cNvPr>
          <p:cNvSpPr>
            <a:spLocks noGrp="1"/>
          </p:cNvSpPr>
          <p:nvPr>
            <p:ph type="ftr" sz="quarter" idx="10"/>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0621BA5F-7C69-C607-0533-951F254F2E1E}"/>
              </a:ext>
            </a:extLst>
          </p:cNvPr>
          <p:cNvSpPr>
            <a:spLocks noGrp="1"/>
          </p:cNvSpPr>
          <p:nvPr>
            <p:ph type="sldNum" sz="quarter" idx="11"/>
          </p:nvPr>
        </p:nvSpPr>
        <p:spPr/>
        <p:txBody>
          <a:bodyPr/>
          <a:lstStyle/>
          <a:p>
            <a:fld id="{62BFC0F0-E31D-44BF-B017-233CDB2896A6}" type="slidenum">
              <a:rPr lang="en-US" smtClean="0"/>
              <a:pPr/>
              <a:t>20</a:t>
            </a:fld>
            <a:endParaRPr lang="en-US"/>
          </a:p>
        </p:txBody>
      </p:sp>
    </p:spTree>
    <p:extLst>
      <p:ext uri="{BB962C8B-B14F-4D97-AF65-F5344CB8AC3E}">
        <p14:creationId xmlns:p14="http://schemas.microsoft.com/office/powerpoint/2010/main" val="1994771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47233-FD5E-4D76-A7EA-9661E5713B42}"/>
              </a:ext>
            </a:extLst>
          </p:cNvPr>
          <p:cNvSpPr>
            <a:spLocks noGrp="1"/>
          </p:cNvSpPr>
          <p:nvPr>
            <p:ph type="title"/>
          </p:nvPr>
        </p:nvSpPr>
        <p:spPr/>
        <p:txBody>
          <a:bodyPr>
            <a:normAutofit/>
          </a:bodyPr>
          <a:lstStyle/>
          <a:p>
            <a:r>
              <a:rPr lang="en-US"/>
              <a:t>Nexus vs. Permanent Establishment</a:t>
            </a:r>
          </a:p>
        </p:txBody>
      </p:sp>
      <p:sp>
        <p:nvSpPr>
          <p:cNvPr id="3" name="Content Placeholder 2">
            <a:extLst>
              <a:ext uri="{FF2B5EF4-FFF2-40B4-BE49-F238E27FC236}">
                <a16:creationId xmlns:a16="http://schemas.microsoft.com/office/drawing/2014/main" id="{462706DF-243B-4D86-9BFA-D817CBC623E0}"/>
              </a:ext>
            </a:extLst>
          </p:cNvPr>
          <p:cNvSpPr>
            <a:spLocks noGrp="1"/>
          </p:cNvSpPr>
          <p:nvPr>
            <p:ph idx="1"/>
          </p:nvPr>
        </p:nvSpPr>
        <p:spPr/>
        <p:txBody>
          <a:bodyPr>
            <a:normAutofit fontScale="92500" lnSpcReduction="20000"/>
          </a:bodyPr>
          <a:lstStyle/>
          <a:p>
            <a:r>
              <a:rPr lang="en-US" b="1" dirty="0"/>
              <a:t>Sales Tax</a:t>
            </a:r>
            <a:r>
              <a:rPr lang="en-US" dirty="0"/>
              <a:t>: Whether a company is required to collect sales or use tax is dependent on whether they have nexus with the ship to state.</a:t>
            </a:r>
          </a:p>
          <a:p>
            <a:pPr lvl="1"/>
            <a:r>
              <a:rPr lang="en-US" dirty="0"/>
              <a:t>Nexus refers to links, connections, or contacts between a political jurisdiction and a taxpayer.</a:t>
            </a:r>
          </a:p>
          <a:p>
            <a:pPr lvl="2"/>
            <a:r>
              <a:rPr lang="en-US" dirty="0"/>
              <a:t>Company owned property</a:t>
            </a:r>
          </a:p>
          <a:p>
            <a:pPr lvl="2"/>
            <a:r>
              <a:rPr lang="en-US" dirty="0"/>
              <a:t>Company employees</a:t>
            </a:r>
          </a:p>
          <a:p>
            <a:pPr lvl="2"/>
            <a:r>
              <a:rPr lang="en-US" dirty="0"/>
              <a:t>Company agents</a:t>
            </a:r>
          </a:p>
          <a:p>
            <a:pPr lvl="2"/>
            <a:r>
              <a:rPr lang="en-US" dirty="0"/>
              <a:t>Economic presence</a:t>
            </a:r>
          </a:p>
          <a:p>
            <a:pPr lvl="1"/>
            <a:r>
              <a:rPr lang="en-US" dirty="0"/>
              <a:t>If a taxpayer has sufficient nexus with a state, it is deemed to be “doing business” in that state and will be liable for the state taxes.</a:t>
            </a:r>
          </a:p>
          <a:p>
            <a:endParaRPr lang="en-US" dirty="0"/>
          </a:p>
        </p:txBody>
      </p:sp>
      <p:sp>
        <p:nvSpPr>
          <p:cNvPr id="4" name="Footer Placeholder 3">
            <a:extLst>
              <a:ext uri="{FF2B5EF4-FFF2-40B4-BE49-F238E27FC236}">
                <a16:creationId xmlns:a16="http://schemas.microsoft.com/office/drawing/2014/main" id="{41A5B3E4-F58A-4585-B116-5F0748CBC691}"/>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9F87698D-B0AE-4DC7-BED7-ABC58C5682DF}"/>
              </a:ext>
            </a:extLst>
          </p:cNvPr>
          <p:cNvSpPr>
            <a:spLocks noGrp="1"/>
          </p:cNvSpPr>
          <p:nvPr>
            <p:ph type="sldNum" sz="quarter" idx="4"/>
          </p:nvPr>
        </p:nvSpPr>
        <p:spPr/>
        <p:txBody>
          <a:bodyPr/>
          <a:lstStyle/>
          <a:p>
            <a:fld id="{62BFC0F0-E31D-44BF-B017-233CDB2896A6}" type="slidenum">
              <a:rPr lang="en-US" smtClean="0"/>
              <a:pPr/>
              <a:t>21</a:t>
            </a:fld>
            <a:endParaRPr lang="en-US"/>
          </a:p>
        </p:txBody>
      </p:sp>
    </p:spTree>
    <p:extLst>
      <p:ext uri="{BB962C8B-B14F-4D97-AF65-F5344CB8AC3E}">
        <p14:creationId xmlns:p14="http://schemas.microsoft.com/office/powerpoint/2010/main" val="4094436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66FB5-7601-41CA-965A-284200438EB4}"/>
              </a:ext>
            </a:extLst>
          </p:cNvPr>
          <p:cNvSpPr>
            <a:spLocks noGrp="1"/>
          </p:cNvSpPr>
          <p:nvPr>
            <p:ph type="title"/>
          </p:nvPr>
        </p:nvSpPr>
        <p:spPr/>
        <p:txBody>
          <a:bodyPr>
            <a:normAutofit fontScale="90000"/>
          </a:bodyPr>
          <a:lstStyle/>
          <a:p>
            <a:r>
              <a:rPr lang="en-US"/>
              <a:t>Nexus vs. Permanent Establishment (cont.)</a:t>
            </a:r>
          </a:p>
        </p:txBody>
      </p:sp>
      <p:sp>
        <p:nvSpPr>
          <p:cNvPr id="3" name="Content Placeholder 2">
            <a:extLst>
              <a:ext uri="{FF2B5EF4-FFF2-40B4-BE49-F238E27FC236}">
                <a16:creationId xmlns:a16="http://schemas.microsoft.com/office/drawing/2014/main" id="{8E075A49-575E-4D16-AAD0-4FF2C875970D}"/>
              </a:ext>
            </a:extLst>
          </p:cNvPr>
          <p:cNvSpPr>
            <a:spLocks noGrp="1"/>
          </p:cNvSpPr>
          <p:nvPr>
            <p:ph idx="1"/>
          </p:nvPr>
        </p:nvSpPr>
        <p:spPr/>
        <p:txBody>
          <a:bodyPr/>
          <a:lstStyle/>
          <a:p>
            <a:r>
              <a:rPr lang="en-US" b="1" dirty="0"/>
              <a:t>VAT</a:t>
            </a:r>
            <a:r>
              <a:rPr lang="en-US" dirty="0"/>
              <a:t>: A permanent establishment for VAT purposes is a factual inquiry. It could include:</a:t>
            </a:r>
          </a:p>
          <a:p>
            <a:pPr lvl="1"/>
            <a:r>
              <a:rPr lang="en-US" dirty="0"/>
              <a:t>Having a facility located in the country</a:t>
            </a:r>
          </a:p>
          <a:p>
            <a:pPr lvl="1"/>
            <a:r>
              <a:rPr lang="en-US" dirty="0"/>
              <a:t>Bookkeeping facilities located in the country</a:t>
            </a:r>
          </a:p>
          <a:p>
            <a:pPr lvl="1"/>
            <a:r>
              <a:rPr lang="en-US" dirty="0"/>
              <a:t>Ability to enter into contracts</a:t>
            </a:r>
          </a:p>
          <a:p>
            <a:endParaRPr lang="en-US" dirty="0"/>
          </a:p>
        </p:txBody>
      </p:sp>
      <p:sp>
        <p:nvSpPr>
          <p:cNvPr id="4" name="Footer Placeholder 3">
            <a:extLst>
              <a:ext uri="{FF2B5EF4-FFF2-40B4-BE49-F238E27FC236}">
                <a16:creationId xmlns:a16="http://schemas.microsoft.com/office/drawing/2014/main" id="{DDD80EE9-806C-4486-9C66-C598CE6EC8E7}"/>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D8737D3D-B258-452F-9DD6-8A0DABC17C7F}"/>
              </a:ext>
            </a:extLst>
          </p:cNvPr>
          <p:cNvSpPr>
            <a:spLocks noGrp="1"/>
          </p:cNvSpPr>
          <p:nvPr>
            <p:ph type="sldNum" sz="quarter" idx="4"/>
          </p:nvPr>
        </p:nvSpPr>
        <p:spPr>
          <a:xfrm>
            <a:off x="838200" y="624023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2"/>
                </a:solidFill>
                <a:latin typeface="Gibson Light" panose="020000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BFC0F0-E31D-44BF-B017-233CDB2896A6}" type="slidenum">
              <a:rPr lang="en-US" smtClean="0"/>
              <a:pPr/>
              <a:t>22</a:t>
            </a:fld>
            <a:endParaRPr lang="en-US"/>
          </a:p>
        </p:txBody>
      </p:sp>
    </p:spTree>
    <p:extLst>
      <p:ext uri="{BB962C8B-B14F-4D97-AF65-F5344CB8AC3E}">
        <p14:creationId xmlns:p14="http://schemas.microsoft.com/office/powerpoint/2010/main" val="4274330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94DDC-0C35-4B30-86D4-C1DC504D716F}"/>
              </a:ext>
            </a:extLst>
          </p:cNvPr>
          <p:cNvSpPr>
            <a:spLocks noGrp="1"/>
          </p:cNvSpPr>
          <p:nvPr>
            <p:ph type="title"/>
          </p:nvPr>
        </p:nvSpPr>
        <p:spPr/>
        <p:txBody>
          <a:bodyPr/>
          <a:lstStyle/>
          <a:p>
            <a:r>
              <a:rPr lang="en-US"/>
              <a:t>Resale vs. Input Tax Credit</a:t>
            </a:r>
          </a:p>
        </p:txBody>
      </p:sp>
      <p:sp>
        <p:nvSpPr>
          <p:cNvPr id="3" name="Content Placeholder 2">
            <a:extLst>
              <a:ext uri="{FF2B5EF4-FFF2-40B4-BE49-F238E27FC236}">
                <a16:creationId xmlns:a16="http://schemas.microsoft.com/office/drawing/2014/main" id="{260C598B-FAF6-45EE-A472-D062FB2E02C4}"/>
              </a:ext>
            </a:extLst>
          </p:cNvPr>
          <p:cNvSpPr>
            <a:spLocks noGrp="1"/>
          </p:cNvSpPr>
          <p:nvPr>
            <p:ph idx="1"/>
          </p:nvPr>
        </p:nvSpPr>
        <p:spPr/>
        <p:txBody>
          <a:bodyPr>
            <a:normAutofit fontScale="92500" lnSpcReduction="10000"/>
          </a:bodyPr>
          <a:lstStyle/>
          <a:p>
            <a:r>
              <a:rPr lang="en-US" b="1"/>
              <a:t>Sales Tax</a:t>
            </a:r>
            <a:r>
              <a:rPr lang="en-US"/>
              <a:t>: In every state, certain types of sales transactions are exempt from sales tax because of some characteristic of the buyer or seller</a:t>
            </a:r>
          </a:p>
          <a:p>
            <a:pPr lvl="1"/>
            <a:r>
              <a:rPr lang="en-US"/>
              <a:t>Retail sales are sales to the end user/consumer and sales tax is due on the final sale of the property being sold.</a:t>
            </a:r>
          </a:p>
          <a:p>
            <a:pPr lvl="1"/>
            <a:r>
              <a:rPr lang="en-US"/>
              <a:t>If you purchase items that you intend to resell prior to making any significant use of it, there is no sales tax due on your purchase.</a:t>
            </a:r>
          </a:p>
          <a:p>
            <a:pPr lvl="1"/>
            <a:r>
              <a:rPr lang="en-US"/>
              <a:t>Purchasers claiming the resale exemption must provide a resale certificate to the seller.</a:t>
            </a:r>
          </a:p>
          <a:p>
            <a:pPr lvl="1"/>
            <a:r>
              <a:rPr lang="en-US"/>
              <a:t>Only direct materials and inventory qualify for the resale exemption</a:t>
            </a:r>
          </a:p>
          <a:p>
            <a:endParaRPr lang="en-US"/>
          </a:p>
        </p:txBody>
      </p:sp>
      <p:sp>
        <p:nvSpPr>
          <p:cNvPr id="4" name="Footer Placeholder 3">
            <a:extLst>
              <a:ext uri="{FF2B5EF4-FFF2-40B4-BE49-F238E27FC236}">
                <a16:creationId xmlns:a16="http://schemas.microsoft.com/office/drawing/2014/main" id="{F63FDCF9-E5C2-4916-A5C1-9C314D9978D6}"/>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D2667C2D-4B8E-41C9-8B93-C61EFBEC9D41}"/>
              </a:ext>
            </a:extLst>
          </p:cNvPr>
          <p:cNvSpPr>
            <a:spLocks noGrp="1"/>
          </p:cNvSpPr>
          <p:nvPr>
            <p:ph type="sldNum" sz="quarter" idx="4"/>
          </p:nvPr>
        </p:nvSpPr>
        <p:spPr/>
        <p:txBody>
          <a:bodyPr/>
          <a:lstStyle/>
          <a:p>
            <a:fld id="{62BFC0F0-E31D-44BF-B017-233CDB2896A6}" type="slidenum">
              <a:rPr lang="en-US" smtClean="0"/>
              <a:pPr/>
              <a:t>23</a:t>
            </a:fld>
            <a:endParaRPr lang="en-US" dirty="0"/>
          </a:p>
        </p:txBody>
      </p:sp>
    </p:spTree>
    <p:extLst>
      <p:ext uri="{BB962C8B-B14F-4D97-AF65-F5344CB8AC3E}">
        <p14:creationId xmlns:p14="http://schemas.microsoft.com/office/powerpoint/2010/main" val="504303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3129B-3E19-4FAC-9F53-AB0EC2403631}"/>
              </a:ext>
            </a:extLst>
          </p:cNvPr>
          <p:cNvSpPr>
            <a:spLocks noGrp="1"/>
          </p:cNvSpPr>
          <p:nvPr>
            <p:ph type="title"/>
          </p:nvPr>
        </p:nvSpPr>
        <p:spPr/>
        <p:txBody>
          <a:bodyPr/>
          <a:lstStyle/>
          <a:p>
            <a:r>
              <a:rPr lang="en-US"/>
              <a:t>Resale vs. Input Tax Credit (cont.)</a:t>
            </a:r>
          </a:p>
        </p:txBody>
      </p:sp>
      <p:sp>
        <p:nvSpPr>
          <p:cNvPr id="3" name="Content Placeholder 2">
            <a:extLst>
              <a:ext uri="{FF2B5EF4-FFF2-40B4-BE49-F238E27FC236}">
                <a16:creationId xmlns:a16="http://schemas.microsoft.com/office/drawing/2014/main" id="{CA462A76-D451-4CBF-9CDB-D50C5AC2F59A}"/>
              </a:ext>
            </a:extLst>
          </p:cNvPr>
          <p:cNvSpPr>
            <a:spLocks noGrp="1"/>
          </p:cNvSpPr>
          <p:nvPr>
            <p:ph idx="1"/>
          </p:nvPr>
        </p:nvSpPr>
        <p:spPr/>
        <p:txBody>
          <a:bodyPr>
            <a:normAutofit lnSpcReduction="10000"/>
          </a:bodyPr>
          <a:lstStyle/>
          <a:p>
            <a:r>
              <a:rPr lang="en-US" b="1"/>
              <a:t>VAT</a:t>
            </a:r>
            <a:r>
              <a:rPr lang="en-US"/>
              <a:t>: An input tax credit is the input VAT the supplier has paid for its purchases</a:t>
            </a:r>
          </a:p>
          <a:p>
            <a:pPr lvl="1"/>
            <a:r>
              <a:rPr lang="en-US"/>
              <a:t>The input tax credit is used to reduce the businesses overall tax liability</a:t>
            </a:r>
          </a:p>
          <a:p>
            <a:pPr lvl="1"/>
            <a:r>
              <a:rPr lang="en-US"/>
              <a:t>Generally, businesses are required to track their purchases and retain key pieces of information such as invoices or customs documents.</a:t>
            </a:r>
          </a:p>
          <a:p>
            <a:pPr lvl="1"/>
            <a:r>
              <a:rPr lang="en-US"/>
              <a:t>It is the suppliers’ obligation to validate the VAT number of its customer.</a:t>
            </a:r>
          </a:p>
          <a:p>
            <a:pPr lvl="1"/>
            <a:r>
              <a:rPr lang="en-US"/>
              <a:t>Many (not all) business inputs are eligible for the input tax credit</a:t>
            </a:r>
          </a:p>
          <a:p>
            <a:endParaRPr lang="en-US"/>
          </a:p>
        </p:txBody>
      </p:sp>
      <p:sp>
        <p:nvSpPr>
          <p:cNvPr id="4" name="Footer Placeholder 3">
            <a:extLst>
              <a:ext uri="{FF2B5EF4-FFF2-40B4-BE49-F238E27FC236}">
                <a16:creationId xmlns:a16="http://schemas.microsoft.com/office/drawing/2014/main" id="{64B20AB8-3BF1-4B20-9D6A-B0124F96E002}"/>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C4A31C59-4B34-4BEB-9F50-F98B5B7B8C72}"/>
              </a:ext>
            </a:extLst>
          </p:cNvPr>
          <p:cNvSpPr>
            <a:spLocks noGrp="1"/>
          </p:cNvSpPr>
          <p:nvPr>
            <p:ph type="sldNum" sz="quarter" idx="4"/>
          </p:nvPr>
        </p:nvSpPr>
        <p:spPr/>
        <p:txBody>
          <a:bodyPr/>
          <a:lstStyle/>
          <a:p>
            <a:fld id="{62BFC0F0-E31D-44BF-B017-233CDB2896A6}" type="slidenum">
              <a:rPr lang="en-US" smtClean="0"/>
              <a:pPr/>
              <a:t>24</a:t>
            </a:fld>
            <a:endParaRPr lang="en-US"/>
          </a:p>
        </p:txBody>
      </p:sp>
    </p:spTree>
    <p:extLst>
      <p:ext uri="{BB962C8B-B14F-4D97-AF65-F5344CB8AC3E}">
        <p14:creationId xmlns:p14="http://schemas.microsoft.com/office/powerpoint/2010/main" val="1630180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D4B76-0AFE-4B24-B840-0E3AFAE9FF06}"/>
              </a:ext>
            </a:extLst>
          </p:cNvPr>
          <p:cNvSpPr>
            <a:spLocks noGrp="1"/>
          </p:cNvSpPr>
          <p:nvPr>
            <p:ph type="title"/>
          </p:nvPr>
        </p:nvSpPr>
        <p:spPr/>
        <p:txBody>
          <a:bodyPr/>
          <a:lstStyle/>
          <a:p>
            <a:r>
              <a:rPr lang="en-US"/>
              <a:t>Use Tax vs. Reverse Charge</a:t>
            </a:r>
          </a:p>
        </p:txBody>
      </p:sp>
      <p:sp>
        <p:nvSpPr>
          <p:cNvPr id="3" name="Content Placeholder 2">
            <a:extLst>
              <a:ext uri="{FF2B5EF4-FFF2-40B4-BE49-F238E27FC236}">
                <a16:creationId xmlns:a16="http://schemas.microsoft.com/office/drawing/2014/main" id="{D67B45CA-AA43-437A-A91A-C4D3680E0455}"/>
              </a:ext>
            </a:extLst>
          </p:cNvPr>
          <p:cNvSpPr>
            <a:spLocks noGrp="1"/>
          </p:cNvSpPr>
          <p:nvPr>
            <p:ph idx="1"/>
          </p:nvPr>
        </p:nvSpPr>
        <p:spPr/>
        <p:txBody>
          <a:bodyPr/>
          <a:lstStyle/>
          <a:p>
            <a:r>
              <a:rPr lang="en-US" b="1"/>
              <a:t>Sales Tax</a:t>
            </a:r>
            <a:r>
              <a:rPr lang="en-US"/>
              <a:t>: Use Tax acts as a complement to the sales tax. While sales tax is assessed upon the retail sale of tangible personal property, the use tax is generally assessed upon the storage, use, or consumption of tangible personal property purchased at retail and upon which no sales tax was paid.</a:t>
            </a:r>
          </a:p>
          <a:p>
            <a:pPr lvl="1"/>
            <a:r>
              <a:rPr lang="en-US"/>
              <a:t>Paid after the sale</a:t>
            </a:r>
          </a:p>
          <a:p>
            <a:endParaRPr lang="en-US"/>
          </a:p>
        </p:txBody>
      </p:sp>
      <p:sp>
        <p:nvSpPr>
          <p:cNvPr id="4" name="Footer Placeholder 3">
            <a:extLst>
              <a:ext uri="{FF2B5EF4-FFF2-40B4-BE49-F238E27FC236}">
                <a16:creationId xmlns:a16="http://schemas.microsoft.com/office/drawing/2014/main" id="{8E50EDE1-8155-4A2A-97FE-D9723BFC2EB5}"/>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A70C94A2-4145-49F1-B2B6-12350CB8EB62}"/>
              </a:ext>
            </a:extLst>
          </p:cNvPr>
          <p:cNvSpPr>
            <a:spLocks noGrp="1"/>
          </p:cNvSpPr>
          <p:nvPr>
            <p:ph type="sldNum" sz="quarter" idx="4"/>
          </p:nvPr>
        </p:nvSpPr>
        <p:spPr/>
        <p:txBody>
          <a:bodyPr/>
          <a:lstStyle/>
          <a:p>
            <a:fld id="{62BFC0F0-E31D-44BF-B017-233CDB2896A6}" type="slidenum">
              <a:rPr lang="en-US" smtClean="0"/>
              <a:pPr/>
              <a:t>25</a:t>
            </a:fld>
            <a:endParaRPr lang="en-US"/>
          </a:p>
        </p:txBody>
      </p:sp>
    </p:spTree>
    <p:extLst>
      <p:ext uri="{BB962C8B-B14F-4D97-AF65-F5344CB8AC3E}">
        <p14:creationId xmlns:p14="http://schemas.microsoft.com/office/powerpoint/2010/main" val="3459451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D191B-793F-487E-9046-4B331132E997}"/>
              </a:ext>
            </a:extLst>
          </p:cNvPr>
          <p:cNvSpPr>
            <a:spLocks noGrp="1"/>
          </p:cNvSpPr>
          <p:nvPr>
            <p:ph type="title"/>
          </p:nvPr>
        </p:nvSpPr>
        <p:spPr/>
        <p:txBody>
          <a:bodyPr/>
          <a:lstStyle/>
          <a:p>
            <a:r>
              <a:rPr lang="en-US"/>
              <a:t>Use Tax vs. Reverse Charge (cont.)</a:t>
            </a:r>
          </a:p>
        </p:txBody>
      </p:sp>
      <p:sp>
        <p:nvSpPr>
          <p:cNvPr id="3" name="Content Placeholder 2">
            <a:extLst>
              <a:ext uri="{FF2B5EF4-FFF2-40B4-BE49-F238E27FC236}">
                <a16:creationId xmlns:a16="http://schemas.microsoft.com/office/drawing/2014/main" id="{6B114E82-0734-4ABB-B459-FB9B98B34E2F}"/>
              </a:ext>
            </a:extLst>
          </p:cNvPr>
          <p:cNvSpPr>
            <a:spLocks noGrp="1"/>
          </p:cNvSpPr>
          <p:nvPr>
            <p:ph idx="1"/>
          </p:nvPr>
        </p:nvSpPr>
        <p:spPr/>
        <p:txBody>
          <a:bodyPr/>
          <a:lstStyle/>
          <a:p>
            <a:r>
              <a:rPr lang="en-US" b="1"/>
              <a:t>VAT</a:t>
            </a:r>
            <a:r>
              <a:rPr lang="en-US"/>
              <a:t>: In a reverse charge, the supplier no longer collects that tax and the requirement to collect and remit the tax shifts to the purchaser</a:t>
            </a:r>
          </a:p>
          <a:p>
            <a:pPr lvl="1"/>
            <a:r>
              <a:rPr lang="en-US"/>
              <a:t>The purchaser accounts for both the input tax and the output tax</a:t>
            </a:r>
          </a:p>
          <a:p>
            <a:pPr lvl="1"/>
            <a:r>
              <a:rPr lang="en-US"/>
              <a:t>Apply to B2B transactions particularly services by out of country providers</a:t>
            </a:r>
          </a:p>
          <a:p>
            <a:endParaRPr lang="en-US"/>
          </a:p>
        </p:txBody>
      </p:sp>
      <p:sp>
        <p:nvSpPr>
          <p:cNvPr id="4" name="Footer Placeholder 3">
            <a:extLst>
              <a:ext uri="{FF2B5EF4-FFF2-40B4-BE49-F238E27FC236}">
                <a16:creationId xmlns:a16="http://schemas.microsoft.com/office/drawing/2014/main" id="{D082C66C-E082-4AD0-BB68-F69195E41DEE}"/>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F71D1933-6FBB-4F0E-8B37-69884DF833D9}"/>
              </a:ext>
            </a:extLst>
          </p:cNvPr>
          <p:cNvSpPr>
            <a:spLocks noGrp="1"/>
          </p:cNvSpPr>
          <p:nvPr>
            <p:ph type="sldNum" sz="quarter" idx="4"/>
          </p:nvPr>
        </p:nvSpPr>
        <p:spPr/>
        <p:txBody>
          <a:bodyPr/>
          <a:lstStyle/>
          <a:p>
            <a:fld id="{62BFC0F0-E31D-44BF-B017-233CDB2896A6}" type="slidenum">
              <a:rPr lang="en-US" smtClean="0"/>
              <a:pPr/>
              <a:t>26</a:t>
            </a:fld>
            <a:endParaRPr lang="en-US"/>
          </a:p>
        </p:txBody>
      </p:sp>
    </p:spTree>
    <p:extLst>
      <p:ext uri="{BB962C8B-B14F-4D97-AF65-F5344CB8AC3E}">
        <p14:creationId xmlns:p14="http://schemas.microsoft.com/office/powerpoint/2010/main" val="1307677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DE738-30B0-421E-AB03-EC5304B6D0B9}"/>
              </a:ext>
            </a:extLst>
          </p:cNvPr>
          <p:cNvSpPr>
            <a:spLocks noGrp="1"/>
          </p:cNvSpPr>
          <p:nvPr>
            <p:ph type="title"/>
          </p:nvPr>
        </p:nvSpPr>
        <p:spPr/>
        <p:txBody>
          <a:bodyPr/>
          <a:lstStyle/>
          <a:p>
            <a:r>
              <a:rPr lang="en-US"/>
              <a:t>Exempt vs. Zero Rate</a:t>
            </a:r>
          </a:p>
        </p:txBody>
      </p:sp>
      <p:sp>
        <p:nvSpPr>
          <p:cNvPr id="3" name="Content Placeholder 2">
            <a:extLst>
              <a:ext uri="{FF2B5EF4-FFF2-40B4-BE49-F238E27FC236}">
                <a16:creationId xmlns:a16="http://schemas.microsoft.com/office/drawing/2014/main" id="{590C6AF4-4C8F-469F-A51D-889B51551CED}"/>
              </a:ext>
            </a:extLst>
          </p:cNvPr>
          <p:cNvSpPr>
            <a:spLocks noGrp="1"/>
          </p:cNvSpPr>
          <p:nvPr>
            <p:ph idx="1"/>
          </p:nvPr>
        </p:nvSpPr>
        <p:spPr/>
        <p:txBody>
          <a:bodyPr/>
          <a:lstStyle/>
          <a:p>
            <a:r>
              <a:rPr lang="en-US" b="1"/>
              <a:t>Sales Tax</a:t>
            </a:r>
            <a:r>
              <a:rPr lang="en-US"/>
              <a:t>: In every state, certain types of items are exempt from sales tax based upon:</a:t>
            </a:r>
          </a:p>
          <a:p>
            <a:pPr lvl="1"/>
            <a:r>
              <a:rPr lang="en-US"/>
              <a:t>The type of property being sold (food/clothing/medicines)</a:t>
            </a:r>
          </a:p>
          <a:p>
            <a:pPr lvl="1"/>
            <a:r>
              <a:rPr lang="en-US"/>
              <a:t>The identity of the purchaser (Government/Nonprofit/Religious)</a:t>
            </a:r>
          </a:p>
          <a:p>
            <a:pPr lvl="1"/>
            <a:r>
              <a:rPr lang="en-US"/>
              <a:t>The use of the property (Agricultural/Manufacturing)</a:t>
            </a:r>
          </a:p>
          <a:p>
            <a:pPr lvl="1"/>
            <a:r>
              <a:rPr lang="en-US"/>
              <a:t>The purchaser is responsible for providing the seller the appropriate exemption certificate</a:t>
            </a:r>
          </a:p>
          <a:p>
            <a:endParaRPr lang="en-US"/>
          </a:p>
        </p:txBody>
      </p:sp>
      <p:sp>
        <p:nvSpPr>
          <p:cNvPr id="4" name="Footer Placeholder 3">
            <a:extLst>
              <a:ext uri="{FF2B5EF4-FFF2-40B4-BE49-F238E27FC236}">
                <a16:creationId xmlns:a16="http://schemas.microsoft.com/office/drawing/2014/main" id="{1563FFF0-0CAE-42F9-A99F-7CF37939A541}"/>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D2B1265E-CAD7-45E2-B4A1-486339B7AF72}"/>
              </a:ext>
            </a:extLst>
          </p:cNvPr>
          <p:cNvSpPr>
            <a:spLocks noGrp="1"/>
          </p:cNvSpPr>
          <p:nvPr>
            <p:ph type="sldNum" sz="quarter" idx="4"/>
          </p:nvPr>
        </p:nvSpPr>
        <p:spPr/>
        <p:txBody>
          <a:bodyPr/>
          <a:lstStyle/>
          <a:p>
            <a:fld id="{62BFC0F0-E31D-44BF-B017-233CDB2896A6}" type="slidenum">
              <a:rPr lang="en-US" smtClean="0"/>
              <a:pPr/>
              <a:t>27</a:t>
            </a:fld>
            <a:endParaRPr lang="en-US"/>
          </a:p>
        </p:txBody>
      </p:sp>
    </p:spTree>
    <p:extLst>
      <p:ext uri="{BB962C8B-B14F-4D97-AF65-F5344CB8AC3E}">
        <p14:creationId xmlns:p14="http://schemas.microsoft.com/office/powerpoint/2010/main" val="692866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531DC-46E8-4DC2-A592-FAFC00261967}"/>
              </a:ext>
            </a:extLst>
          </p:cNvPr>
          <p:cNvSpPr>
            <a:spLocks noGrp="1"/>
          </p:cNvSpPr>
          <p:nvPr>
            <p:ph type="title"/>
          </p:nvPr>
        </p:nvSpPr>
        <p:spPr/>
        <p:txBody>
          <a:bodyPr/>
          <a:lstStyle/>
          <a:p>
            <a:r>
              <a:rPr lang="en-US"/>
              <a:t>Exempt vs. Zero Rate (cont.)</a:t>
            </a:r>
          </a:p>
        </p:txBody>
      </p:sp>
      <p:sp>
        <p:nvSpPr>
          <p:cNvPr id="3" name="Content Placeholder 2">
            <a:extLst>
              <a:ext uri="{FF2B5EF4-FFF2-40B4-BE49-F238E27FC236}">
                <a16:creationId xmlns:a16="http://schemas.microsoft.com/office/drawing/2014/main" id="{B03E63E4-EA17-490D-ADFD-70760AD63B01}"/>
              </a:ext>
            </a:extLst>
          </p:cNvPr>
          <p:cNvSpPr>
            <a:spLocks noGrp="1"/>
          </p:cNvSpPr>
          <p:nvPr>
            <p:ph idx="1"/>
          </p:nvPr>
        </p:nvSpPr>
        <p:spPr/>
        <p:txBody>
          <a:bodyPr/>
          <a:lstStyle/>
          <a:p>
            <a:r>
              <a:rPr lang="en-US" b="1"/>
              <a:t>VAT</a:t>
            </a:r>
            <a:r>
              <a:rPr lang="en-US"/>
              <a:t>: Exempt supplies are not eligible for input tax credits but zero rated are</a:t>
            </a:r>
          </a:p>
          <a:p>
            <a:pPr lvl="1"/>
            <a:r>
              <a:rPr lang="en-US"/>
              <a:t>Supplier of exempt goods or services is not allowed to deduct VAT on the purchases and so purchasers could pay higher prices for these types of services</a:t>
            </a:r>
          </a:p>
          <a:p>
            <a:pPr lvl="1"/>
            <a:r>
              <a:rPr lang="en-US"/>
              <a:t>Supplier of zero-rated goods or services does claim the input tax credit on business inputs, but a 0% rate applies on sales</a:t>
            </a:r>
          </a:p>
          <a:p>
            <a:pPr lvl="1"/>
            <a:r>
              <a:rPr lang="en-US"/>
              <a:t>Common zero-rated supplies are food and exports</a:t>
            </a:r>
          </a:p>
          <a:p>
            <a:endParaRPr lang="en-US"/>
          </a:p>
        </p:txBody>
      </p:sp>
      <p:sp>
        <p:nvSpPr>
          <p:cNvPr id="4" name="Footer Placeholder 3">
            <a:extLst>
              <a:ext uri="{FF2B5EF4-FFF2-40B4-BE49-F238E27FC236}">
                <a16:creationId xmlns:a16="http://schemas.microsoft.com/office/drawing/2014/main" id="{1E83B9DA-EC01-4187-BAB1-3752BB98493E}"/>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F1D11BEC-CF9F-483C-B2CD-9FA88E337E7D}"/>
              </a:ext>
            </a:extLst>
          </p:cNvPr>
          <p:cNvSpPr>
            <a:spLocks noGrp="1"/>
          </p:cNvSpPr>
          <p:nvPr>
            <p:ph type="sldNum" sz="quarter" idx="4"/>
          </p:nvPr>
        </p:nvSpPr>
        <p:spPr/>
        <p:txBody>
          <a:bodyPr/>
          <a:lstStyle/>
          <a:p>
            <a:fld id="{62BFC0F0-E31D-44BF-B017-233CDB2896A6}" type="slidenum">
              <a:rPr lang="en-US" smtClean="0"/>
              <a:pPr/>
              <a:t>28</a:t>
            </a:fld>
            <a:endParaRPr lang="en-US"/>
          </a:p>
        </p:txBody>
      </p:sp>
    </p:spTree>
    <p:extLst>
      <p:ext uri="{BB962C8B-B14F-4D97-AF65-F5344CB8AC3E}">
        <p14:creationId xmlns:p14="http://schemas.microsoft.com/office/powerpoint/2010/main" val="3513737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D9122-EDCD-4F2D-BF5E-216B67CB142E}"/>
              </a:ext>
            </a:extLst>
          </p:cNvPr>
          <p:cNvSpPr>
            <a:spLocks noGrp="1"/>
          </p:cNvSpPr>
          <p:nvPr>
            <p:ph type="title"/>
          </p:nvPr>
        </p:nvSpPr>
        <p:spPr/>
        <p:txBody>
          <a:bodyPr/>
          <a:lstStyle/>
          <a:p>
            <a:r>
              <a:rPr lang="en-US"/>
              <a:t>Make a “sale” vs. “supply”</a:t>
            </a:r>
          </a:p>
        </p:txBody>
      </p:sp>
      <p:sp>
        <p:nvSpPr>
          <p:cNvPr id="3" name="Content Placeholder 2">
            <a:extLst>
              <a:ext uri="{FF2B5EF4-FFF2-40B4-BE49-F238E27FC236}">
                <a16:creationId xmlns:a16="http://schemas.microsoft.com/office/drawing/2014/main" id="{B7346671-188C-4E60-A746-FC50A8FC878B}"/>
              </a:ext>
            </a:extLst>
          </p:cNvPr>
          <p:cNvSpPr>
            <a:spLocks noGrp="1"/>
          </p:cNvSpPr>
          <p:nvPr>
            <p:ph idx="1"/>
          </p:nvPr>
        </p:nvSpPr>
        <p:spPr/>
        <p:txBody>
          <a:bodyPr/>
          <a:lstStyle/>
          <a:p>
            <a:r>
              <a:rPr lang="en-US" b="1" dirty="0"/>
              <a:t>Sales Tax:  </a:t>
            </a:r>
            <a:r>
              <a:rPr lang="en-US" dirty="0"/>
              <a:t>A sale is an event where goods or services are sold by a seller to the end user</a:t>
            </a:r>
          </a:p>
          <a:p>
            <a:endParaRPr lang="en-US" dirty="0"/>
          </a:p>
        </p:txBody>
      </p:sp>
      <p:sp>
        <p:nvSpPr>
          <p:cNvPr id="4" name="Footer Placeholder 3">
            <a:extLst>
              <a:ext uri="{FF2B5EF4-FFF2-40B4-BE49-F238E27FC236}">
                <a16:creationId xmlns:a16="http://schemas.microsoft.com/office/drawing/2014/main" id="{DC029E24-4A37-4351-8455-81DEB07F5EEF}"/>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06E0CD65-C3B9-44DE-B4EC-C5D416EF6AFD}"/>
              </a:ext>
            </a:extLst>
          </p:cNvPr>
          <p:cNvSpPr>
            <a:spLocks noGrp="1"/>
          </p:cNvSpPr>
          <p:nvPr>
            <p:ph type="sldNum" sz="quarter" idx="4"/>
          </p:nvPr>
        </p:nvSpPr>
        <p:spPr/>
        <p:txBody>
          <a:bodyPr/>
          <a:lstStyle/>
          <a:p>
            <a:fld id="{62BFC0F0-E31D-44BF-B017-233CDB2896A6}" type="slidenum">
              <a:rPr lang="en-US" smtClean="0"/>
              <a:pPr/>
              <a:t>29</a:t>
            </a:fld>
            <a:endParaRPr lang="en-US"/>
          </a:p>
        </p:txBody>
      </p:sp>
    </p:spTree>
    <p:extLst>
      <p:ext uri="{BB962C8B-B14F-4D97-AF65-F5344CB8AC3E}">
        <p14:creationId xmlns:p14="http://schemas.microsoft.com/office/powerpoint/2010/main" val="3067672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2318B5-4F41-47F0-A811-317B8A226C83}"/>
              </a:ext>
            </a:extLst>
          </p:cNvPr>
          <p:cNvSpPr>
            <a:spLocks noGrp="1"/>
          </p:cNvSpPr>
          <p:nvPr>
            <p:ph sz="quarter" idx="12"/>
          </p:nvPr>
        </p:nvSpPr>
        <p:spPr>
          <a:xfrm>
            <a:off x="819150" y="3806986"/>
            <a:ext cx="2867025" cy="914401"/>
          </a:xfrm>
        </p:spPr>
        <p:txBody>
          <a:bodyPr>
            <a:normAutofit fontScale="92500"/>
          </a:bodyPr>
          <a:lstStyle/>
          <a:p>
            <a:pPr algn="ctr"/>
            <a:r>
              <a:rPr lang="en-US" sz="3600"/>
              <a:t>Diane L. </a:t>
            </a:r>
            <a:r>
              <a:rPr lang="en-US" sz="3600" err="1"/>
              <a:t>Yetter</a:t>
            </a:r>
            <a:endParaRPr lang="en-US" sz="3600"/>
          </a:p>
        </p:txBody>
      </p:sp>
      <p:sp>
        <p:nvSpPr>
          <p:cNvPr id="4" name="Content Placeholder 3">
            <a:extLst>
              <a:ext uri="{FF2B5EF4-FFF2-40B4-BE49-F238E27FC236}">
                <a16:creationId xmlns:a16="http://schemas.microsoft.com/office/drawing/2014/main" id="{B1B985A5-EF9C-40EF-9DBB-E01313B65109}"/>
              </a:ext>
            </a:extLst>
          </p:cNvPr>
          <p:cNvSpPr>
            <a:spLocks noGrp="1"/>
          </p:cNvSpPr>
          <p:nvPr>
            <p:ph sz="quarter" idx="15"/>
          </p:nvPr>
        </p:nvSpPr>
        <p:spPr/>
        <p:txBody>
          <a:bodyPr>
            <a:normAutofit fontScale="77500" lnSpcReduction="20000"/>
          </a:bodyPr>
          <a:lstStyle/>
          <a:p>
            <a:pPr>
              <a:lnSpc>
                <a:spcPct val="100000"/>
              </a:lnSpc>
            </a:pPr>
            <a:r>
              <a:rPr lang="en-US" dirty="0">
                <a:latin typeface="Gibson Light" panose="02000000000000000000" pitchFamily="50" charset="0"/>
              </a:rPr>
              <a:t>Strategist, advisor, speaker, and author</a:t>
            </a:r>
          </a:p>
          <a:p>
            <a:pPr>
              <a:lnSpc>
                <a:spcPct val="100000"/>
              </a:lnSpc>
            </a:pPr>
            <a:r>
              <a:rPr lang="en-US" dirty="0">
                <a:latin typeface="Gibson Light" panose="02000000000000000000" pitchFamily="50" charset="0"/>
              </a:rPr>
              <a:t>President of YETTER</a:t>
            </a:r>
          </a:p>
          <a:p>
            <a:pPr>
              <a:lnSpc>
                <a:spcPct val="100000"/>
              </a:lnSpc>
            </a:pPr>
            <a:r>
              <a:rPr lang="en-US" dirty="0">
                <a:latin typeface="Gibson Light" panose="02000000000000000000" pitchFamily="50" charset="0"/>
              </a:rPr>
              <a:t>Founder of the Sales Tax Institute</a:t>
            </a:r>
          </a:p>
          <a:p>
            <a:pPr>
              <a:lnSpc>
                <a:spcPct val="100000"/>
              </a:lnSpc>
            </a:pPr>
            <a:r>
              <a:rPr lang="en-US" dirty="0">
                <a:latin typeface="Gibson Light" panose="02000000000000000000" pitchFamily="50" charset="0"/>
              </a:rPr>
              <a:t>Testified twice before Senate Finance Committee</a:t>
            </a:r>
          </a:p>
          <a:p>
            <a:pPr>
              <a:lnSpc>
                <a:spcPct val="100000"/>
              </a:lnSpc>
            </a:pPr>
            <a:r>
              <a:rPr lang="en-US" dirty="0">
                <a:latin typeface="Gibson Light" panose="02000000000000000000" pitchFamily="50" charset="0"/>
              </a:rPr>
              <a:t>IL CPA Society Women to Watch 2024</a:t>
            </a:r>
          </a:p>
          <a:p>
            <a:pPr>
              <a:lnSpc>
                <a:spcPct val="100000"/>
              </a:lnSpc>
            </a:pPr>
            <a:r>
              <a:rPr lang="en-US" dirty="0">
                <a:latin typeface="Gibson Light" panose="02000000000000000000" pitchFamily="50" charset="0"/>
              </a:rPr>
              <a:t>Accounting Today’s 100 Most Influential People in Accounting for 8 times between 2011 and 2022</a:t>
            </a:r>
          </a:p>
          <a:p>
            <a:pPr>
              <a:lnSpc>
                <a:spcPct val="100000"/>
              </a:lnSpc>
            </a:pPr>
            <a:r>
              <a:rPr lang="en-US" dirty="0">
                <a:latin typeface="Gibson Light" panose="02000000000000000000" pitchFamily="50" charset="0"/>
              </a:rPr>
              <a:t>Woman Business Owner of the Year 2020</a:t>
            </a:r>
          </a:p>
        </p:txBody>
      </p:sp>
      <p:pic>
        <p:nvPicPr>
          <p:cNvPr id="9" name="Picture Placeholder 8" descr="A person in a purple jacket&#10;&#10;Description automatically generated">
            <a:extLst>
              <a:ext uri="{FF2B5EF4-FFF2-40B4-BE49-F238E27FC236}">
                <a16:creationId xmlns:a16="http://schemas.microsoft.com/office/drawing/2014/main" id="{951F3B05-2912-43B3-8E1A-0363AE9DDA23}"/>
              </a:ext>
            </a:extLst>
          </p:cNvPr>
          <p:cNvPicPr>
            <a:picLocks noGrp="1" noChangeAspect="1"/>
          </p:cNvPicPr>
          <p:nvPr>
            <p:ph type="pic" sz="quarter" idx="18"/>
          </p:nvPr>
        </p:nvPicPr>
        <p:blipFill>
          <a:blip r:embed="rId3"/>
          <a:srcRect l="9660" r="9660"/>
          <a:stretch/>
        </p:blipFill>
        <p:spPr>
          <a:xfrm>
            <a:off x="1062248" y="1022210"/>
            <a:ext cx="2417884" cy="2397532"/>
          </a:xfrm>
        </p:spPr>
      </p:pic>
      <p:sp>
        <p:nvSpPr>
          <p:cNvPr id="8" name="Content Placeholder 2">
            <a:extLst>
              <a:ext uri="{FF2B5EF4-FFF2-40B4-BE49-F238E27FC236}">
                <a16:creationId xmlns:a16="http://schemas.microsoft.com/office/drawing/2014/main" id="{2153D03A-35BF-4C3E-A15B-44151A027A21}"/>
              </a:ext>
            </a:extLst>
          </p:cNvPr>
          <p:cNvSpPr txBox="1">
            <a:spLocks/>
          </p:cNvSpPr>
          <p:nvPr/>
        </p:nvSpPr>
        <p:spPr>
          <a:xfrm>
            <a:off x="819150" y="4264187"/>
            <a:ext cx="2867025" cy="4572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32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Courier New" panose="02070309020205020404" pitchFamily="49" charset="0"/>
              <a:buChar char="o"/>
              <a:defRPr sz="2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Tx/>
              <a:buFont typeface="FreightSans Pro Book" panose="02000606030000020004" pitchFamily="50"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14558"/>
              </a:buClr>
              <a:buSzTx/>
              <a:buFont typeface="Arial" panose="020B0604020202020204" pitchFamily="34" charset="0"/>
              <a:buNone/>
              <a:tabLst/>
              <a:defRPr/>
            </a:pPr>
            <a:endParaRPr kumimoji="0" lang="en-US" sz="2400" b="0" i="0" u="none" strike="noStrike" kern="1200" cap="none" spc="0" normalizeH="0" baseline="0" noProof="0">
              <a:ln>
                <a:noFill/>
              </a:ln>
              <a:solidFill>
                <a:srgbClr val="DED9E3"/>
              </a:solidFill>
              <a:effectLst/>
              <a:uLnTx/>
              <a:uFillTx/>
              <a:latin typeface="FreightSans Pro Book"/>
              <a:ea typeface="+mn-ea"/>
              <a:cs typeface="+mn-cs"/>
            </a:endParaRPr>
          </a:p>
        </p:txBody>
      </p:sp>
      <p:sp>
        <p:nvSpPr>
          <p:cNvPr id="2" name="Footer Placeholder 1">
            <a:extLst>
              <a:ext uri="{FF2B5EF4-FFF2-40B4-BE49-F238E27FC236}">
                <a16:creationId xmlns:a16="http://schemas.microsoft.com/office/drawing/2014/main" id="{07477FE2-3DF2-89BB-AF94-CC914FA844E7}"/>
              </a:ext>
            </a:extLst>
          </p:cNvPr>
          <p:cNvSpPr>
            <a:spLocks noGrp="1"/>
          </p:cNvSpPr>
          <p:nvPr>
            <p:ph type="ftr"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6E6E6E"/>
                </a:solidFill>
                <a:effectLst/>
                <a:uLnTx/>
                <a:uFillTx/>
                <a:latin typeface="FreightSans Pro Book"/>
                <a:ea typeface="+mn-ea"/>
                <a:cs typeface="+mn-cs"/>
              </a:rPr>
              <a:t>Copyright © Sales Tax Institute 2024</a:t>
            </a:r>
          </a:p>
        </p:txBody>
      </p:sp>
      <p:sp>
        <p:nvSpPr>
          <p:cNvPr id="5" name="Slide Number Placeholder 4">
            <a:extLst>
              <a:ext uri="{FF2B5EF4-FFF2-40B4-BE49-F238E27FC236}">
                <a16:creationId xmlns:a16="http://schemas.microsoft.com/office/drawing/2014/main" id="{4C83E753-0A54-C092-5FE5-D5E26026FA49}"/>
              </a:ext>
            </a:extLst>
          </p:cNvPr>
          <p:cNvSpPr>
            <a:spLocks noGrp="1"/>
          </p:cNvSpPr>
          <p:nvPr>
            <p:ph type="sldNum" sz="quarter" idx="21"/>
          </p:nvPr>
        </p:nvSpPr>
        <p:spPr/>
        <p:txBody>
          <a:bodyPr/>
          <a:lstStyle/>
          <a:p>
            <a:fld id="{62BFC0F0-E31D-44BF-B017-233CDB2896A6}" type="slidenum">
              <a:rPr lang="en-US" smtClean="0"/>
              <a:pPr/>
              <a:t>3</a:t>
            </a:fld>
            <a:endParaRPr lang="en-US"/>
          </a:p>
        </p:txBody>
      </p:sp>
    </p:spTree>
    <p:extLst>
      <p:ext uri="{BB962C8B-B14F-4D97-AF65-F5344CB8AC3E}">
        <p14:creationId xmlns:p14="http://schemas.microsoft.com/office/powerpoint/2010/main" val="1061200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DC9CF-B503-4AD6-94FE-8A649E9BE10B}"/>
              </a:ext>
            </a:extLst>
          </p:cNvPr>
          <p:cNvSpPr>
            <a:spLocks noGrp="1"/>
          </p:cNvSpPr>
          <p:nvPr>
            <p:ph type="title"/>
          </p:nvPr>
        </p:nvSpPr>
        <p:spPr/>
        <p:txBody>
          <a:bodyPr/>
          <a:lstStyle/>
          <a:p>
            <a:r>
              <a:rPr lang="en-US"/>
              <a:t>Make a “sale” vs. “supply” (cont.)</a:t>
            </a:r>
          </a:p>
        </p:txBody>
      </p:sp>
      <p:sp>
        <p:nvSpPr>
          <p:cNvPr id="3" name="Content Placeholder 2">
            <a:extLst>
              <a:ext uri="{FF2B5EF4-FFF2-40B4-BE49-F238E27FC236}">
                <a16:creationId xmlns:a16="http://schemas.microsoft.com/office/drawing/2014/main" id="{1027A785-8922-4535-A031-5BCE6F493A32}"/>
              </a:ext>
            </a:extLst>
          </p:cNvPr>
          <p:cNvSpPr>
            <a:spLocks noGrp="1"/>
          </p:cNvSpPr>
          <p:nvPr>
            <p:ph idx="1"/>
          </p:nvPr>
        </p:nvSpPr>
        <p:spPr/>
        <p:txBody>
          <a:bodyPr/>
          <a:lstStyle/>
          <a:p>
            <a:r>
              <a:rPr lang="en-US" b="1"/>
              <a:t>VAT</a:t>
            </a:r>
            <a:r>
              <a:rPr lang="en-US"/>
              <a:t>:  A supply is an event where goods or services are provided by a seller to a recipient</a:t>
            </a:r>
          </a:p>
          <a:p>
            <a:pPr lvl="1"/>
            <a:r>
              <a:rPr lang="en-US"/>
              <a:t>A taxable supply occurs when the seller makes a supply usually in the course of a business activity to a recipient</a:t>
            </a:r>
          </a:p>
          <a:p>
            <a:pPr lvl="1"/>
            <a:r>
              <a:rPr lang="en-US"/>
              <a:t>Taxable supplies are those where VAT (even zero rated) applies</a:t>
            </a:r>
          </a:p>
          <a:p>
            <a:endParaRPr lang="en-US"/>
          </a:p>
        </p:txBody>
      </p:sp>
      <p:sp>
        <p:nvSpPr>
          <p:cNvPr id="4" name="Footer Placeholder 3">
            <a:extLst>
              <a:ext uri="{FF2B5EF4-FFF2-40B4-BE49-F238E27FC236}">
                <a16:creationId xmlns:a16="http://schemas.microsoft.com/office/drawing/2014/main" id="{F7B21200-A41A-4576-9CFB-F2DD2BAC9920}"/>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1E1E5F7A-5411-4B4B-A92B-021BEAFF95FE}"/>
              </a:ext>
            </a:extLst>
          </p:cNvPr>
          <p:cNvSpPr>
            <a:spLocks noGrp="1"/>
          </p:cNvSpPr>
          <p:nvPr>
            <p:ph type="sldNum" sz="quarter" idx="4"/>
          </p:nvPr>
        </p:nvSpPr>
        <p:spPr/>
        <p:txBody>
          <a:bodyPr/>
          <a:lstStyle/>
          <a:p>
            <a:fld id="{62BFC0F0-E31D-44BF-B017-233CDB2896A6}" type="slidenum">
              <a:rPr lang="en-US" smtClean="0"/>
              <a:pPr/>
              <a:t>30</a:t>
            </a:fld>
            <a:endParaRPr lang="en-US"/>
          </a:p>
        </p:txBody>
      </p:sp>
    </p:spTree>
    <p:extLst>
      <p:ext uri="{BB962C8B-B14F-4D97-AF65-F5344CB8AC3E}">
        <p14:creationId xmlns:p14="http://schemas.microsoft.com/office/powerpoint/2010/main" val="2911141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DC9CF-B503-4AD6-94FE-8A649E9BE10B}"/>
              </a:ext>
            </a:extLst>
          </p:cNvPr>
          <p:cNvSpPr>
            <a:spLocks noGrp="1"/>
          </p:cNvSpPr>
          <p:nvPr>
            <p:ph type="title"/>
          </p:nvPr>
        </p:nvSpPr>
        <p:spPr/>
        <p:txBody>
          <a:bodyPr/>
          <a:lstStyle/>
          <a:p>
            <a:r>
              <a:rPr lang="en-US"/>
              <a:t>Make a “sale” vs. “supply” (cont.)</a:t>
            </a:r>
          </a:p>
        </p:txBody>
      </p:sp>
      <p:sp>
        <p:nvSpPr>
          <p:cNvPr id="3" name="Content Placeholder 2">
            <a:extLst>
              <a:ext uri="{FF2B5EF4-FFF2-40B4-BE49-F238E27FC236}">
                <a16:creationId xmlns:a16="http://schemas.microsoft.com/office/drawing/2014/main" id="{1027A785-8922-4535-A031-5BCE6F493A32}"/>
              </a:ext>
            </a:extLst>
          </p:cNvPr>
          <p:cNvSpPr>
            <a:spLocks noGrp="1"/>
          </p:cNvSpPr>
          <p:nvPr>
            <p:ph idx="1"/>
          </p:nvPr>
        </p:nvSpPr>
        <p:spPr/>
        <p:txBody>
          <a:bodyPr/>
          <a:lstStyle/>
          <a:p>
            <a:r>
              <a:rPr lang="en-US" dirty="0"/>
              <a:t>VAT</a:t>
            </a:r>
          </a:p>
          <a:p>
            <a:pPr lvl="1"/>
            <a:r>
              <a:rPr lang="en-US" dirty="0"/>
              <a:t>Supplies of goods</a:t>
            </a:r>
          </a:p>
          <a:p>
            <a:pPr lvl="1"/>
            <a:r>
              <a:rPr lang="en-US" dirty="0"/>
              <a:t>Supplies of services</a:t>
            </a:r>
          </a:p>
          <a:p>
            <a:pPr lvl="1"/>
            <a:r>
              <a:rPr lang="en-US" dirty="0"/>
              <a:t>Economic ownership shall be transferred</a:t>
            </a:r>
          </a:p>
        </p:txBody>
      </p:sp>
      <p:sp>
        <p:nvSpPr>
          <p:cNvPr id="4" name="Footer Placeholder 3">
            <a:extLst>
              <a:ext uri="{FF2B5EF4-FFF2-40B4-BE49-F238E27FC236}">
                <a16:creationId xmlns:a16="http://schemas.microsoft.com/office/drawing/2014/main" id="{F7B21200-A41A-4576-9CFB-F2DD2BAC9920}"/>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1E1E5F7A-5411-4B4B-A92B-021BEAFF95FE}"/>
              </a:ext>
            </a:extLst>
          </p:cNvPr>
          <p:cNvSpPr>
            <a:spLocks noGrp="1"/>
          </p:cNvSpPr>
          <p:nvPr>
            <p:ph type="sldNum" sz="quarter" idx="4"/>
          </p:nvPr>
        </p:nvSpPr>
        <p:spPr/>
        <p:txBody>
          <a:bodyPr/>
          <a:lstStyle/>
          <a:p>
            <a:fld id="{62BFC0F0-E31D-44BF-B017-233CDB2896A6}" type="slidenum">
              <a:rPr lang="en-US" smtClean="0"/>
              <a:pPr/>
              <a:t>31</a:t>
            </a:fld>
            <a:endParaRPr lang="en-US"/>
          </a:p>
        </p:txBody>
      </p:sp>
    </p:spTree>
    <p:extLst>
      <p:ext uri="{BB962C8B-B14F-4D97-AF65-F5344CB8AC3E}">
        <p14:creationId xmlns:p14="http://schemas.microsoft.com/office/powerpoint/2010/main" val="1512239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BADB-04E8-406C-AEB4-B430DB0F9788}"/>
              </a:ext>
            </a:extLst>
          </p:cNvPr>
          <p:cNvSpPr>
            <a:spLocks noGrp="1"/>
          </p:cNvSpPr>
          <p:nvPr>
            <p:ph type="title"/>
          </p:nvPr>
        </p:nvSpPr>
        <p:spPr/>
        <p:txBody>
          <a:bodyPr/>
          <a:lstStyle/>
          <a:p>
            <a:r>
              <a:rPr lang="en-US"/>
              <a:t>Make a “sale” vs. “supply” (cont.)</a:t>
            </a:r>
          </a:p>
        </p:txBody>
      </p:sp>
      <p:sp>
        <p:nvSpPr>
          <p:cNvPr id="3" name="Content Placeholder 2">
            <a:extLst>
              <a:ext uri="{FF2B5EF4-FFF2-40B4-BE49-F238E27FC236}">
                <a16:creationId xmlns:a16="http://schemas.microsoft.com/office/drawing/2014/main" id="{8083E6AF-289F-4364-B11F-B807D3E5D434}"/>
              </a:ext>
            </a:extLst>
          </p:cNvPr>
          <p:cNvSpPr>
            <a:spLocks noGrp="1"/>
          </p:cNvSpPr>
          <p:nvPr>
            <p:ph idx="1"/>
          </p:nvPr>
        </p:nvSpPr>
        <p:spPr/>
        <p:txBody>
          <a:bodyPr/>
          <a:lstStyle/>
          <a:p>
            <a:r>
              <a:rPr lang="en-US"/>
              <a:t>VAT</a:t>
            </a:r>
          </a:p>
          <a:p>
            <a:pPr lvl="1"/>
            <a:r>
              <a:rPr lang="en-US"/>
              <a:t>Value for tax purposes</a:t>
            </a:r>
          </a:p>
          <a:p>
            <a:pPr lvl="2"/>
            <a:r>
              <a:rPr lang="en-US"/>
              <a:t>Goods or Services in EU – amount of money paid</a:t>
            </a:r>
          </a:p>
          <a:p>
            <a:pPr lvl="2"/>
            <a:r>
              <a:rPr lang="en-US"/>
              <a:t>If not wholly in money, then value of consideration</a:t>
            </a:r>
          </a:p>
          <a:p>
            <a:pPr lvl="2"/>
            <a:r>
              <a:rPr lang="en-US"/>
              <a:t>If between related entities, then “open market value”</a:t>
            </a:r>
          </a:p>
          <a:p>
            <a:pPr lvl="2"/>
            <a:r>
              <a:rPr lang="en-US"/>
              <a:t>Must be local currency valuation</a:t>
            </a:r>
          </a:p>
          <a:p>
            <a:endParaRPr lang="en-US"/>
          </a:p>
        </p:txBody>
      </p:sp>
      <p:sp>
        <p:nvSpPr>
          <p:cNvPr id="4" name="Footer Placeholder 3">
            <a:extLst>
              <a:ext uri="{FF2B5EF4-FFF2-40B4-BE49-F238E27FC236}">
                <a16:creationId xmlns:a16="http://schemas.microsoft.com/office/drawing/2014/main" id="{EA9E830A-AD3B-4661-86D9-890230D6EA81}"/>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0EC9B2B7-FD06-40AB-BC86-17124D91B9AE}"/>
              </a:ext>
            </a:extLst>
          </p:cNvPr>
          <p:cNvSpPr>
            <a:spLocks noGrp="1"/>
          </p:cNvSpPr>
          <p:nvPr>
            <p:ph type="sldNum" sz="quarter" idx="4"/>
          </p:nvPr>
        </p:nvSpPr>
        <p:spPr/>
        <p:txBody>
          <a:bodyPr/>
          <a:lstStyle/>
          <a:p>
            <a:fld id="{62BFC0F0-E31D-44BF-B017-233CDB2896A6}" type="slidenum">
              <a:rPr lang="en-US" smtClean="0"/>
              <a:pPr/>
              <a:t>32</a:t>
            </a:fld>
            <a:endParaRPr lang="en-US"/>
          </a:p>
        </p:txBody>
      </p:sp>
    </p:spTree>
    <p:extLst>
      <p:ext uri="{BB962C8B-B14F-4D97-AF65-F5344CB8AC3E}">
        <p14:creationId xmlns:p14="http://schemas.microsoft.com/office/powerpoint/2010/main" val="2645478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2FCE1-7485-4461-8521-80F9C2164BB9}"/>
              </a:ext>
            </a:extLst>
          </p:cNvPr>
          <p:cNvSpPr>
            <a:spLocks noGrp="1"/>
          </p:cNvSpPr>
          <p:nvPr>
            <p:ph type="title"/>
          </p:nvPr>
        </p:nvSpPr>
        <p:spPr/>
        <p:txBody>
          <a:bodyPr/>
          <a:lstStyle/>
          <a:p>
            <a:r>
              <a:rPr lang="en-US"/>
              <a:t>Place of Supply Rules</a:t>
            </a:r>
          </a:p>
        </p:txBody>
      </p:sp>
      <p:sp>
        <p:nvSpPr>
          <p:cNvPr id="3" name="Content Placeholder 2">
            <a:extLst>
              <a:ext uri="{FF2B5EF4-FFF2-40B4-BE49-F238E27FC236}">
                <a16:creationId xmlns:a16="http://schemas.microsoft.com/office/drawing/2014/main" id="{756362DD-E772-4647-B3F1-44FFFA7D1290}"/>
              </a:ext>
            </a:extLst>
          </p:cNvPr>
          <p:cNvSpPr>
            <a:spLocks noGrp="1"/>
          </p:cNvSpPr>
          <p:nvPr>
            <p:ph idx="1"/>
          </p:nvPr>
        </p:nvSpPr>
        <p:spPr>
          <a:xfrm>
            <a:off x="838200" y="1966685"/>
            <a:ext cx="3343507" cy="3984172"/>
          </a:xfrm>
        </p:spPr>
        <p:txBody>
          <a:bodyPr/>
          <a:lstStyle/>
          <a:p>
            <a:r>
              <a:rPr lang="en-US"/>
              <a:t>Issues: </a:t>
            </a:r>
          </a:p>
          <a:p>
            <a:pPr lvl="1"/>
            <a:r>
              <a:rPr lang="en-US" sz="2000"/>
              <a:t>Inside the country</a:t>
            </a:r>
          </a:p>
          <a:p>
            <a:pPr lvl="1"/>
            <a:r>
              <a:rPr lang="en-US" sz="2000"/>
              <a:t>Outside the country</a:t>
            </a:r>
          </a:p>
          <a:p>
            <a:pPr lvl="1"/>
            <a:r>
              <a:rPr lang="en-US" sz="2000"/>
              <a:t>Deemed to be inside the country</a:t>
            </a:r>
          </a:p>
          <a:p>
            <a:endParaRPr lang="en-US"/>
          </a:p>
        </p:txBody>
      </p:sp>
      <p:sp>
        <p:nvSpPr>
          <p:cNvPr id="4" name="Footer Placeholder 3">
            <a:extLst>
              <a:ext uri="{FF2B5EF4-FFF2-40B4-BE49-F238E27FC236}">
                <a16:creationId xmlns:a16="http://schemas.microsoft.com/office/drawing/2014/main" id="{2C8C87A5-EBE1-49FF-BFCB-17EDE6A801AD}"/>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737FB050-6084-4554-ACFB-9DD0A5080789}"/>
              </a:ext>
            </a:extLst>
          </p:cNvPr>
          <p:cNvSpPr>
            <a:spLocks noGrp="1"/>
          </p:cNvSpPr>
          <p:nvPr>
            <p:ph type="sldNum" sz="quarter" idx="4"/>
          </p:nvPr>
        </p:nvSpPr>
        <p:spPr/>
        <p:txBody>
          <a:bodyPr/>
          <a:lstStyle/>
          <a:p>
            <a:fld id="{62BFC0F0-E31D-44BF-B017-233CDB2896A6}" type="slidenum">
              <a:rPr lang="en-US" smtClean="0"/>
              <a:pPr/>
              <a:t>33</a:t>
            </a:fld>
            <a:endParaRPr lang="en-US"/>
          </a:p>
        </p:txBody>
      </p:sp>
      <p:graphicFrame>
        <p:nvGraphicFramePr>
          <p:cNvPr id="6" name="Table 5">
            <a:extLst>
              <a:ext uri="{FF2B5EF4-FFF2-40B4-BE49-F238E27FC236}">
                <a16:creationId xmlns:a16="http://schemas.microsoft.com/office/drawing/2014/main" id="{1B9694AA-4078-40B2-B77A-F60ED439FE9F}"/>
              </a:ext>
            </a:extLst>
          </p:cNvPr>
          <p:cNvGraphicFramePr>
            <a:graphicFrameLocks noGrp="1"/>
          </p:cNvGraphicFramePr>
          <p:nvPr/>
        </p:nvGraphicFramePr>
        <p:xfrm>
          <a:off x="4372159" y="2589260"/>
          <a:ext cx="7562481" cy="2588099"/>
        </p:xfrm>
        <a:graphic>
          <a:graphicData uri="http://schemas.openxmlformats.org/drawingml/2006/table">
            <a:tbl>
              <a:tblPr/>
              <a:tblGrid>
                <a:gridCol w="3844261">
                  <a:extLst>
                    <a:ext uri="{9D8B030D-6E8A-4147-A177-3AD203B41FA5}">
                      <a16:colId xmlns:a16="http://schemas.microsoft.com/office/drawing/2014/main" val="20000"/>
                    </a:ext>
                  </a:extLst>
                </a:gridCol>
                <a:gridCol w="3718220">
                  <a:extLst>
                    <a:ext uri="{9D8B030D-6E8A-4147-A177-3AD203B41FA5}">
                      <a16:colId xmlns:a16="http://schemas.microsoft.com/office/drawing/2014/main" val="20001"/>
                    </a:ext>
                  </a:extLst>
                </a:gridCol>
              </a:tblGrid>
              <a:tr h="1012583">
                <a:tc>
                  <a:txBody>
                    <a:bodyPr/>
                    <a:lstStyle/>
                    <a:p>
                      <a:pPr algn="l">
                        <a:lnSpc>
                          <a:spcPct val="115000"/>
                        </a:lnSpc>
                        <a:spcAft>
                          <a:spcPts val="0"/>
                        </a:spcAft>
                      </a:pPr>
                      <a:r>
                        <a:rPr lang="en-GB" sz="1800">
                          <a:solidFill>
                            <a:schemeClr val="bg1"/>
                          </a:solidFill>
                          <a:latin typeface="+mj-lt"/>
                          <a:ea typeface="Times New Roman"/>
                          <a:cs typeface="Times New Roman"/>
                        </a:rPr>
                        <a:t>Domestic Territory </a:t>
                      </a:r>
                      <a:endParaRPr lang="de-CH" sz="1800">
                        <a:solidFill>
                          <a:schemeClr val="bg1"/>
                        </a:solidFill>
                        <a:latin typeface="+mj-lt"/>
                        <a:ea typeface="Times New Roman"/>
                        <a:cs typeface="Times New Roman"/>
                      </a:endParaRPr>
                    </a:p>
                  </a:txBody>
                  <a:tcPr marL="80665" marR="80665" marT="40333" marB="403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lnSpc>
                          <a:spcPct val="115000"/>
                        </a:lnSpc>
                        <a:spcAft>
                          <a:spcPts val="0"/>
                        </a:spcAft>
                      </a:pPr>
                      <a:r>
                        <a:rPr lang="en-GB" sz="1800">
                          <a:solidFill>
                            <a:schemeClr val="bg1"/>
                          </a:solidFill>
                          <a:latin typeface="+mj-lt"/>
                          <a:ea typeface="Times New Roman"/>
                          <a:cs typeface="Times New Roman"/>
                        </a:rPr>
                        <a:t>Territory of an individual EU-Member State </a:t>
                      </a:r>
                      <a:endParaRPr lang="de-CH" sz="1800">
                        <a:solidFill>
                          <a:schemeClr val="bg1"/>
                        </a:solidFill>
                        <a:latin typeface="+mj-lt"/>
                        <a:ea typeface="Times New Roman"/>
                        <a:cs typeface="Times New Roman"/>
                      </a:endParaRPr>
                    </a:p>
                  </a:txBody>
                  <a:tcPr marL="80665" marR="80665" marT="40333" marB="403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749559">
                <a:tc>
                  <a:txBody>
                    <a:bodyPr/>
                    <a:lstStyle/>
                    <a:p>
                      <a:pPr algn="l">
                        <a:lnSpc>
                          <a:spcPct val="115000"/>
                        </a:lnSpc>
                        <a:spcAft>
                          <a:spcPts val="0"/>
                        </a:spcAft>
                      </a:pPr>
                      <a:r>
                        <a:rPr lang="en-GB" sz="1800">
                          <a:solidFill>
                            <a:schemeClr val="bg1"/>
                          </a:solidFill>
                          <a:latin typeface="+mj-lt"/>
                          <a:ea typeface="Times New Roman"/>
                          <a:cs typeface="Times New Roman"/>
                        </a:rPr>
                        <a:t>EU Territory </a:t>
                      </a:r>
                      <a:endParaRPr lang="de-CH" sz="1800">
                        <a:solidFill>
                          <a:schemeClr val="bg1"/>
                        </a:solidFill>
                        <a:latin typeface="+mj-lt"/>
                        <a:ea typeface="Times New Roman"/>
                        <a:cs typeface="Times New Roman"/>
                      </a:endParaRPr>
                    </a:p>
                  </a:txBody>
                  <a:tcPr marL="80665" marR="80665" marT="40333" marB="403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lnSpc>
                          <a:spcPct val="115000"/>
                        </a:lnSpc>
                        <a:spcAft>
                          <a:spcPts val="0"/>
                        </a:spcAft>
                      </a:pPr>
                      <a:r>
                        <a:rPr lang="en-GB" sz="1800">
                          <a:solidFill>
                            <a:schemeClr val="bg1"/>
                          </a:solidFill>
                          <a:latin typeface="+mj-lt"/>
                          <a:ea typeface="Times New Roman"/>
                          <a:cs typeface="Times New Roman"/>
                        </a:rPr>
                        <a:t>Territory of the 27 EU-Member States </a:t>
                      </a:r>
                      <a:endParaRPr lang="de-CH" sz="1800">
                        <a:solidFill>
                          <a:schemeClr val="bg1"/>
                        </a:solidFill>
                        <a:latin typeface="+mj-lt"/>
                        <a:ea typeface="Times New Roman"/>
                        <a:cs typeface="Times New Roman"/>
                      </a:endParaRPr>
                    </a:p>
                  </a:txBody>
                  <a:tcPr marL="80665" marR="80665" marT="40333" marB="403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825957">
                <a:tc>
                  <a:txBody>
                    <a:bodyPr/>
                    <a:lstStyle/>
                    <a:p>
                      <a:pPr marL="0" algn="l" defTabSz="914400" rtl="0" eaLnBrk="1" latinLnBrk="0" hangingPunct="1">
                        <a:lnSpc>
                          <a:spcPct val="115000"/>
                        </a:lnSpc>
                        <a:spcAft>
                          <a:spcPts val="0"/>
                        </a:spcAft>
                      </a:pPr>
                      <a:r>
                        <a:rPr lang="en-GB" sz="1800" kern="1200">
                          <a:solidFill>
                            <a:schemeClr val="bg1"/>
                          </a:solidFill>
                          <a:latin typeface="+mj-lt"/>
                          <a:ea typeface="Times New Roman"/>
                          <a:cs typeface="Times New Roman"/>
                        </a:rPr>
                        <a:t>Non-EU Territory </a:t>
                      </a:r>
                      <a:endParaRPr lang="de-CH" sz="1800" kern="1200">
                        <a:solidFill>
                          <a:schemeClr val="bg1"/>
                        </a:solidFill>
                        <a:latin typeface="+mj-lt"/>
                        <a:ea typeface="Times New Roman"/>
                        <a:cs typeface="Times New Roman"/>
                      </a:endParaRPr>
                    </a:p>
                  </a:txBody>
                  <a:tcPr marL="80665" marR="80665" marT="40333" marB="403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l" defTabSz="914400" rtl="0" eaLnBrk="1" latinLnBrk="0" hangingPunct="1">
                        <a:lnSpc>
                          <a:spcPct val="115000"/>
                        </a:lnSpc>
                        <a:spcAft>
                          <a:spcPts val="0"/>
                        </a:spcAft>
                      </a:pPr>
                      <a:r>
                        <a:rPr lang="en-GB" sz="1800" kern="1200">
                          <a:solidFill>
                            <a:schemeClr val="bg1"/>
                          </a:solidFill>
                          <a:latin typeface="+mj-lt"/>
                          <a:ea typeface="Times New Roman"/>
                          <a:cs typeface="Times New Roman"/>
                        </a:rPr>
                        <a:t>Territory of the Non-EU-Member States </a:t>
                      </a:r>
                      <a:endParaRPr lang="de-CH" sz="1800" kern="1200">
                        <a:solidFill>
                          <a:schemeClr val="bg1"/>
                        </a:solidFill>
                        <a:latin typeface="+mj-lt"/>
                        <a:ea typeface="Times New Roman"/>
                        <a:cs typeface="Times New Roman"/>
                      </a:endParaRPr>
                    </a:p>
                  </a:txBody>
                  <a:tcPr marL="80665" marR="80665" marT="40333" marB="403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16598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7EDB-0F5E-41BC-A5E4-DE602419E03A}"/>
              </a:ext>
            </a:extLst>
          </p:cNvPr>
          <p:cNvSpPr>
            <a:spLocks noGrp="1"/>
          </p:cNvSpPr>
          <p:nvPr>
            <p:ph type="title"/>
          </p:nvPr>
        </p:nvSpPr>
        <p:spPr/>
        <p:txBody>
          <a:bodyPr/>
          <a:lstStyle/>
          <a:p>
            <a:r>
              <a:rPr lang="en-US"/>
              <a:t>Place of Supply Rules (cont.)</a:t>
            </a:r>
          </a:p>
        </p:txBody>
      </p:sp>
      <p:sp>
        <p:nvSpPr>
          <p:cNvPr id="3" name="Content Placeholder 2">
            <a:extLst>
              <a:ext uri="{FF2B5EF4-FFF2-40B4-BE49-F238E27FC236}">
                <a16:creationId xmlns:a16="http://schemas.microsoft.com/office/drawing/2014/main" id="{32FB86C2-2FC4-440F-BB17-B92B1E96EBE5}"/>
              </a:ext>
            </a:extLst>
          </p:cNvPr>
          <p:cNvSpPr>
            <a:spLocks noGrp="1"/>
          </p:cNvSpPr>
          <p:nvPr>
            <p:ph idx="1"/>
          </p:nvPr>
        </p:nvSpPr>
        <p:spPr/>
        <p:txBody>
          <a:bodyPr>
            <a:normAutofit lnSpcReduction="10000"/>
          </a:bodyPr>
          <a:lstStyle/>
          <a:p>
            <a:r>
              <a:rPr lang="en-US"/>
              <a:t>Main rule: place of supply is the country where the transportation / dispatch of the goods begins.</a:t>
            </a:r>
          </a:p>
          <a:p>
            <a:r>
              <a:rPr lang="en-US"/>
              <a:t>If goods are not dispatched or transported, place of supply is the country where the goods physically are when the supply takes place.</a:t>
            </a:r>
          </a:p>
          <a:p>
            <a:endParaRPr lang="en-US"/>
          </a:p>
          <a:p>
            <a:r>
              <a:rPr lang="en-US" b="1"/>
              <a:t>Specialty</a:t>
            </a:r>
          </a:p>
          <a:p>
            <a:pPr lvl="1"/>
            <a:r>
              <a:rPr lang="en-US"/>
              <a:t>When goods are installed or assembled: place of supply is the country where the installation / assembly takes place.</a:t>
            </a:r>
          </a:p>
          <a:p>
            <a:endParaRPr lang="en-US"/>
          </a:p>
        </p:txBody>
      </p:sp>
      <p:sp>
        <p:nvSpPr>
          <p:cNvPr id="4" name="Footer Placeholder 3">
            <a:extLst>
              <a:ext uri="{FF2B5EF4-FFF2-40B4-BE49-F238E27FC236}">
                <a16:creationId xmlns:a16="http://schemas.microsoft.com/office/drawing/2014/main" id="{F7296225-413F-462E-9594-50C1ACD9EBC2}"/>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B35D620F-AEDD-4C67-A0D7-B56B09C1CB86}"/>
              </a:ext>
            </a:extLst>
          </p:cNvPr>
          <p:cNvSpPr>
            <a:spLocks noGrp="1"/>
          </p:cNvSpPr>
          <p:nvPr>
            <p:ph type="sldNum" sz="quarter" idx="4"/>
          </p:nvPr>
        </p:nvSpPr>
        <p:spPr/>
        <p:txBody>
          <a:bodyPr/>
          <a:lstStyle/>
          <a:p>
            <a:fld id="{62BFC0F0-E31D-44BF-B017-233CDB2896A6}" type="slidenum">
              <a:rPr lang="en-US" smtClean="0"/>
              <a:pPr/>
              <a:t>34</a:t>
            </a:fld>
            <a:endParaRPr lang="en-US"/>
          </a:p>
        </p:txBody>
      </p:sp>
    </p:spTree>
    <p:extLst>
      <p:ext uri="{BB962C8B-B14F-4D97-AF65-F5344CB8AC3E}">
        <p14:creationId xmlns:p14="http://schemas.microsoft.com/office/powerpoint/2010/main" val="3754441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3901B-EB5F-4A47-A129-1B7C5AC3C925}"/>
              </a:ext>
            </a:extLst>
          </p:cNvPr>
          <p:cNvSpPr>
            <a:spLocks noGrp="1"/>
          </p:cNvSpPr>
          <p:nvPr>
            <p:ph type="title"/>
          </p:nvPr>
        </p:nvSpPr>
        <p:spPr/>
        <p:txBody>
          <a:bodyPr>
            <a:normAutofit fontScale="90000"/>
          </a:bodyPr>
          <a:lstStyle/>
          <a:p>
            <a:r>
              <a:rPr lang="en-US"/>
              <a:t>Goods and Services – Determination of Place of Supply</a:t>
            </a:r>
          </a:p>
        </p:txBody>
      </p:sp>
      <p:sp>
        <p:nvSpPr>
          <p:cNvPr id="4" name="Footer Placeholder 3">
            <a:extLst>
              <a:ext uri="{FF2B5EF4-FFF2-40B4-BE49-F238E27FC236}">
                <a16:creationId xmlns:a16="http://schemas.microsoft.com/office/drawing/2014/main" id="{0D9938E5-0CAE-4681-9760-835C79C34039}"/>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0DB3A5FE-3BFC-4869-BE6F-3228DDDC1CF2}"/>
              </a:ext>
            </a:extLst>
          </p:cNvPr>
          <p:cNvSpPr>
            <a:spLocks noGrp="1"/>
          </p:cNvSpPr>
          <p:nvPr>
            <p:ph type="sldNum" sz="quarter" idx="4"/>
          </p:nvPr>
        </p:nvSpPr>
        <p:spPr/>
        <p:txBody>
          <a:bodyPr/>
          <a:lstStyle/>
          <a:p>
            <a:fld id="{62BFC0F0-E31D-44BF-B017-233CDB2896A6}" type="slidenum">
              <a:rPr lang="en-US" smtClean="0"/>
              <a:pPr/>
              <a:t>35</a:t>
            </a:fld>
            <a:endParaRPr lang="en-US"/>
          </a:p>
        </p:txBody>
      </p:sp>
      <p:sp>
        <p:nvSpPr>
          <p:cNvPr id="6" name="Rectangle 4">
            <a:extLst>
              <a:ext uri="{FF2B5EF4-FFF2-40B4-BE49-F238E27FC236}">
                <a16:creationId xmlns:a16="http://schemas.microsoft.com/office/drawing/2014/main" id="{2E25E590-4E9D-48AB-B505-9C63B719CECF}"/>
              </a:ext>
            </a:extLst>
          </p:cNvPr>
          <p:cNvSpPr>
            <a:spLocks noChangeArrowheads="1"/>
          </p:cNvSpPr>
          <p:nvPr/>
        </p:nvSpPr>
        <p:spPr bwMode="auto">
          <a:xfrm>
            <a:off x="4533632" y="2594124"/>
            <a:ext cx="1624011" cy="3141661"/>
          </a:xfrm>
          <a:prstGeom prst="rect">
            <a:avLst/>
          </a:prstGeom>
          <a:solidFill>
            <a:schemeClr val="accent1"/>
          </a:solidFill>
          <a:ln w="12700" algn="ctr">
            <a:solidFill>
              <a:srgbClr val="FFFFFF"/>
            </a:solidFill>
            <a:miter lim="800000"/>
            <a:headEnd/>
            <a:tailEnd/>
          </a:ln>
        </p:spPr>
        <p:txBody>
          <a:bodyPr wrap="none" lIns="0" tIns="0" rIns="0" bIns="0" anchor="ctr"/>
          <a:lstStyle/>
          <a:p>
            <a:endParaRPr lang="en-US" sz="2800">
              <a:latin typeface="Montserrat" pitchFamily="2" charset="77"/>
            </a:endParaRPr>
          </a:p>
        </p:txBody>
      </p:sp>
      <p:sp>
        <p:nvSpPr>
          <p:cNvPr id="7" name="Rectangle 5">
            <a:extLst>
              <a:ext uri="{FF2B5EF4-FFF2-40B4-BE49-F238E27FC236}">
                <a16:creationId xmlns:a16="http://schemas.microsoft.com/office/drawing/2014/main" id="{D099F205-ED78-4EB9-B412-17D862A0C294}"/>
              </a:ext>
            </a:extLst>
          </p:cNvPr>
          <p:cNvSpPr>
            <a:spLocks noChangeArrowheads="1"/>
          </p:cNvSpPr>
          <p:nvPr/>
        </p:nvSpPr>
        <p:spPr bwMode="auto">
          <a:xfrm>
            <a:off x="6183046" y="2594124"/>
            <a:ext cx="1624011" cy="3141661"/>
          </a:xfrm>
          <a:prstGeom prst="rect">
            <a:avLst/>
          </a:prstGeom>
          <a:solidFill>
            <a:schemeClr val="accent1"/>
          </a:solidFill>
          <a:ln w="12700" algn="ctr">
            <a:solidFill>
              <a:srgbClr val="FFFFFF"/>
            </a:solidFill>
            <a:miter lim="800000"/>
            <a:headEnd/>
            <a:tailEnd/>
          </a:ln>
        </p:spPr>
        <p:txBody>
          <a:bodyPr wrap="none" lIns="0" tIns="0" rIns="0" bIns="0" anchor="ctr"/>
          <a:lstStyle/>
          <a:p>
            <a:pPr>
              <a:defRPr/>
            </a:pPr>
            <a:endParaRPr lang="en-US">
              <a:latin typeface="Montserrat" pitchFamily="2" charset="77"/>
              <a:cs typeface="Arial" pitchFamily="34" charset="0"/>
            </a:endParaRPr>
          </a:p>
        </p:txBody>
      </p:sp>
      <p:sp>
        <p:nvSpPr>
          <p:cNvPr id="8" name="Rectangle 6">
            <a:extLst>
              <a:ext uri="{FF2B5EF4-FFF2-40B4-BE49-F238E27FC236}">
                <a16:creationId xmlns:a16="http://schemas.microsoft.com/office/drawing/2014/main" id="{143BAA52-9201-44A3-A897-35597B55DAFC}"/>
              </a:ext>
            </a:extLst>
          </p:cNvPr>
          <p:cNvSpPr>
            <a:spLocks noChangeArrowheads="1"/>
          </p:cNvSpPr>
          <p:nvPr/>
        </p:nvSpPr>
        <p:spPr bwMode="auto">
          <a:xfrm>
            <a:off x="7840396" y="2594124"/>
            <a:ext cx="1624011" cy="3141661"/>
          </a:xfrm>
          <a:prstGeom prst="rect">
            <a:avLst/>
          </a:prstGeom>
          <a:solidFill>
            <a:schemeClr val="accent1"/>
          </a:solidFill>
          <a:ln w="12700" algn="ctr">
            <a:solidFill>
              <a:srgbClr val="FFFFFF"/>
            </a:solidFill>
            <a:miter lim="800000"/>
            <a:headEnd/>
            <a:tailEnd/>
          </a:ln>
        </p:spPr>
        <p:txBody>
          <a:bodyPr wrap="none" lIns="0" tIns="0" rIns="0" bIns="0" anchor="ctr"/>
          <a:lstStyle/>
          <a:p>
            <a:pPr>
              <a:defRPr/>
            </a:pPr>
            <a:endParaRPr lang="en-US">
              <a:latin typeface="Montserrat" pitchFamily="2" charset="77"/>
              <a:cs typeface="Arial" pitchFamily="34" charset="0"/>
            </a:endParaRPr>
          </a:p>
        </p:txBody>
      </p:sp>
      <p:sp>
        <p:nvSpPr>
          <p:cNvPr id="9" name="Text Box 7">
            <a:extLst>
              <a:ext uri="{FF2B5EF4-FFF2-40B4-BE49-F238E27FC236}">
                <a16:creationId xmlns:a16="http://schemas.microsoft.com/office/drawing/2014/main" id="{D2B72006-B063-45C3-A023-A7CF1F51AFDA}"/>
              </a:ext>
            </a:extLst>
          </p:cNvPr>
          <p:cNvSpPr txBox="1">
            <a:spLocks noChangeArrowheads="1"/>
          </p:cNvSpPr>
          <p:nvPr/>
        </p:nvSpPr>
        <p:spPr bwMode="auto">
          <a:xfrm>
            <a:off x="4720958" y="2938614"/>
            <a:ext cx="1457325" cy="276999"/>
          </a:xfrm>
          <a:prstGeom prst="rect">
            <a:avLst/>
          </a:prstGeom>
          <a:noFill/>
          <a:ln w="12700" algn="ctr">
            <a:noFill/>
            <a:miter lim="800000"/>
            <a:headEnd/>
            <a:tailEnd/>
          </a:ln>
        </p:spPr>
        <p:txBody>
          <a:bodyPr lIns="0" tIns="0" rIns="0" bIns="0">
            <a:spAutoFit/>
          </a:bodyPr>
          <a:lstStyle/>
          <a:p>
            <a:pPr>
              <a:spcBef>
                <a:spcPct val="50000"/>
              </a:spcBef>
              <a:defRPr/>
            </a:pPr>
            <a:r>
              <a:rPr lang="en-US" b="1">
                <a:solidFill>
                  <a:schemeClr val="bg1"/>
                </a:solidFill>
                <a:latin typeface="Gibson Light" panose="02000000000000000000" pitchFamily="50" charset="0"/>
              </a:rPr>
              <a:t>CUSTOMER</a:t>
            </a:r>
          </a:p>
        </p:txBody>
      </p:sp>
      <p:sp>
        <p:nvSpPr>
          <p:cNvPr id="10" name="Text Box 8">
            <a:extLst>
              <a:ext uri="{FF2B5EF4-FFF2-40B4-BE49-F238E27FC236}">
                <a16:creationId xmlns:a16="http://schemas.microsoft.com/office/drawing/2014/main" id="{021BA864-2E6E-40C9-8B75-080AFFE240AA}"/>
              </a:ext>
            </a:extLst>
          </p:cNvPr>
          <p:cNvSpPr txBox="1">
            <a:spLocks noChangeArrowheads="1"/>
          </p:cNvSpPr>
          <p:nvPr/>
        </p:nvSpPr>
        <p:spPr bwMode="auto">
          <a:xfrm>
            <a:off x="6446569" y="2937027"/>
            <a:ext cx="1457325" cy="276999"/>
          </a:xfrm>
          <a:prstGeom prst="rect">
            <a:avLst/>
          </a:prstGeom>
          <a:noFill/>
          <a:ln w="12700" algn="ctr">
            <a:noFill/>
            <a:miter lim="800000"/>
            <a:headEnd/>
            <a:tailEnd/>
          </a:ln>
        </p:spPr>
        <p:txBody>
          <a:bodyPr lIns="0" tIns="0" rIns="0" bIns="0">
            <a:spAutoFit/>
          </a:bodyPr>
          <a:lstStyle/>
          <a:p>
            <a:pPr>
              <a:spcBef>
                <a:spcPct val="50000"/>
              </a:spcBef>
              <a:defRPr/>
            </a:pPr>
            <a:r>
              <a:rPr lang="en-US" b="1">
                <a:solidFill>
                  <a:schemeClr val="bg1"/>
                </a:solidFill>
                <a:latin typeface="Gibson Light" panose="02000000000000000000" pitchFamily="50" charset="0"/>
              </a:rPr>
              <a:t>OTHER </a:t>
            </a:r>
          </a:p>
        </p:txBody>
      </p:sp>
      <p:sp>
        <p:nvSpPr>
          <p:cNvPr id="11" name="Text Box 9">
            <a:extLst>
              <a:ext uri="{FF2B5EF4-FFF2-40B4-BE49-F238E27FC236}">
                <a16:creationId xmlns:a16="http://schemas.microsoft.com/office/drawing/2014/main" id="{0AB6C916-9A43-46F7-973F-E80F6C3A53AF}"/>
              </a:ext>
            </a:extLst>
          </p:cNvPr>
          <p:cNvSpPr txBox="1">
            <a:spLocks noChangeArrowheads="1"/>
          </p:cNvSpPr>
          <p:nvPr/>
        </p:nvSpPr>
        <p:spPr bwMode="auto">
          <a:xfrm>
            <a:off x="7992791" y="2946551"/>
            <a:ext cx="1366838" cy="276999"/>
          </a:xfrm>
          <a:prstGeom prst="rect">
            <a:avLst/>
          </a:prstGeom>
          <a:noFill/>
          <a:ln w="12700" algn="ctr">
            <a:noFill/>
            <a:miter lim="800000"/>
            <a:headEnd/>
            <a:tailEnd/>
          </a:ln>
        </p:spPr>
        <p:txBody>
          <a:bodyPr lIns="0" tIns="0" rIns="0" bIns="0">
            <a:spAutoFit/>
          </a:bodyPr>
          <a:lstStyle/>
          <a:p>
            <a:pPr>
              <a:spcBef>
                <a:spcPct val="50000"/>
              </a:spcBef>
            </a:pPr>
            <a:r>
              <a:rPr lang="en-US" b="1">
                <a:solidFill>
                  <a:schemeClr val="bg1"/>
                </a:solidFill>
                <a:latin typeface="Gibson Light" panose="02000000000000000000" pitchFamily="50" charset="0"/>
              </a:rPr>
              <a:t>SUPPLIER</a:t>
            </a:r>
          </a:p>
        </p:txBody>
      </p:sp>
      <p:sp>
        <p:nvSpPr>
          <p:cNvPr id="12" name="AutoShape 11">
            <a:extLst>
              <a:ext uri="{FF2B5EF4-FFF2-40B4-BE49-F238E27FC236}">
                <a16:creationId xmlns:a16="http://schemas.microsoft.com/office/drawing/2014/main" id="{45062AFF-B85D-43F7-9CBB-D350D1CA17A0}"/>
              </a:ext>
            </a:extLst>
          </p:cNvPr>
          <p:cNvSpPr>
            <a:spLocks noChangeArrowheads="1"/>
          </p:cNvSpPr>
          <p:nvPr/>
        </p:nvSpPr>
        <p:spPr bwMode="auto">
          <a:xfrm>
            <a:off x="3768454" y="3252936"/>
            <a:ext cx="1403350" cy="569913"/>
          </a:xfrm>
          <a:prstGeom prst="rightArrow">
            <a:avLst>
              <a:gd name="adj1" fmla="val 50000"/>
              <a:gd name="adj2" fmla="val 63429"/>
            </a:avLst>
          </a:prstGeom>
          <a:solidFill>
            <a:schemeClr val="accent3">
              <a:lumMod val="75000"/>
            </a:schemeClr>
          </a:solidFill>
          <a:ln w="12700" algn="ctr">
            <a:solidFill>
              <a:srgbClr val="FFFFFF"/>
            </a:solidFill>
            <a:miter lim="800000"/>
            <a:headEnd/>
            <a:tailEnd/>
          </a:ln>
        </p:spPr>
        <p:txBody>
          <a:bodyPr wrap="none" lIns="0" tIns="0" rIns="0" bIns="0" anchor="ctr"/>
          <a:lstStyle/>
          <a:p>
            <a:endParaRPr lang="en-US">
              <a:latin typeface="Montserrat" pitchFamily="2" charset="77"/>
            </a:endParaRPr>
          </a:p>
        </p:txBody>
      </p:sp>
      <p:sp>
        <p:nvSpPr>
          <p:cNvPr id="13" name="AutoShape 12">
            <a:extLst>
              <a:ext uri="{FF2B5EF4-FFF2-40B4-BE49-F238E27FC236}">
                <a16:creationId xmlns:a16="http://schemas.microsoft.com/office/drawing/2014/main" id="{95C129AC-90CA-45E1-A998-75874161276F}"/>
              </a:ext>
            </a:extLst>
          </p:cNvPr>
          <p:cNvSpPr>
            <a:spLocks noChangeArrowheads="1"/>
          </p:cNvSpPr>
          <p:nvPr/>
        </p:nvSpPr>
        <p:spPr bwMode="auto">
          <a:xfrm>
            <a:off x="3757341" y="3933974"/>
            <a:ext cx="3259138" cy="571500"/>
          </a:xfrm>
          <a:prstGeom prst="rightArrow">
            <a:avLst>
              <a:gd name="adj1" fmla="val 50000"/>
              <a:gd name="adj2" fmla="val 84964"/>
            </a:avLst>
          </a:prstGeom>
          <a:solidFill>
            <a:schemeClr val="accent3">
              <a:lumMod val="75000"/>
            </a:schemeClr>
          </a:solidFill>
          <a:ln w="12700" algn="ctr">
            <a:solidFill>
              <a:srgbClr val="FFFFFF"/>
            </a:solidFill>
            <a:miter lim="800000"/>
            <a:headEnd/>
            <a:tailEnd/>
          </a:ln>
        </p:spPr>
        <p:txBody>
          <a:bodyPr wrap="none" lIns="0" tIns="0" rIns="0" bIns="0" anchor="ctr"/>
          <a:lstStyle/>
          <a:p>
            <a:endParaRPr lang="en-US">
              <a:latin typeface="Montserrat" pitchFamily="2" charset="77"/>
            </a:endParaRPr>
          </a:p>
        </p:txBody>
      </p:sp>
      <p:sp>
        <p:nvSpPr>
          <p:cNvPr id="14" name="AutoShape 13">
            <a:extLst>
              <a:ext uri="{FF2B5EF4-FFF2-40B4-BE49-F238E27FC236}">
                <a16:creationId xmlns:a16="http://schemas.microsoft.com/office/drawing/2014/main" id="{FC438F66-ED1F-4C7E-A5EF-71A098DFC1DD}"/>
              </a:ext>
            </a:extLst>
          </p:cNvPr>
          <p:cNvSpPr>
            <a:spLocks noChangeArrowheads="1"/>
          </p:cNvSpPr>
          <p:nvPr/>
        </p:nvSpPr>
        <p:spPr bwMode="auto">
          <a:xfrm>
            <a:off x="3757343" y="4654702"/>
            <a:ext cx="5208588" cy="569912"/>
          </a:xfrm>
          <a:prstGeom prst="rightArrow">
            <a:avLst>
              <a:gd name="adj1" fmla="val 50000"/>
              <a:gd name="adj2" fmla="val 90502"/>
            </a:avLst>
          </a:prstGeom>
          <a:solidFill>
            <a:schemeClr val="accent3">
              <a:lumMod val="75000"/>
            </a:schemeClr>
          </a:solidFill>
          <a:ln w="12700" algn="ctr">
            <a:solidFill>
              <a:srgbClr val="FFFFFF"/>
            </a:solidFill>
            <a:miter lim="800000"/>
            <a:headEnd/>
            <a:tailEnd/>
          </a:ln>
        </p:spPr>
        <p:txBody>
          <a:bodyPr wrap="none" lIns="0" tIns="0" rIns="0" bIns="0" anchor="ctr"/>
          <a:lstStyle/>
          <a:p>
            <a:endParaRPr lang="en-US">
              <a:latin typeface="Montserrat" pitchFamily="2" charset="77"/>
            </a:endParaRPr>
          </a:p>
        </p:txBody>
      </p:sp>
      <p:sp>
        <p:nvSpPr>
          <p:cNvPr id="15" name="Textfeld 2">
            <a:extLst>
              <a:ext uri="{FF2B5EF4-FFF2-40B4-BE49-F238E27FC236}">
                <a16:creationId xmlns:a16="http://schemas.microsoft.com/office/drawing/2014/main" id="{432F2B31-F54C-4319-9129-C1FD2AD02961}"/>
              </a:ext>
            </a:extLst>
          </p:cNvPr>
          <p:cNvSpPr txBox="1"/>
          <p:nvPr/>
        </p:nvSpPr>
        <p:spPr>
          <a:xfrm>
            <a:off x="2146277" y="2030834"/>
            <a:ext cx="6529933" cy="369332"/>
          </a:xfrm>
          <a:prstGeom prst="rect">
            <a:avLst/>
          </a:prstGeom>
          <a:noFill/>
        </p:spPr>
        <p:txBody>
          <a:bodyPr wrap="square" rtlCol="0">
            <a:spAutoFit/>
          </a:bodyPr>
          <a:lstStyle/>
          <a:p>
            <a:r>
              <a:rPr lang="en-US">
                <a:latin typeface="Gibson Light" panose="02000000000000000000" pitchFamily="50" charset="0"/>
              </a:rPr>
              <a:t>Regulations determining the place of supply:</a:t>
            </a:r>
          </a:p>
        </p:txBody>
      </p:sp>
      <p:sp>
        <p:nvSpPr>
          <p:cNvPr id="16" name="Textfeld 3">
            <a:extLst>
              <a:ext uri="{FF2B5EF4-FFF2-40B4-BE49-F238E27FC236}">
                <a16:creationId xmlns:a16="http://schemas.microsoft.com/office/drawing/2014/main" id="{01599C8F-BAA0-435E-BBF0-CF3BD2155607}"/>
              </a:ext>
            </a:extLst>
          </p:cNvPr>
          <p:cNvSpPr txBox="1"/>
          <p:nvPr/>
        </p:nvSpPr>
        <p:spPr>
          <a:xfrm>
            <a:off x="2146277" y="3537892"/>
            <a:ext cx="1440160" cy="1200329"/>
          </a:xfrm>
          <a:prstGeom prst="rect">
            <a:avLst/>
          </a:prstGeom>
          <a:noFill/>
        </p:spPr>
        <p:txBody>
          <a:bodyPr wrap="square" rtlCol="0">
            <a:spAutoFit/>
          </a:bodyPr>
          <a:lstStyle/>
          <a:p>
            <a:r>
              <a:rPr lang="en-US">
                <a:latin typeface="Gibson Light" panose="02000000000000000000" pitchFamily="50" charset="0"/>
              </a:rPr>
              <a:t>Place of supply can be with / where</a:t>
            </a:r>
          </a:p>
        </p:txBody>
      </p:sp>
    </p:spTree>
    <p:extLst>
      <p:ext uri="{BB962C8B-B14F-4D97-AF65-F5344CB8AC3E}">
        <p14:creationId xmlns:p14="http://schemas.microsoft.com/office/powerpoint/2010/main" val="3408645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28FE4-3317-4E8E-AFB6-B85B4241B157}"/>
              </a:ext>
            </a:extLst>
          </p:cNvPr>
          <p:cNvSpPr>
            <a:spLocks noGrp="1"/>
          </p:cNvSpPr>
          <p:nvPr>
            <p:ph type="title"/>
          </p:nvPr>
        </p:nvSpPr>
        <p:spPr/>
        <p:txBody>
          <a:bodyPr/>
          <a:lstStyle/>
          <a:p>
            <a:r>
              <a:rPr lang="en-US"/>
              <a:t>Place of Supply of Goods (cont.)</a:t>
            </a:r>
          </a:p>
        </p:txBody>
      </p:sp>
      <p:sp>
        <p:nvSpPr>
          <p:cNvPr id="3" name="Content Placeholder 2">
            <a:extLst>
              <a:ext uri="{FF2B5EF4-FFF2-40B4-BE49-F238E27FC236}">
                <a16:creationId xmlns:a16="http://schemas.microsoft.com/office/drawing/2014/main" id="{C7B49797-6A01-4951-AC77-8EF86CC1017A}"/>
              </a:ext>
            </a:extLst>
          </p:cNvPr>
          <p:cNvSpPr>
            <a:spLocks noGrp="1"/>
          </p:cNvSpPr>
          <p:nvPr>
            <p:ph idx="1"/>
          </p:nvPr>
        </p:nvSpPr>
        <p:spPr>
          <a:xfrm>
            <a:off x="838200" y="1966685"/>
            <a:ext cx="3644590" cy="3984172"/>
          </a:xfrm>
        </p:spPr>
        <p:txBody>
          <a:bodyPr/>
          <a:lstStyle/>
          <a:p>
            <a:r>
              <a:rPr lang="en-US"/>
              <a:t>Main rule: Place of supply is the country where the transport / dispatch of the goods begins.</a:t>
            </a:r>
          </a:p>
          <a:p>
            <a:endParaRPr lang="en-US"/>
          </a:p>
        </p:txBody>
      </p:sp>
      <p:sp>
        <p:nvSpPr>
          <p:cNvPr id="4" name="Footer Placeholder 3">
            <a:extLst>
              <a:ext uri="{FF2B5EF4-FFF2-40B4-BE49-F238E27FC236}">
                <a16:creationId xmlns:a16="http://schemas.microsoft.com/office/drawing/2014/main" id="{213FB51B-8E5D-424C-A48C-A26534918034}"/>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868718C7-2EF7-484D-AA02-D34F180568EB}"/>
              </a:ext>
            </a:extLst>
          </p:cNvPr>
          <p:cNvSpPr>
            <a:spLocks noGrp="1"/>
          </p:cNvSpPr>
          <p:nvPr>
            <p:ph type="sldNum" sz="quarter" idx="4"/>
          </p:nvPr>
        </p:nvSpPr>
        <p:spPr/>
        <p:txBody>
          <a:bodyPr/>
          <a:lstStyle/>
          <a:p>
            <a:fld id="{62BFC0F0-E31D-44BF-B017-233CDB2896A6}" type="slidenum">
              <a:rPr lang="en-US" smtClean="0"/>
              <a:pPr/>
              <a:t>36</a:t>
            </a:fld>
            <a:endParaRPr lang="en-US"/>
          </a:p>
        </p:txBody>
      </p:sp>
      <p:grpSp>
        <p:nvGrpSpPr>
          <p:cNvPr id="6" name="Group 16">
            <a:extLst>
              <a:ext uri="{FF2B5EF4-FFF2-40B4-BE49-F238E27FC236}">
                <a16:creationId xmlns:a16="http://schemas.microsoft.com/office/drawing/2014/main" id="{B3F4F7AF-D8CD-4A1F-BE4C-3EB3AD015A9E}"/>
              </a:ext>
            </a:extLst>
          </p:cNvPr>
          <p:cNvGrpSpPr/>
          <p:nvPr/>
        </p:nvGrpSpPr>
        <p:grpSpPr>
          <a:xfrm>
            <a:off x="4482790" y="2388144"/>
            <a:ext cx="7450040" cy="3232130"/>
            <a:chOff x="680896" y="2387816"/>
            <a:chExt cx="8035764" cy="3451840"/>
          </a:xfrm>
        </p:grpSpPr>
        <p:cxnSp>
          <p:nvCxnSpPr>
            <p:cNvPr id="7" name="Straight Connector 6">
              <a:extLst>
                <a:ext uri="{FF2B5EF4-FFF2-40B4-BE49-F238E27FC236}">
                  <a16:creationId xmlns:a16="http://schemas.microsoft.com/office/drawing/2014/main" id="{9CE77B7C-2A0F-42DF-835A-3C13C099BCAF}"/>
                </a:ext>
              </a:extLst>
            </p:cNvPr>
            <p:cNvCxnSpPr/>
            <p:nvPr/>
          </p:nvCxnSpPr>
          <p:spPr>
            <a:xfrm>
              <a:off x="4670973" y="2387816"/>
              <a:ext cx="1832" cy="2593850"/>
            </a:xfrm>
            <a:prstGeom prst="line">
              <a:avLst/>
            </a:prstGeom>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AD26BAE3-41E1-4631-81F3-80B3FE60525C}"/>
                </a:ext>
              </a:extLst>
            </p:cNvPr>
            <p:cNvSpPr/>
            <p:nvPr/>
          </p:nvSpPr>
          <p:spPr>
            <a:xfrm>
              <a:off x="6181725" y="4596142"/>
              <a:ext cx="1584325" cy="720724"/>
            </a:xfrm>
            <a:prstGeom prst="rect">
              <a:avLst/>
            </a:prstGeom>
            <a:solidFill>
              <a:srgbClr val="4252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latin typeface="Gibson Light" panose="02000000000000000000" pitchFamily="50" charset="0"/>
                </a:rPr>
                <a:t>customer</a:t>
              </a:r>
            </a:p>
          </p:txBody>
        </p:sp>
        <p:sp>
          <p:nvSpPr>
            <p:cNvPr id="9" name="Rectangle 8">
              <a:extLst>
                <a:ext uri="{FF2B5EF4-FFF2-40B4-BE49-F238E27FC236}">
                  <a16:creationId xmlns:a16="http://schemas.microsoft.com/office/drawing/2014/main" id="{52E56CCD-B2CC-4F27-837E-0F2E28D003CF}"/>
                </a:ext>
              </a:extLst>
            </p:cNvPr>
            <p:cNvSpPr/>
            <p:nvPr/>
          </p:nvSpPr>
          <p:spPr>
            <a:xfrm>
              <a:off x="1573213" y="4596142"/>
              <a:ext cx="1584325" cy="720724"/>
            </a:xfrm>
            <a:prstGeom prst="rect">
              <a:avLst/>
            </a:prstGeom>
            <a:solidFill>
              <a:srgbClr val="4252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latin typeface="Gibson Light" panose="02000000000000000000" pitchFamily="50" charset="0"/>
                </a:rPr>
                <a:t>supplier</a:t>
              </a:r>
            </a:p>
          </p:txBody>
        </p:sp>
        <p:sp>
          <p:nvSpPr>
            <p:cNvPr id="10" name="TextBox 16">
              <a:extLst>
                <a:ext uri="{FF2B5EF4-FFF2-40B4-BE49-F238E27FC236}">
                  <a16:creationId xmlns:a16="http://schemas.microsoft.com/office/drawing/2014/main" id="{329CEA5E-B1E9-420A-B4FB-9308789C2650}"/>
                </a:ext>
              </a:extLst>
            </p:cNvPr>
            <p:cNvSpPr txBox="1">
              <a:spLocks noChangeArrowheads="1"/>
            </p:cNvSpPr>
            <p:nvPr/>
          </p:nvSpPr>
          <p:spPr bwMode="auto">
            <a:xfrm>
              <a:off x="3362276" y="5478088"/>
              <a:ext cx="3447344" cy="361568"/>
            </a:xfrm>
            <a:prstGeom prst="rect">
              <a:avLst/>
            </a:prstGeom>
            <a:noFill/>
            <a:ln w="9525">
              <a:noFill/>
              <a:miter lim="800000"/>
              <a:headEnd/>
              <a:tailEnd/>
            </a:ln>
          </p:spPr>
          <p:txBody>
            <a:bodyPr wrap="none">
              <a:spAutoFit/>
            </a:bodyPr>
            <a:lstStyle/>
            <a:p>
              <a:r>
                <a:rPr lang="en-US" sz="1600" dirty="0">
                  <a:solidFill>
                    <a:srgbClr val="42526C"/>
                  </a:solidFill>
                  <a:latin typeface="Gibson Light" panose="02000000000000000000" pitchFamily="50" charset="0"/>
                </a:rPr>
                <a:t>No VAT implications for US company</a:t>
              </a:r>
            </a:p>
          </p:txBody>
        </p:sp>
        <p:sp>
          <p:nvSpPr>
            <p:cNvPr id="11" name="Oval 10">
              <a:extLst>
                <a:ext uri="{FF2B5EF4-FFF2-40B4-BE49-F238E27FC236}">
                  <a16:creationId xmlns:a16="http://schemas.microsoft.com/office/drawing/2014/main" id="{AE117E40-2445-4CCF-A1F1-C3EB4FB568C8}"/>
                </a:ext>
              </a:extLst>
            </p:cNvPr>
            <p:cNvSpPr/>
            <p:nvPr/>
          </p:nvSpPr>
          <p:spPr>
            <a:xfrm>
              <a:off x="680896" y="3945115"/>
              <a:ext cx="2159001" cy="50482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bg1"/>
                  </a:solidFill>
                  <a:latin typeface="Gibson Light" panose="02000000000000000000" pitchFamily="50" charset="0"/>
                </a:rPr>
                <a:t>Place of supply</a:t>
              </a:r>
            </a:p>
          </p:txBody>
        </p:sp>
        <p:sp>
          <p:nvSpPr>
            <p:cNvPr id="12" name="TextBox 15">
              <a:extLst>
                <a:ext uri="{FF2B5EF4-FFF2-40B4-BE49-F238E27FC236}">
                  <a16:creationId xmlns:a16="http://schemas.microsoft.com/office/drawing/2014/main" id="{2659F339-BFD9-4E27-9DF1-FE982CE5D74D}"/>
                </a:ext>
              </a:extLst>
            </p:cNvPr>
            <p:cNvSpPr txBox="1">
              <a:spLocks noChangeArrowheads="1"/>
            </p:cNvSpPr>
            <p:nvPr/>
          </p:nvSpPr>
          <p:spPr bwMode="auto">
            <a:xfrm>
              <a:off x="6916434" y="3539406"/>
              <a:ext cx="1800226" cy="361568"/>
            </a:xfrm>
            <a:prstGeom prst="rect">
              <a:avLst/>
            </a:prstGeom>
            <a:noFill/>
            <a:ln w="9525">
              <a:noFill/>
              <a:miter lim="800000"/>
              <a:headEnd/>
              <a:tailEnd/>
            </a:ln>
          </p:spPr>
          <p:txBody>
            <a:bodyPr>
              <a:spAutoFit/>
            </a:bodyPr>
            <a:lstStyle/>
            <a:p>
              <a:r>
                <a:rPr lang="de-CH" sz="1600">
                  <a:solidFill>
                    <a:schemeClr val="tx2"/>
                  </a:solidFill>
                  <a:latin typeface="Gibson Light" panose="02000000000000000000" pitchFamily="50" charset="0"/>
                </a:rPr>
                <a:t>Spain</a:t>
              </a:r>
              <a:endParaRPr lang="en-GB" sz="1600">
                <a:solidFill>
                  <a:schemeClr val="tx2"/>
                </a:solidFill>
                <a:latin typeface="Gibson Light" panose="02000000000000000000" pitchFamily="50" charset="0"/>
              </a:endParaRPr>
            </a:p>
          </p:txBody>
        </p:sp>
        <p:sp>
          <p:nvSpPr>
            <p:cNvPr id="13" name="TextBox 17">
              <a:extLst>
                <a:ext uri="{FF2B5EF4-FFF2-40B4-BE49-F238E27FC236}">
                  <a16:creationId xmlns:a16="http://schemas.microsoft.com/office/drawing/2014/main" id="{20FD6570-8F8D-4D17-8026-78CEF5543DC1}"/>
                </a:ext>
              </a:extLst>
            </p:cNvPr>
            <p:cNvSpPr txBox="1">
              <a:spLocks noChangeArrowheads="1"/>
            </p:cNvSpPr>
            <p:nvPr/>
          </p:nvSpPr>
          <p:spPr bwMode="auto">
            <a:xfrm>
              <a:off x="1486623" y="3557994"/>
              <a:ext cx="1944688" cy="361568"/>
            </a:xfrm>
            <a:prstGeom prst="rect">
              <a:avLst/>
            </a:prstGeom>
            <a:noFill/>
            <a:ln w="9525">
              <a:noFill/>
              <a:miter lim="800000"/>
              <a:headEnd/>
              <a:tailEnd/>
            </a:ln>
          </p:spPr>
          <p:txBody>
            <a:bodyPr>
              <a:spAutoFit/>
            </a:bodyPr>
            <a:lstStyle/>
            <a:p>
              <a:r>
                <a:rPr lang="de-CH" sz="1600" dirty="0">
                  <a:solidFill>
                    <a:schemeClr val="tx2"/>
                  </a:solidFill>
                  <a:latin typeface="Gibson Light" panose="02000000000000000000" pitchFamily="50" charset="0"/>
                </a:rPr>
                <a:t>US</a:t>
              </a:r>
              <a:endParaRPr lang="en-GB" sz="1600" dirty="0">
                <a:solidFill>
                  <a:schemeClr val="tx2"/>
                </a:solidFill>
                <a:latin typeface="Gibson Light" panose="02000000000000000000" pitchFamily="50" charset="0"/>
              </a:endParaRPr>
            </a:p>
          </p:txBody>
        </p:sp>
        <p:sp>
          <p:nvSpPr>
            <p:cNvPr id="14" name="Rectangle 10">
              <a:extLst>
                <a:ext uri="{FF2B5EF4-FFF2-40B4-BE49-F238E27FC236}">
                  <a16:creationId xmlns:a16="http://schemas.microsoft.com/office/drawing/2014/main" id="{DEE6398C-B487-45DD-A603-92D7F5B14906}"/>
                </a:ext>
              </a:extLst>
            </p:cNvPr>
            <p:cNvSpPr/>
            <p:nvPr/>
          </p:nvSpPr>
          <p:spPr>
            <a:xfrm>
              <a:off x="3878262" y="3269537"/>
              <a:ext cx="1584325" cy="720724"/>
            </a:xfrm>
            <a:prstGeom prst="rect">
              <a:avLst/>
            </a:prstGeom>
            <a:solidFill>
              <a:srgbClr val="4252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latin typeface="Gibson Light" panose="02000000000000000000" pitchFamily="50" charset="0"/>
                </a:rPr>
                <a:t>goods</a:t>
              </a:r>
            </a:p>
          </p:txBody>
        </p:sp>
        <p:cxnSp>
          <p:nvCxnSpPr>
            <p:cNvPr id="15" name="Straight Arrow Connector 14">
              <a:extLst>
                <a:ext uri="{FF2B5EF4-FFF2-40B4-BE49-F238E27FC236}">
                  <a16:creationId xmlns:a16="http://schemas.microsoft.com/office/drawing/2014/main" id="{64B329C2-B970-4B92-BA47-7CA2F86872AC}"/>
                </a:ext>
              </a:extLst>
            </p:cNvPr>
            <p:cNvCxnSpPr/>
            <p:nvPr/>
          </p:nvCxnSpPr>
          <p:spPr>
            <a:xfrm>
              <a:off x="3157537" y="4998326"/>
              <a:ext cx="3024188" cy="1587"/>
            </a:xfrm>
            <a:prstGeom prst="straightConnector1">
              <a:avLst/>
            </a:prstGeom>
            <a:ln>
              <a:solidFill>
                <a:srgbClr val="A50021"/>
              </a:solidFill>
              <a:tailEnd type="arrow"/>
            </a:ln>
          </p:spPr>
          <p:style>
            <a:lnRef idx="1">
              <a:schemeClr val="accent1"/>
            </a:lnRef>
            <a:fillRef idx="0">
              <a:schemeClr val="accent1"/>
            </a:fillRef>
            <a:effectRef idx="0">
              <a:schemeClr val="accent1"/>
            </a:effectRef>
            <a:fontRef idx="minor">
              <a:schemeClr val="tx1"/>
            </a:fontRef>
          </p:style>
        </p:cxnSp>
      </p:grpSp>
      <p:pic>
        <p:nvPicPr>
          <p:cNvPr id="17" name="Grafik 3">
            <a:extLst>
              <a:ext uri="{FF2B5EF4-FFF2-40B4-BE49-F238E27FC236}">
                <a16:creationId xmlns:a16="http://schemas.microsoft.com/office/drawing/2014/main" id="{375EDC71-2043-4099-A38D-23773AF9A93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699688" y="2200889"/>
            <a:ext cx="1843870" cy="1229247"/>
          </a:xfrm>
          <a:prstGeom prst="rect">
            <a:avLst/>
          </a:prstGeom>
        </p:spPr>
      </p:pic>
      <p:pic>
        <p:nvPicPr>
          <p:cNvPr id="18" name="Grafik 17" descr="Ein Bild, das Flagge, Flagge der Vereinigten Staaten, Rechteck, Flag Day (USA) enthält.&#10;&#10;Automatisch generierte Beschreibung">
            <a:extLst>
              <a:ext uri="{FF2B5EF4-FFF2-40B4-BE49-F238E27FC236}">
                <a16:creationId xmlns:a16="http://schemas.microsoft.com/office/drawing/2014/main" id="{3F67A82E-E5CD-5683-3677-FFED268E80F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835480" y="2310363"/>
            <a:ext cx="1524000" cy="1219200"/>
          </a:xfrm>
          <a:prstGeom prst="rect">
            <a:avLst/>
          </a:prstGeom>
        </p:spPr>
      </p:pic>
    </p:spTree>
    <p:extLst>
      <p:ext uri="{BB962C8B-B14F-4D97-AF65-F5344CB8AC3E}">
        <p14:creationId xmlns:p14="http://schemas.microsoft.com/office/powerpoint/2010/main" val="4193880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274AC-228F-4954-8E77-47699C5C99E8}"/>
              </a:ext>
            </a:extLst>
          </p:cNvPr>
          <p:cNvSpPr>
            <a:spLocks noGrp="1"/>
          </p:cNvSpPr>
          <p:nvPr>
            <p:ph type="title"/>
          </p:nvPr>
        </p:nvSpPr>
        <p:spPr/>
        <p:txBody>
          <a:bodyPr/>
          <a:lstStyle/>
          <a:p>
            <a:r>
              <a:rPr lang="en-US"/>
              <a:t>Place of Supply of Goods</a:t>
            </a:r>
          </a:p>
        </p:txBody>
      </p:sp>
      <p:sp>
        <p:nvSpPr>
          <p:cNvPr id="3" name="Content Placeholder 2">
            <a:extLst>
              <a:ext uri="{FF2B5EF4-FFF2-40B4-BE49-F238E27FC236}">
                <a16:creationId xmlns:a16="http://schemas.microsoft.com/office/drawing/2014/main" id="{03E2DD63-36A8-4ED3-9A73-A85B6AF178AA}"/>
              </a:ext>
            </a:extLst>
          </p:cNvPr>
          <p:cNvSpPr>
            <a:spLocks noGrp="1"/>
          </p:cNvSpPr>
          <p:nvPr>
            <p:ph idx="1"/>
          </p:nvPr>
        </p:nvSpPr>
        <p:spPr>
          <a:xfrm>
            <a:off x="838200" y="1966685"/>
            <a:ext cx="3481620" cy="3724754"/>
          </a:xfrm>
        </p:spPr>
        <p:txBody>
          <a:bodyPr/>
          <a:lstStyle/>
          <a:p>
            <a:r>
              <a:rPr lang="en-US"/>
              <a:t>The place of supply is the country where the goods physically are when the supply takes place.</a:t>
            </a:r>
          </a:p>
          <a:p>
            <a:endParaRPr lang="en-US"/>
          </a:p>
        </p:txBody>
      </p:sp>
      <p:sp>
        <p:nvSpPr>
          <p:cNvPr id="4" name="Footer Placeholder 3">
            <a:extLst>
              <a:ext uri="{FF2B5EF4-FFF2-40B4-BE49-F238E27FC236}">
                <a16:creationId xmlns:a16="http://schemas.microsoft.com/office/drawing/2014/main" id="{1E958239-4624-4474-8EAC-BC3DCD177EFF}"/>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06841ECC-5FEE-48F5-83A5-8E1871F1C249}"/>
              </a:ext>
            </a:extLst>
          </p:cNvPr>
          <p:cNvSpPr>
            <a:spLocks noGrp="1"/>
          </p:cNvSpPr>
          <p:nvPr>
            <p:ph type="sldNum" sz="quarter" idx="4"/>
          </p:nvPr>
        </p:nvSpPr>
        <p:spPr/>
        <p:txBody>
          <a:bodyPr/>
          <a:lstStyle/>
          <a:p>
            <a:fld id="{62BFC0F0-E31D-44BF-B017-233CDB2896A6}" type="slidenum">
              <a:rPr lang="en-US" smtClean="0"/>
              <a:pPr/>
              <a:t>37</a:t>
            </a:fld>
            <a:endParaRPr lang="en-US"/>
          </a:p>
        </p:txBody>
      </p:sp>
      <p:grpSp>
        <p:nvGrpSpPr>
          <p:cNvPr id="6" name="Group 20">
            <a:extLst>
              <a:ext uri="{FF2B5EF4-FFF2-40B4-BE49-F238E27FC236}">
                <a16:creationId xmlns:a16="http://schemas.microsoft.com/office/drawing/2014/main" id="{E63948EB-4521-410D-BEA8-0243B45B2BD5}"/>
              </a:ext>
            </a:extLst>
          </p:cNvPr>
          <p:cNvGrpSpPr/>
          <p:nvPr/>
        </p:nvGrpSpPr>
        <p:grpSpPr>
          <a:xfrm>
            <a:off x="5210680" y="2133729"/>
            <a:ext cx="6162918" cy="3619224"/>
            <a:chOff x="1213421" y="2512294"/>
            <a:chExt cx="6986066" cy="4102625"/>
          </a:xfrm>
        </p:grpSpPr>
        <p:cxnSp>
          <p:nvCxnSpPr>
            <p:cNvPr id="7" name="Straight Connector 6">
              <a:extLst>
                <a:ext uri="{FF2B5EF4-FFF2-40B4-BE49-F238E27FC236}">
                  <a16:creationId xmlns:a16="http://schemas.microsoft.com/office/drawing/2014/main" id="{CCD95622-9DB2-4F1A-93BB-BBBFDAE875AB}"/>
                </a:ext>
              </a:extLst>
            </p:cNvPr>
            <p:cNvCxnSpPr/>
            <p:nvPr/>
          </p:nvCxnSpPr>
          <p:spPr>
            <a:xfrm rot="5400000">
              <a:off x="4130341" y="5428520"/>
              <a:ext cx="1511622" cy="347"/>
            </a:xfrm>
            <a:prstGeom prst="line">
              <a:avLst/>
            </a:prstGeom>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EC6E6923-CBAF-4F85-B8E6-7F171A1EA809}"/>
                </a:ext>
              </a:extLst>
            </p:cNvPr>
            <p:cNvSpPr/>
            <p:nvPr/>
          </p:nvSpPr>
          <p:spPr>
            <a:xfrm>
              <a:off x="4223340" y="3478591"/>
              <a:ext cx="1223963" cy="504825"/>
            </a:xfrm>
            <a:prstGeom prst="rect">
              <a:avLst/>
            </a:prstGeom>
            <a:solidFill>
              <a:srgbClr val="4252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bg1"/>
                  </a:solidFill>
                  <a:latin typeface="Gibson Light" panose="02000000000000000000" pitchFamily="50" charset="0"/>
                </a:rPr>
                <a:t>goods</a:t>
              </a:r>
            </a:p>
          </p:txBody>
        </p:sp>
        <p:sp>
          <p:nvSpPr>
            <p:cNvPr id="9" name="Rectangle 8">
              <a:extLst>
                <a:ext uri="{FF2B5EF4-FFF2-40B4-BE49-F238E27FC236}">
                  <a16:creationId xmlns:a16="http://schemas.microsoft.com/office/drawing/2014/main" id="{3B0E771B-3953-4DF2-A042-8C3FD1C7D8AE}"/>
                </a:ext>
              </a:extLst>
            </p:cNvPr>
            <p:cNvSpPr/>
            <p:nvPr/>
          </p:nvSpPr>
          <p:spPr>
            <a:xfrm>
              <a:off x="6615162" y="5824464"/>
              <a:ext cx="1584325" cy="720725"/>
            </a:xfrm>
            <a:prstGeom prst="rect">
              <a:avLst/>
            </a:prstGeom>
            <a:solidFill>
              <a:srgbClr val="4252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bg1"/>
                  </a:solidFill>
                  <a:latin typeface="Gibson Light" panose="02000000000000000000" pitchFamily="50" charset="0"/>
                </a:rPr>
                <a:t>customer</a:t>
              </a:r>
            </a:p>
          </p:txBody>
        </p:sp>
        <p:sp>
          <p:nvSpPr>
            <p:cNvPr id="10" name="Rectangle 9">
              <a:extLst>
                <a:ext uri="{FF2B5EF4-FFF2-40B4-BE49-F238E27FC236}">
                  <a16:creationId xmlns:a16="http://schemas.microsoft.com/office/drawing/2014/main" id="{892C7692-C10B-41D7-8FEB-F0180939C9A2}"/>
                </a:ext>
              </a:extLst>
            </p:cNvPr>
            <p:cNvSpPr/>
            <p:nvPr/>
          </p:nvSpPr>
          <p:spPr>
            <a:xfrm>
              <a:off x="1213421" y="5824464"/>
              <a:ext cx="1584325" cy="720725"/>
            </a:xfrm>
            <a:prstGeom prst="rect">
              <a:avLst/>
            </a:prstGeom>
            <a:solidFill>
              <a:srgbClr val="4252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bg1"/>
                  </a:solidFill>
                  <a:latin typeface="Gibson Light" panose="02000000000000000000" pitchFamily="50" charset="0"/>
                </a:rPr>
                <a:t>supplier</a:t>
              </a:r>
            </a:p>
          </p:txBody>
        </p:sp>
        <p:cxnSp>
          <p:nvCxnSpPr>
            <p:cNvPr id="11" name="Straight Arrow Connector 10">
              <a:extLst>
                <a:ext uri="{FF2B5EF4-FFF2-40B4-BE49-F238E27FC236}">
                  <a16:creationId xmlns:a16="http://schemas.microsoft.com/office/drawing/2014/main" id="{A24BC17C-CD93-4977-B41A-5ECBB57FF56A}"/>
                </a:ext>
              </a:extLst>
            </p:cNvPr>
            <p:cNvCxnSpPr>
              <a:stCxn id="10" idx="3"/>
              <a:endCxn id="9" idx="1"/>
            </p:cNvCxnSpPr>
            <p:nvPr/>
          </p:nvCxnSpPr>
          <p:spPr>
            <a:xfrm>
              <a:off x="2797746" y="6184827"/>
              <a:ext cx="3817416" cy="1588"/>
            </a:xfrm>
            <a:prstGeom prst="straightConnector1">
              <a:avLst/>
            </a:prstGeom>
            <a:ln>
              <a:solidFill>
                <a:srgbClr val="A5002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6">
              <a:extLst>
                <a:ext uri="{FF2B5EF4-FFF2-40B4-BE49-F238E27FC236}">
                  <a16:creationId xmlns:a16="http://schemas.microsoft.com/office/drawing/2014/main" id="{65E744E2-1FCF-4E17-B2A7-32909CD6B9D4}"/>
                </a:ext>
              </a:extLst>
            </p:cNvPr>
            <p:cNvSpPr txBox="1">
              <a:spLocks noChangeArrowheads="1"/>
            </p:cNvSpPr>
            <p:nvPr/>
          </p:nvSpPr>
          <p:spPr bwMode="auto">
            <a:xfrm>
              <a:off x="3694538" y="6231146"/>
              <a:ext cx="2382882" cy="383773"/>
            </a:xfrm>
            <a:prstGeom prst="rect">
              <a:avLst/>
            </a:prstGeom>
            <a:noFill/>
            <a:ln w="9525">
              <a:noFill/>
              <a:miter lim="800000"/>
              <a:headEnd/>
              <a:tailEnd/>
            </a:ln>
          </p:spPr>
          <p:txBody>
            <a:bodyPr wrap="none">
              <a:spAutoFit/>
            </a:bodyPr>
            <a:lstStyle/>
            <a:p>
              <a:r>
                <a:rPr lang="en-US" sz="1600">
                  <a:solidFill>
                    <a:srgbClr val="42526C"/>
                  </a:solidFill>
                  <a:latin typeface="Gibson Light" panose="02000000000000000000" pitchFamily="50" charset="0"/>
                </a:rPr>
                <a:t>Invoice: Hungarian VAT</a:t>
              </a:r>
            </a:p>
          </p:txBody>
        </p:sp>
        <p:cxnSp>
          <p:nvCxnSpPr>
            <p:cNvPr id="13" name="Straight Connector 12">
              <a:extLst>
                <a:ext uri="{FF2B5EF4-FFF2-40B4-BE49-F238E27FC236}">
                  <a16:creationId xmlns:a16="http://schemas.microsoft.com/office/drawing/2014/main" id="{35C6863B-F468-4C3F-A4B9-4ABD617379C5}"/>
                </a:ext>
              </a:extLst>
            </p:cNvPr>
            <p:cNvCxnSpPr/>
            <p:nvPr/>
          </p:nvCxnSpPr>
          <p:spPr>
            <a:xfrm rot="10800000">
              <a:off x="3086100" y="2944094"/>
              <a:ext cx="1800225" cy="1728788"/>
            </a:xfrm>
            <a:prstGeom prst="line">
              <a:avLst/>
            </a:prstGeom>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37B7FC9-6D13-46A8-89C1-C752773A4C18}"/>
                </a:ext>
              </a:extLst>
            </p:cNvPr>
            <p:cNvCxnSpPr/>
            <p:nvPr/>
          </p:nvCxnSpPr>
          <p:spPr>
            <a:xfrm rot="5400000" flipH="1" flipV="1">
              <a:off x="4779169" y="3123641"/>
              <a:ext cx="1657350" cy="1439862"/>
            </a:xfrm>
            <a:prstGeom prst="line">
              <a:avLst/>
            </a:prstGeom>
            <a:ln/>
          </p:spPr>
          <p:style>
            <a:lnRef idx="1">
              <a:schemeClr val="dk1"/>
            </a:lnRef>
            <a:fillRef idx="0">
              <a:schemeClr val="dk1"/>
            </a:fillRef>
            <a:effectRef idx="0">
              <a:schemeClr val="dk1"/>
            </a:effectRef>
            <a:fontRef idx="minor">
              <a:schemeClr val="tx1"/>
            </a:fontRef>
          </p:style>
        </p:cxnSp>
        <p:sp>
          <p:nvSpPr>
            <p:cNvPr id="15" name="TextBox 22">
              <a:extLst>
                <a:ext uri="{FF2B5EF4-FFF2-40B4-BE49-F238E27FC236}">
                  <a16:creationId xmlns:a16="http://schemas.microsoft.com/office/drawing/2014/main" id="{D723C0F2-8135-4D79-AD76-4AF0884385FA}"/>
                </a:ext>
              </a:extLst>
            </p:cNvPr>
            <p:cNvSpPr txBox="1">
              <a:spLocks noChangeArrowheads="1"/>
            </p:cNvSpPr>
            <p:nvPr/>
          </p:nvSpPr>
          <p:spPr bwMode="auto">
            <a:xfrm>
              <a:off x="4395936" y="3088556"/>
              <a:ext cx="1151385" cy="383773"/>
            </a:xfrm>
            <a:prstGeom prst="rect">
              <a:avLst/>
            </a:prstGeom>
            <a:noFill/>
            <a:ln w="9525">
              <a:noFill/>
              <a:miter lim="800000"/>
              <a:headEnd/>
              <a:tailEnd/>
            </a:ln>
          </p:spPr>
          <p:txBody>
            <a:bodyPr wrap="square">
              <a:spAutoFit/>
            </a:bodyPr>
            <a:lstStyle/>
            <a:p>
              <a:r>
                <a:rPr lang="en-US" sz="1600">
                  <a:solidFill>
                    <a:srgbClr val="42526C"/>
                  </a:solidFill>
                  <a:latin typeface="Gibson Light" panose="02000000000000000000" pitchFamily="50" charset="0"/>
                </a:rPr>
                <a:t>Hungary</a:t>
              </a:r>
              <a:endParaRPr lang="en-US" sz="1400">
                <a:solidFill>
                  <a:srgbClr val="42526C"/>
                </a:solidFill>
                <a:latin typeface="Gibson Light" panose="02000000000000000000" pitchFamily="50" charset="0"/>
              </a:endParaRPr>
            </a:p>
          </p:txBody>
        </p:sp>
        <p:sp>
          <p:nvSpPr>
            <p:cNvPr id="16" name="Oval 15">
              <a:extLst>
                <a:ext uri="{FF2B5EF4-FFF2-40B4-BE49-F238E27FC236}">
                  <a16:creationId xmlns:a16="http://schemas.microsoft.com/office/drawing/2014/main" id="{5525C785-1810-4396-8CE0-1949C48B0EA4}"/>
                </a:ext>
              </a:extLst>
            </p:cNvPr>
            <p:cNvSpPr/>
            <p:nvPr/>
          </p:nvSpPr>
          <p:spPr>
            <a:xfrm>
              <a:off x="3777477" y="2512294"/>
              <a:ext cx="2232026" cy="4318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bg1"/>
                  </a:solidFill>
                  <a:latin typeface="Gibson Light" panose="02000000000000000000" pitchFamily="50" charset="0"/>
                </a:rPr>
                <a:t>Place</a:t>
              </a:r>
              <a:r>
                <a:rPr lang="en-US" sz="1400" b="1">
                  <a:solidFill>
                    <a:srgbClr val="42526C"/>
                  </a:solidFill>
                  <a:latin typeface="Gibson Light" panose="02000000000000000000" pitchFamily="50" charset="0"/>
                </a:rPr>
                <a:t> </a:t>
              </a:r>
              <a:r>
                <a:rPr lang="en-US" sz="1400">
                  <a:solidFill>
                    <a:schemeClr val="bg1"/>
                  </a:solidFill>
                  <a:latin typeface="Gibson Light" panose="02000000000000000000" pitchFamily="50" charset="0"/>
                </a:rPr>
                <a:t>of</a:t>
              </a:r>
              <a:r>
                <a:rPr lang="en-US" sz="1400" b="1">
                  <a:solidFill>
                    <a:srgbClr val="42526C"/>
                  </a:solidFill>
                  <a:latin typeface="Gibson Light" panose="02000000000000000000" pitchFamily="50" charset="0"/>
                </a:rPr>
                <a:t> </a:t>
              </a:r>
              <a:r>
                <a:rPr lang="en-US" sz="1400">
                  <a:solidFill>
                    <a:schemeClr val="bg1"/>
                  </a:solidFill>
                  <a:latin typeface="Gibson Light" panose="02000000000000000000" pitchFamily="50" charset="0"/>
                </a:rPr>
                <a:t>supply</a:t>
              </a:r>
            </a:p>
          </p:txBody>
        </p:sp>
        <p:sp>
          <p:nvSpPr>
            <p:cNvPr id="17" name="TextBox 18">
              <a:extLst>
                <a:ext uri="{FF2B5EF4-FFF2-40B4-BE49-F238E27FC236}">
                  <a16:creationId xmlns:a16="http://schemas.microsoft.com/office/drawing/2014/main" id="{B8E959D1-081F-469B-A901-DC87AEEBC5F9}"/>
                </a:ext>
              </a:extLst>
            </p:cNvPr>
            <p:cNvSpPr txBox="1">
              <a:spLocks noChangeArrowheads="1"/>
            </p:cNvSpPr>
            <p:nvPr/>
          </p:nvSpPr>
          <p:spPr bwMode="auto">
            <a:xfrm>
              <a:off x="6951857" y="3993930"/>
              <a:ext cx="935037" cy="383773"/>
            </a:xfrm>
            <a:prstGeom prst="rect">
              <a:avLst/>
            </a:prstGeom>
            <a:noFill/>
            <a:ln w="9525">
              <a:noFill/>
              <a:miter lim="800000"/>
              <a:headEnd/>
              <a:tailEnd/>
            </a:ln>
          </p:spPr>
          <p:txBody>
            <a:bodyPr>
              <a:spAutoFit/>
            </a:bodyPr>
            <a:lstStyle/>
            <a:p>
              <a:r>
                <a:rPr lang="de-CH" sz="1600">
                  <a:solidFill>
                    <a:srgbClr val="42526C"/>
                  </a:solidFill>
                  <a:latin typeface="Gibson Light" panose="02000000000000000000" pitchFamily="50" charset="0"/>
                </a:rPr>
                <a:t>Austria</a:t>
              </a:r>
              <a:endParaRPr lang="en-GB" sz="1600">
                <a:solidFill>
                  <a:srgbClr val="42526C"/>
                </a:solidFill>
                <a:latin typeface="Gibson Light" panose="02000000000000000000" pitchFamily="50" charset="0"/>
              </a:endParaRPr>
            </a:p>
          </p:txBody>
        </p:sp>
        <p:sp>
          <p:nvSpPr>
            <p:cNvPr id="18" name="TextBox 19">
              <a:extLst>
                <a:ext uri="{FF2B5EF4-FFF2-40B4-BE49-F238E27FC236}">
                  <a16:creationId xmlns:a16="http://schemas.microsoft.com/office/drawing/2014/main" id="{AE3CD69A-D098-4D39-90DD-387EAF3616DF}"/>
                </a:ext>
              </a:extLst>
            </p:cNvPr>
            <p:cNvSpPr txBox="1">
              <a:spLocks noChangeArrowheads="1"/>
            </p:cNvSpPr>
            <p:nvPr/>
          </p:nvSpPr>
          <p:spPr bwMode="auto">
            <a:xfrm>
              <a:off x="1962924" y="3891493"/>
              <a:ext cx="499095" cy="383773"/>
            </a:xfrm>
            <a:prstGeom prst="rect">
              <a:avLst/>
            </a:prstGeom>
            <a:noFill/>
            <a:ln w="9525">
              <a:noFill/>
              <a:miter lim="800000"/>
              <a:headEnd/>
              <a:tailEnd/>
            </a:ln>
          </p:spPr>
          <p:txBody>
            <a:bodyPr wrap="square">
              <a:spAutoFit/>
            </a:bodyPr>
            <a:lstStyle/>
            <a:p>
              <a:r>
                <a:rPr lang="de-CH" sz="1600" dirty="0">
                  <a:solidFill>
                    <a:srgbClr val="42526C"/>
                  </a:solidFill>
                  <a:latin typeface="Gibson Light" panose="02000000000000000000" pitchFamily="50" charset="0"/>
                </a:rPr>
                <a:t>US</a:t>
              </a:r>
              <a:endParaRPr lang="en-GB" sz="1600" dirty="0">
                <a:solidFill>
                  <a:srgbClr val="42526C"/>
                </a:solidFill>
                <a:latin typeface="Gibson Light" panose="02000000000000000000" pitchFamily="50" charset="0"/>
              </a:endParaRPr>
            </a:p>
          </p:txBody>
        </p:sp>
      </p:grpSp>
      <p:pic>
        <p:nvPicPr>
          <p:cNvPr id="20" name="Grafik 16" descr="Ein Bild, das Pfeil enthält.&#10;&#10;Automatisch generierte Beschreibung">
            <a:extLst>
              <a:ext uri="{FF2B5EF4-FFF2-40B4-BE49-F238E27FC236}">
                <a16:creationId xmlns:a16="http://schemas.microsoft.com/office/drawing/2014/main" id="{F1C0B6DC-0E18-4D76-8D7B-D5376669524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609853" y="2124711"/>
            <a:ext cx="1874427" cy="1304289"/>
          </a:xfrm>
          <a:prstGeom prst="rect">
            <a:avLst/>
          </a:prstGeom>
        </p:spPr>
      </p:pic>
      <p:pic>
        <p:nvPicPr>
          <p:cNvPr id="21" name="Grafik 25" descr="Ein Bild, das Text enthält.&#10;&#10;Automatisch generierte Beschreibung">
            <a:extLst>
              <a:ext uri="{FF2B5EF4-FFF2-40B4-BE49-F238E27FC236}">
                <a16:creationId xmlns:a16="http://schemas.microsoft.com/office/drawing/2014/main" id="{6435D65D-FDF1-4F77-9822-D57EAEEFEAB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7773372" y="4510700"/>
            <a:ext cx="1367530" cy="803424"/>
          </a:xfrm>
          <a:prstGeom prst="rect">
            <a:avLst/>
          </a:prstGeom>
        </p:spPr>
      </p:pic>
      <p:pic>
        <p:nvPicPr>
          <p:cNvPr id="23" name="Grafik 22" descr="Ein Bild, das Flagge, Flagge der Vereinigten Staaten, Rechteck, Flag Day (USA) enthält.&#10;&#10;Automatisch generierte Beschreibung">
            <a:extLst>
              <a:ext uri="{FF2B5EF4-FFF2-40B4-BE49-F238E27FC236}">
                <a16:creationId xmlns:a16="http://schemas.microsoft.com/office/drawing/2014/main" id="{73C2658D-5816-4E36-32FC-CAF45AF7455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291987" y="2071808"/>
            <a:ext cx="1524000" cy="1219200"/>
          </a:xfrm>
          <a:prstGeom prst="rect">
            <a:avLst/>
          </a:prstGeom>
        </p:spPr>
      </p:pic>
    </p:spTree>
    <p:extLst>
      <p:ext uri="{BB962C8B-B14F-4D97-AF65-F5344CB8AC3E}">
        <p14:creationId xmlns:p14="http://schemas.microsoft.com/office/powerpoint/2010/main" val="663857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E8712-AEC1-4ADD-A466-A44443B67384}"/>
              </a:ext>
            </a:extLst>
          </p:cNvPr>
          <p:cNvSpPr>
            <a:spLocks noGrp="1"/>
          </p:cNvSpPr>
          <p:nvPr>
            <p:ph type="title"/>
          </p:nvPr>
        </p:nvSpPr>
        <p:spPr/>
        <p:txBody>
          <a:bodyPr/>
          <a:lstStyle/>
          <a:p>
            <a:r>
              <a:rPr lang="en-US"/>
              <a:t>Intra-Community Supplies</a:t>
            </a:r>
          </a:p>
        </p:txBody>
      </p:sp>
      <p:sp>
        <p:nvSpPr>
          <p:cNvPr id="3" name="Content Placeholder 2">
            <a:extLst>
              <a:ext uri="{FF2B5EF4-FFF2-40B4-BE49-F238E27FC236}">
                <a16:creationId xmlns:a16="http://schemas.microsoft.com/office/drawing/2014/main" id="{CD621DC8-A6AD-468E-83B3-A57DD108262C}"/>
              </a:ext>
            </a:extLst>
          </p:cNvPr>
          <p:cNvSpPr>
            <a:spLocks noGrp="1"/>
          </p:cNvSpPr>
          <p:nvPr>
            <p:ph idx="1"/>
          </p:nvPr>
        </p:nvSpPr>
        <p:spPr>
          <a:xfrm>
            <a:off x="838200" y="1966685"/>
            <a:ext cx="3961496" cy="3984172"/>
          </a:xfrm>
        </p:spPr>
        <p:txBody>
          <a:bodyPr>
            <a:normAutofit fontScale="77500" lnSpcReduction="20000"/>
          </a:bodyPr>
          <a:lstStyle/>
          <a:p>
            <a:r>
              <a:rPr lang="en-US"/>
              <a:t>Goods shipped from one EU-Member State to another EU-Member State.</a:t>
            </a:r>
          </a:p>
          <a:p>
            <a:r>
              <a:rPr lang="en-US"/>
              <a:t>Place of supply, from where the goods are dispatched.</a:t>
            </a:r>
          </a:p>
          <a:p>
            <a:r>
              <a:rPr lang="en-US"/>
              <a:t>In principle, the Intra-Community Supply is zero-rated.</a:t>
            </a:r>
          </a:p>
          <a:p>
            <a:r>
              <a:rPr lang="en-US"/>
              <a:t>Supplier must however charge Italian VAT to customer if conditions for zero-rating not fulfilled. </a:t>
            </a:r>
          </a:p>
          <a:p>
            <a:endParaRPr lang="en-US"/>
          </a:p>
        </p:txBody>
      </p:sp>
      <p:sp>
        <p:nvSpPr>
          <p:cNvPr id="4" name="Footer Placeholder 3">
            <a:extLst>
              <a:ext uri="{FF2B5EF4-FFF2-40B4-BE49-F238E27FC236}">
                <a16:creationId xmlns:a16="http://schemas.microsoft.com/office/drawing/2014/main" id="{83A14BDC-19F8-49D1-B1FE-CE4490ECE394}"/>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1F073118-4B64-42B8-8877-E33A8D62EEF5}"/>
              </a:ext>
            </a:extLst>
          </p:cNvPr>
          <p:cNvSpPr>
            <a:spLocks noGrp="1"/>
          </p:cNvSpPr>
          <p:nvPr>
            <p:ph type="sldNum" sz="quarter" idx="4"/>
          </p:nvPr>
        </p:nvSpPr>
        <p:spPr/>
        <p:txBody>
          <a:bodyPr/>
          <a:lstStyle/>
          <a:p>
            <a:fld id="{62BFC0F0-E31D-44BF-B017-233CDB2896A6}" type="slidenum">
              <a:rPr lang="en-US" smtClean="0"/>
              <a:pPr/>
              <a:t>38</a:t>
            </a:fld>
            <a:endParaRPr lang="en-US"/>
          </a:p>
        </p:txBody>
      </p:sp>
      <p:sp>
        <p:nvSpPr>
          <p:cNvPr id="6" name="Rectangle 5">
            <a:extLst>
              <a:ext uri="{FF2B5EF4-FFF2-40B4-BE49-F238E27FC236}">
                <a16:creationId xmlns:a16="http://schemas.microsoft.com/office/drawing/2014/main" id="{93C80689-E8F6-4F98-8DBA-5BEC880ADB74}"/>
              </a:ext>
            </a:extLst>
          </p:cNvPr>
          <p:cNvSpPr/>
          <p:nvPr/>
        </p:nvSpPr>
        <p:spPr>
          <a:xfrm>
            <a:off x="7605017" y="3794024"/>
            <a:ext cx="1397648" cy="635804"/>
          </a:xfrm>
          <a:prstGeom prst="rect">
            <a:avLst/>
          </a:prstGeom>
          <a:solidFill>
            <a:srgbClr val="42526C"/>
          </a:solidFill>
          <a:ln>
            <a:noFill/>
          </a:ln>
        </p:spPr>
        <p:style>
          <a:lnRef idx="2">
            <a:schemeClr val="accent1">
              <a:shade val="50000"/>
            </a:schemeClr>
          </a:lnRef>
          <a:fillRef idx="1">
            <a:schemeClr val="accent1"/>
          </a:fillRef>
          <a:effectRef idx="0">
            <a:schemeClr val="accent1"/>
          </a:effectRef>
          <a:fontRef idx="minor">
            <a:schemeClr val="lt1"/>
          </a:fontRef>
        </p:style>
        <p:txBody>
          <a:bodyPr lIns="80640" tIns="40321" rIns="80640" bIns="40321" anchor="ctr"/>
          <a:lstStyle/>
          <a:p>
            <a:pPr algn="ctr">
              <a:defRPr/>
            </a:pPr>
            <a:r>
              <a:rPr lang="en-US" sz="1600">
                <a:latin typeface="Gibson Light" panose="02000000000000000000" pitchFamily="50" charset="0"/>
              </a:rPr>
              <a:t>goods</a:t>
            </a:r>
          </a:p>
        </p:txBody>
      </p:sp>
      <p:sp>
        <p:nvSpPr>
          <p:cNvPr id="7" name="Rectangle 6">
            <a:extLst>
              <a:ext uri="{FF2B5EF4-FFF2-40B4-BE49-F238E27FC236}">
                <a16:creationId xmlns:a16="http://schemas.microsoft.com/office/drawing/2014/main" id="{42F79C67-9F67-4043-B467-7C4121EEFE75}"/>
              </a:ext>
            </a:extLst>
          </p:cNvPr>
          <p:cNvSpPr/>
          <p:nvPr/>
        </p:nvSpPr>
        <p:spPr>
          <a:xfrm>
            <a:off x="9891512" y="4555872"/>
            <a:ext cx="1397648" cy="635804"/>
          </a:xfrm>
          <a:prstGeom prst="rect">
            <a:avLst/>
          </a:prstGeom>
          <a:solidFill>
            <a:srgbClr val="42526C"/>
          </a:solidFill>
          <a:ln>
            <a:noFill/>
          </a:ln>
        </p:spPr>
        <p:style>
          <a:lnRef idx="2">
            <a:schemeClr val="accent1">
              <a:shade val="50000"/>
            </a:schemeClr>
          </a:lnRef>
          <a:fillRef idx="1">
            <a:schemeClr val="accent1"/>
          </a:fillRef>
          <a:effectRef idx="0">
            <a:schemeClr val="accent1"/>
          </a:effectRef>
          <a:fontRef idx="minor">
            <a:schemeClr val="lt1"/>
          </a:fontRef>
        </p:style>
        <p:txBody>
          <a:bodyPr lIns="80640" tIns="40321" rIns="80640" bIns="40321" anchor="ctr"/>
          <a:lstStyle/>
          <a:p>
            <a:pPr algn="ctr">
              <a:defRPr/>
            </a:pPr>
            <a:r>
              <a:rPr lang="en-US" sz="1600">
                <a:latin typeface="Gibson Light" panose="02000000000000000000" pitchFamily="50" charset="0"/>
              </a:rPr>
              <a:t>customer</a:t>
            </a:r>
          </a:p>
        </p:txBody>
      </p:sp>
      <p:sp>
        <p:nvSpPr>
          <p:cNvPr id="8" name="Rectangle 7">
            <a:extLst>
              <a:ext uri="{FF2B5EF4-FFF2-40B4-BE49-F238E27FC236}">
                <a16:creationId xmlns:a16="http://schemas.microsoft.com/office/drawing/2014/main" id="{31E72EA0-6296-4EAB-8894-482C54504F55}"/>
              </a:ext>
            </a:extLst>
          </p:cNvPr>
          <p:cNvSpPr/>
          <p:nvPr/>
        </p:nvSpPr>
        <p:spPr>
          <a:xfrm>
            <a:off x="5317690" y="4556568"/>
            <a:ext cx="1397648" cy="635804"/>
          </a:xfrm>
          <a:prstGeom prst="rect">
            <a:avLst/>
          </a:prstGeom>
          <a:solidFill>
            <a:srgbClr val="42526C"/>
          </a:solidFill>
          <a:ln>
            <a:noFill/>
          </a:ln>
        </p:spPr>
        <p:style>
          <a:lnRef idx="2">
            <a:schemeClr val="accent1">
              <a:shade val="50000"/>
            </a:schemeClr>
          </a:lnRef>
          <a:fillRef idx="1">
            <a:schemeClr val="accent1"/>
          </a:fillRef>
          <a:effectRef idx="0">
            <a:schemeClr val="accent1"/>
          </a:effectRef>
          <a:fontRef idx="minor">
            <a:schemeClr val="lt1"/>
          </a:fontRef>
        </p:style>
        <p:txBody>
          <a:bodyPr lIns="80640" tIns="40321" rIns="80640" bIns="40321" anchor="ctr"/>
          <a:lstStyle/>
          <a:p>
            <a:pPr algn="ctr">
              <a:defRPr/>
            </a:pPr>
            <a:r>
              <a:rPr lang="en-US" sz="1600">
                <a:latin typeface="Gibson Light" panose="02000000000000000000" pitchFamily="50" charset="0"/>
              </a:rPr>
              <a:t>supplier</a:t>
            </a:r>
          </a:p>
        </p:txBody>
      </p:sp>
      <p:cxnSp>
        <p:nvCxnSpPr>
          <p:cNvPr id="9" name="Straight Arrow Connector 8">
            <a:extLst>
              <a:ext uri="{FF2B5EF4-FFF2-40B4-BE49-F238E27FC236}">
                <a16:creationId xmlns:a16="http://schemas.microsoft.com/office/drawing/2014/main" id="{93A8753B-E5B4-4DCF-8481-3CD76F3A3C11}"/>
              </a:ext>
            </a:extLst>
          </p:cNvPr>
          <p:cNvCxnSpPr>
            <a:stCxn id="8" idx="3"/>
            <a:endCxn id="7" idx="1"/>
          </p:cNvCxnSpPr>
          <p:nvPr/>
        </p:nvCxnSpPr>
        <p:spPr>
          <a:xfrm flipV="1">
            <a:off x="6715337" y="4873771"/>
            <a:ext cx="3176174" cy="700"/>
          </a:xfrm>
          <a:prstGeom prst="straightConnector1">
            <a:avLst/>
          </a:prstGeom>
          <a:ln>
            <a:solidFill>
              <a:srgbClr val="A50021"/>
            </a:solidFill>
            <a:tailEnd type="arrow"/>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4AB5BC08-D37D-4FD8-91D5-4B776F65A0CF}"/>
              </a:ext>
            </a:extLst>
          </p:cNvPr>
          <p:cNvSpPr/>
          <p:nvPr/>
        </p:nvSpPr>
        <p:spPr>
          <a:xfrm>
            <a:off x="7350835" y="2333357"/>
            <a:ext cx="1906011" cy="44534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0640" tIns="40321" rIns="80640" bIns="40321" anchor="ctr"/>
          <a:lstStyle/>
          <a:p>
            <a:pPr algn="ctr">
              <a:defRPr/>
            </a:pPr>
            <a:r>
              <a:rPr lang="en-US" sz="1400">
                <a:solidFill>
                  <a:schemeClr val="bg1"/>
                </a:solidFill>
                <a:latin typeface="Gibson Light" panose="02000000000000000000" pitchFamily="50" charset="0"/>
              </a:rPr>
              <a:t>Place of supply</a:t>
            </a:r>
          </a:p>
        </p:txBody>
      </p:sp>
      <p:sp>
        <p:nvSpPr>
          <p:cNvPr id="11" name="TextBox 15">
            <a:extLst>
              <a:ext uri="{FF2B5EF4-FFF2-40B4-BE49-F238E27FC236}">
                <a16:creationId xmlns:a16="http://schemas.microsoft.com/office/drawing/2014/main" id="{4BBABB2D-BA62-4254-927E-DFF207F2D9F7}"/>
              </a:ext>
            </a:extLst>
          </p:cNvPr>
          <p:cNvSpPr txBox="1">
            <a:spLocks noChangeArrowheads="1"/>
          </p:cNvSpPr>
          <p:nvPr/>
        </p:nvSpPr>
        <p:spPr bwMode="auto">
          <a:xfrm>
            <a:off x="10171413" y="3459791"/>
            <a:ext cx="1588110" cy="327651"/>
          </a:xfrm>
          <a:prstGeom prst="rect">
            <a:avLst/>
          </a:prstGeom>
          <a:noFill/>
          <a:ln w="9525">
            <a:noFill/>
            <a:miter lim="800000"/>
            <a:headEnd/>
            <a:tailEnd/>
          </a:ln>
        </p:spPr>
        <p:txBody>
          <a:bodyPr lIns="80640" tIns="40321" rIns="80640" bIns="40321">
            <a:spAutoFit/>
          </a:bodyPr>
          <a:lstStyle/>
          <a:p>
            <a:r>
              <a:rPr lang="de-CH" sz="1600">
                <a:solidFill>
                  <a:schemeClr val="tx2"/>
                </a:solidFill>
                <a:latin typeface="Gibson Light" panose="02000000000000000000" pitchFamily="50" charset="0"/>
              </a:rPr>
              <a:t>Germany</a:t>
            </a:r>
            <a:endParaRPr lang="en-GB" sz="1600">
              <a:solidFill>
                <a:schemeClr val="tx2"/>
              </a:solidFill>
              <a:latin typeface="Gibson Light" panose="02000000000000000000" pitchFamily="50" charset="0"/>
            </a:endParaRPr>
          </a:p>
        </p:txBody>
      </p:sp>
      <p:sp>
        <p:nvSpPr>
          <p:cNvPr id="12" name="TextBox 17">
            <a:extLst>
              <a:ext uri="{FF2B5EF4-FFF2-40B4-BE49-F238E27FC236}">
                <a16:creationId xmlns:a16="http://schemas.microsoft.com/office/drawing/2014/main" id="{DF6C0EDE-554E-4BE1-AB27-8434107E8F5A}"/>
              </a:ext>
            </a:extLst>
          </p:cNvPr>
          <p:cNvSpPr txBox="1">
            <a:spLocks noChangeArrowheads="1"/>
          </p:cNvSpPr>
          <p:nvPr/>
        </p:nvSpPr>
        <p:spPr bwMode="auto">
          <a:xfrm>
            <a:off x="5723494" y="3432484"/>
            <a:ext cx="1715549" cy="327651"/>
          </a:xfrm>
          <a:prstGeom prst="rect">
            <a:avLst/>
          </a:prstGeom>
          <a:noFill/>
          <a:ln w="9525">
            <a:noFill/>
            <a:miter lim="800000"/>
            <a:headEnd/>
            <a:tailEnd/>
          </a:ln>
        </p:spPr>
        <p:txBody>
          <a:bodyPr lIns="80640" tIns="40321" rIns="80640" bIns="40321">
            <a:spAutoFit/>
          </a:bodyPr>
          <a:lstStyle/>
          <a:p>
            <a:r>
              <a:rPr lang="de-CH" sz="1600" err="1">
                <a:solidFill>
                  <a:schemeClr val="tx2"/>
                </a:solidFill>
                <a:latin typeface="Gibson Light" panose="02000000000000000000" pitchFamily="50" charset="0"/>
              </a:rPr>
              <a:t>Italy</a:t>
            </a:r>
            <a:endParaRPr lang="en-GB" sz="1600">
              <a:solidFill>
                <a:schemeClr val="tx2"/>
              </a:solidFill>
              <a:latin typeface="Gibson Light" panose="02000000000000000000" pitchFamily="50" charset="0"/>
            </a:endParaRPr>
          </a:p>
        </p:txBody>
      </p:sp>
      <p:pic>
        <p:nvPicPr>
          <p:cNvPr id="13" name="Grafik 2">
            <a:extLst>
              <a:ext uri="{FF2B5EF4-FFF2-40B4-BE49-F238E27FC236}">
                <a16:creationId xmlns:a16="http://schemas.microsoft.com/office/drawing/2014/main" id="{AEF56028-2835-42F5-BB7F-537160CF9A4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90732" y="2382955"/>
            <a:ext cx="1569067" cy="1046045"/>
          </a:xfrm>
          <a:prstGeom prst="rect">
            <a:avLst/>
          </a:prstGeom>
          <a:ln>
            <a:solidFill>
              <a:schemeClr val="tx1"/>
            </a:solidFill>
          </a:ln>
        </p:spPr>
      </p:pic>
      <p:pic>
        <p:nvPicPr>
          <p:cNvPr id="14" name="Grafik 5">
            <a:extLst>
              <a:ext uri="{FF2B5EF4-FFF2-40B4-BE49-F238E27FC236}">
                <a16:creationId xmlns:a16="http://schemas.microsoft.com/office/drawing/2014/main" id="{376B23FF-C02A-4407-B9DF-B03720A3669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708824" y="2400890"/>
            <a:ext cx="1644976" cy="1028110"/>
          </a:xfrm>
          <a:prstGeom prst="rect">
            <a:avLst/>
          </a:prstGeom>
        </p:spPr>
      </p:pic>
    </p:spTree>
    <p:extLst>
      <p:ext uri="{BB962C8B-B14F-4D97-AF65-F5344CB8AC3E}">
        <p14:creationId xmlns:p14="http://schemas.microsoft.com/office/powerpoint/2010/main" val="1490250473"/>
      </p:ext>
    </p:extLst>
  </p:cSld>
  <p:clrMapOvr>
    <a:masterClrMapping/>
  </p:clrMapOvr>
  <p:extLst>
    <p:ext uri="{6950BFC3-D8DA-4A85-94F7-54DA5524770B}">
      <p188:commentRel xmlns:p188="http://schemas.microsoft.com/office/powerpoint/2018/8/main" r:id="rId2"/>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4ED9A-26E6-4CE5-BE3F-F0696FDB3379}"/>
              </a:ext>
            </a:extLst>
          </p:cNvPr>
          <p:cNvSpPr>
            <a:spLocks noGrp="1"/>
          </p:cNvSpPr>
          <p:nvPr>
            <p:ph type="title"/>
          </p:nvPr>
        </p:nvSpPr>
        <p:spPr/>
        <p:txBody>
          <a:bodyPr/>
          <a:lstStyle/>
          <a:p>
            <a:r>
              <a:rPr lang="en-US"/>
              <a:t>Place of Supply of B2B Services</a:t>
            </a:r>
          </a:p>
        </p:txBody>
      </p:sp>
      <p:sp>
        <p:nvSpPr>
          <p:cNvPr id="3" name="Content Placeholder 2">
            <a:extLst>
              <a:ext uri="{FF2B5EF4-FFF2-40B4-BE49-F238E27FC236}">
                <a16:creationId xmlns:a16="http://schemas.microsoft.com/office/drawing/2014/main" id="{79400B90-18DF-4E1F-9BC2-083382EF30B6}"/>
              </a:ext>
            </a:extLst>
          </p:cNvPr>
          <p:cNvSpPr>
            <a:spLocks noGrp="1"/>
          </p:cNvSpPr>
          <p:nvPr>
            <p:ph idx="1"/>
          </p:nvPr>
        </p:nvSpPr>
        <p:spPr/>
        <p:txBody>
          <a:bodyPr>
            <a:normAutofit/>
          </a:bodyPr>
          <a:lstStyle/>
          <a:p>
            <a:r>
              <a:rPr lang="en-GB" dirty="0"/>
              <a:t>The ‘B2B’ (business-to-business) general rule for supplies of services is: </a:t>
            </a:r>
          </a:p>
          <a:p>
            <a:pPr lvl="1"/>
            <a:r>
              <a:rPr lang="en-GB" kern="1200" dirty="0">
                <a:ea typeface="+mn-ea"/>
                <a:cs typeface="+mn-cs"/>
              </a:rPr>
              <a:t>The supply is made where the customer is domiciled.</a:t>
            </a:r>
          </a:p>
          <a:p>
            <a:pPr lvl="1"/>
            <a:r>
              <a:rPr lang="en-GB" kern="1200" dirty="0">
                <a:ea typeface="+mn-ea"/>
                <a:cs typeface="+mn-cs"/>
              </a:rPr>
              <a:t>There are also ‘special’ exceptions for place of supply rules applying to certain services:</a:t>
            </a:r>
          </a:p>
        </p:txBody>
      </p:sp>
      <p:sp>
        <p:nvSpPr>
          <p:cNvPr id="4" name="Footer Placeholder 3">
            <a:extLst>
              <a:ext uri="{FF2B5EF4-FFF2-40B4-BE49-F238E27FC236}">
                <a16:creationId xmlns:a16="http://schemas.microsoft.com/office/drawing/2014/main" id="{461A493E-C594-4B44-BA3B-05F9CD161764}"/>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B709A1A0-3053-47FC-A551-29A771BA7EDD}"/>
              </a:ext>
            </a:extLst>
          </p:cNvPr>
          <p:cNvSpPr>
            <a:spLocks noGrp="1"/>
          </p:cNvSpPr>
          <p:nvPr>
            <p:ph type="sldNum" sz="quarter" idx="4"/>
          </p:nvPr>
        </p:nvSpPr>
        <p:spPr/>
        <p:txBody>
          <a:bodyPr/>
          <a:lstStyle/>
          <a:p>
            <a:fld id="{62BFC0F0-E31D-44BF-B017-233CDB2896A6}" type="slidenum">
              <a:rPr lang="en-US" smtClean="0"/>
              <a:pPr/>
              <a:t>39</a:t>
            </a:fld>
            <a:endParaRPr lang="en-US"/>
          </a:p>
        </p:txBody>
      </p:sp>
      <p:sp>
        <p:nvSpPr>
          <p:cNvPr id="13" name="TextBox 12">
            <a:extLst>
              <a:ext uri="{FF2B5EF4-FFF2-40B4-BE49-F238E27FC236}">
                <a16:creationId xmlns:a16="http://schemas.microsoft.com/office/drawing/2014/main" id="{6A68A093-7494-4585-A4E2-584BAF8C6ED4}"/>
              </a:ext>
            </a:extLst>
          </p:cNvPr>
          <p:cNvSpPr txBox="1"/>
          <p:nvPr/>
        </p:nvSpPr>
        <p:spPr>
          <a:xfrm>
            <a:off x="1753529" y="4081350"/>
            <a:ext cx="4342471" cy="2308324"/>
          </a:xfrm>
          <a:prstGeom prst="rect">
            <a:avLst/>
          </a:prstGeom>
          <a:noFill/>
        </p:spPr>
        <p:txBody>
          <a:bodyPr wrap="square">
            <a:spAutoFit/>
          </a:bodyPr>
          <a:lstStyle/>
          <a:p>
            <a:pPr marL="285750" indent="-285750">
              <a:buFont typeface="Courier New" panose="02070309020205020404" pitchFamily="49" charset="0"/>
              <a:buChar char="o"/>
            </a:pPr>
            <a:r>
              <a:rPr lang="en-US" dirty="0">
                <a:latin typeface="Gibson Light" panose="02000000000000000000" pitchFamily="50" charset="0"/>
              </a:rPr>
              <a:t>Services relating to land and property</a:t>
            </a:r>
          </a:p>
          <a:p>
            <a:pPr marL="285750" indent="-285750">
              <a:buFont typeface="Courier New" panose="02070309020205020404" pitchFamily="49" charset="0"/>
              <a:buChar char="o"/>
            </a:pPr>
            <a:r>
              <a:rPr lang="en-US" dirty="0">
                <a:latin typeface="Gibson Light" panose="02000000000000000000" pitchFamily="50" charset="0"/>
              </a:rPr>
              <a:t>Services relating to the short/long hire of transport</a:t>
            </a:r>
          </a:p>
          <a:p>
            <a:pPr marL="285750" indent="-285750">
              <a:buFont typeface="Courier New" panose="02070309020205020404" pitchFamily="49" charset="0"/>
              <a:buChar char="o"/>
            </a:pPr>
            <a:r>
              <a:rPr lang="en-US" dirty="0">
                <a:latin typeface="Gibson Light" panose="02000000000000000000" pitchFamily="50" charset="0"/>
              </a:rPr>
              <a:t>Services involving physical performance e.g. provision of educational, training, exhibitions, conferences, meetings, etc.</a:t>
            </a:r>
          </a:p>
          <a:p>
            <a:pPr marL="285750" indent="-285750">
              <a:buFont typeface="Courier New" panose="02070309020205020404" pitchFamily="49" charset="0"/>
              <a:buChar char="o"/>
            </a:pPr>
            <a:r>
              <a:rPr lang="en-US" dirty="0">
                <a:latin typeface="Gibson Light" panose="02000000000000000000" pitchFamily="50" charset="0"/>
              </a:rPr>
              <a:t>B2B supplies of admissions to these events</a:t>
            </a:r>
          </a:p>
        </p:txBody>
      </p:sp>
      <p:sp>
        <p:nvSpPr>
          <p:cNvPr id="14" name="TextBox 13">
            <a:extLst>
              <a:ext uri="{FF2B5EF4-FFF2-40B4-BE49-F238E27FC236}">
                <a16:creationId xmlns:a16="http://schemas.microsoft.com/office/drawing/2014/main" id="{5DBEA5EF-9A27-4709-B350-290BD3ABC548}"/>
              </a:ext>
            </a:extLst>
          </p:cNvPr>
          <p:cNvSpPr txBox="1"/>
          <p:nvPr/>
        </p:nvSpPr>
        <p:spPr>
          <a:xfrm>
            <a:off x="6343185" y="4067889"/>
            <a:ext cx="5010615" cy="2308324"/>
          </a:xfrm>
          <a:prstGeom prst="rect">
            <a:avLst/>
          </a:prstGeom>
          <a:noFill/>
        </p:spPr>
        <p:txBody>
          <a:bodyPr wrap="square">
            <a:spAutoFit/>
          </a:bodyPr>
          <a:lstStyle/>
          <a:p>
            <a:pPr marL="285750" indent="-285750">
              <a:buFont typeface="Courier New" panose="02070309020205020404" pitchFamily="49" charset="0"/>
              <a:buChar char="o"/>
            </a:pPr>
            <a:r>
              <a:rPr lang="en-US" dirty="0">
                <a:latin typeface="Gibson Light" panose="02000000000000000000" pitchFamily="50" charset="0"/>
              </a:rPr>
              <a:t>Certain intermediary services</a:t>
            </a:r>
          </a:p>
          <a:p>
            <a:pPr marL="285750" indent="-285750">
              <a:buFont typeface="Courier New" panose="02070309020205020404" pitchFamily="49" charset="0"/>
              <a:buChar char="o"/>
            </a:pPr>
            <a:r>
              <a:rPr lang="en-US" dirty="0">
                <a:latin typeface="Gibson Light" panose="02000000000000000000" pitchFamily="50" charset="0"/>
              </a:rPr>
              <a:t>Ancillary transport, valuation of / work on goods</a:t>
            </a:r>
          </a:p>
          <a:p>
            <a:pPr marL="285750" indent="-285750">
              <a:buFont typeface="Courier New" panose="02070309020205020404" pitchFamily="49" charset="0"/>
              <a:buChar char="o"/>
            </a:pPr>
            <a:r>
              <a:rPr lang="en-US" dirty="0">
                <a:latin typeface="Gibson Light" panose="02000000000000000000" pitchFamily="50" charset="0"/>
              </a:rPr>
              <a:t>Restaurant and catering services</a:t>
            </a:r>
          </a:p>
          <a:p>
            <a:pPr marL="285750" indent="-285750">
              <a:buFont typeface="Courier New" panose="02070309020205020404" pitchFamily="49" charset="0"/>
              <a:buChar char="o"/>
            </a:pPr>
            <a:r>
              <a:rPr lang="en-US" dirty="0">
                <a:latin typeface="Gibson Light" panose="02000000000000000000" pitchFamily="50" charset="0"/>
              </a:rPr>
              <a:t>Passenger transport</a:t>
            </a:r>
          </a:p>
          <a:p>
            <a:pPr marL="285750" indent="-285750">
              <a:buFont typeface="Courier New" panose="02070309020205020404" pitchFamily="49" charset="0"/>
              <a:buChar char="o"/>
            </a:pPr>
            <a:r>
              <a:rPr lang="en-US" dirty="0">
                <a:latin typeface="Gibson Light" panose="02000000000000000000" pitchFamily="50" charset="0"/>
              </a:rPr>
              <a:t>Supplies of telecommunications, TV, radio and broadcasting services</a:t>
            </a:r>
          </a:p>
          <a:p>
            <a:pPr marL="285750" indent="-285750">
              <a:buFont typeface="Courier New" panose="02070309020205020404" pitchFamily="49" charset="0"/>
              <a:buChar char="o"/>
            </a:pPr>
            <a:r>
              <a:rPr lang="en-US" dirty="0">
                <a:latin typeface="Gibson Light" panose="02000000000000000000" pitchFamily="50" charset="0"/>
              </a:rPr>
              <a:t>Electronically supplied services (such as downloadable services)</a:t>
            </a:r>
          </a:p>
        </p:txBody>
      </p:sp>
    </p:spTree>
    <p:extLst>
      <p:ext uri="{BB962C8B-B14F-4D97-AF65-F5344CB8AC3E}">
        <p14:creationId xmlns:p14="http://schemas.microsoft.com/office/powerpoint/2010/main" val="3821801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FDE36-56DD-E225-EF4C-C696A0BC181B}"/>
              </a:ext>
            </a:extLst>
          </p:cNvPr>
          <p:cNvSpPr>
            <a:spLocks noGrp="1"/>
          </p:cNvSpPr>
          <p:nvPr>
            <p:ph type="title"/>
          </p:nvPr>
        </p:nvSpPr>
        <p:spPr/>
        <p:txBody>
          <a:bodyPr/>
          <a:lstStyle/>
          <a:p>
            <a:r>
              <a:rPr lang="en-US" dirty="0"/>
              <a:t>Value Added Tax in the EU</a:t>
            </a:r>
          </a:p>
        </p:txBody>
      </p:sp>
      <p:sp>
        <p:nvSpPr>
          <p:cNvPr id="3" name="Text Placeholder 2">
            <a:extLst>
              <a:ext uri="{FF2B5EF4-FFF2-40B4-BE49-F238E27FC236}">
                <a16:creationId xmlns:a16="http://schemas.microsoft.com/office/drawing/2014/main" id="{7F15BBDA-DE5E-7283-3512-85F58A471119}"/>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9F91F9E1-0BC9-CC0A-F241-7D35C42AB169}"/>
              </a:ext>
            </a:extLst>
          </p:cNvPr>
          <p:cNvSpPr>
            <a:spLocks noGrp="1"/>
          </p:cNvSpPr>
          <p:nvPr>
            <p:ph type="ftr" sz="quarter" idx="10"/>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9CC3F646-C339-0D60-290F-A06851903D15}"/>
              </a:ext>
            </a:extLst>
          </p:cNvPr>
          <p:cNvSpPr>
            <a:spLocks noGrp="1"/>
          </p:cNvSpPr>
          <p:nvPr>
            <p:ph type="sldNum" sz="quarter" idx="11"/>
          </p:nvPr>
        </p:nvSpPr>
        <p:spPr/>
        <p:txBody>
          <a:bodyPr/>
          <a:lstStyle/>
          <a:p>
            <a:fld id="{62BFC0F0-E31D-44BF-B017-233CDB2896A6}" type="slidenum">
              <a:rPr lang="en-US" smtClean="0"/>
              <a:pPr/>
              <a:t>4</a:t>
            </a:fld>
            <a:endParaRPr lang="en-US"/>
          </a:p>
        </p:txBody>
      </p:sp>
    </p:spTree>
    <p:extLst>
      <p:ext uri="{BB962C8B-B14F-4D97-AF65-F5344CB8AC3E}">
        <p14:creationId xmlns:p14="http://schemas.microsoft.com/office/powerpoint/2010/main" val="28563937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5E2CA-4700-454D-8E63-3A923A18CD4F}"/>
              </a:ext>
            </a:extLst>
          </p:cNvPr>
          <p:cNvSpPr>
            <a:spLocks noGrp="1"/>
          </p:cNvSpPr>
          <p:nvPr>
            <p:ph type="title"/>
          </p:nvPr>
        </p:nvSpPr>
        <p:spPr/>
        <p:txBody>
          <a:bodyPr>
            <a:normAutofit fontScale="90000"/>
          </a:bodyPr>
          <a:lstStyle/>
          <a:p>
            <a:r>
              <a:rPr lang="en-US"/>
              <a:t>Services Performed by Non-EU Suppliers</a:t>
            </a:r>
          </a:p>
        </p:txBody>
      </p:sp>
      <p:sp>
        <p:nvSpPr>
          <p:cNvPr id="3" name="Content Placeholder 2">
            <a:extLst>
              <a:ext uri="{FF2B5EF4-FFF2-40B4-BE49-F238E27FC236}">
                <a16:creationId xmlns:a16="http://schemas.microsoft.com/office/drawing/2014/main" id="{AA3426CF-BB9C-4190-A04A-B34D964A50D6}"/>
              </a:ext>
            </a:extLst>
          </p:cNvPr>
          <p:cNvSpPr>
            <a:spLocks noGrp="1"/>
          </p:cNvSpPr>
          <p:nvPr>
            <p:ph idx="1"/>
          </p:nvPr>
        </p:nvSpPr>
        <p:spPr/>
        <p:txBody>
          <a:bodyPr>
            <a:normAutofit fontScale="70000" lnSpcReduction="20000"/>
          </a:bodyPr>
          <a:lstStyle/>
          <a:p>
            <a:r>
              <a:rPr lang="en-US" dirty="0"/>
              <a:t>When an EU company  receives services from a non-EU based supplier, the invoice should not carry an EU VAT charge.</a:t>
            </a:r>
          </a:p>
          <a:p>
            <a:r>
              <a:rPr lang="en-US" dirty="0"/>
              <a:t>However, the supply may be subject to local taxes in the supplier’s country – this depends on the country’s tax system. </a:t>
            </a:r>
          </a:p>
          <a:p>
            <a:r>
              <a:rPr lang="en-US" dirty="0"/>
              <a:t>But, in most VAT and GST countries such as Norway, Switzerland, Russia, Australia and Canada, tax is not usually levied on services supplied outside of their country. </a:t>
            </a:r>
          </a:p>
          <a:p>
            <a:r>
              <a:rPr lang="en-US" dirty="0"/>
              <a:t>When an EU company receives the service, EU company should follow the general rule of reverse charge, which means the supply is taxed where the customer is based – the EU.</a:t>
            </a:r>
          </a:p>
          <a:p>
            <a:r>
              <a:rPr lang="en-US" dirty="0"/>
              <a:t>The invoice issued to EU company for the supply of intellectual and intangible services should be ‘VAT-free’, regardless of where the service is performed, even if that is in the EU.</a:t>
            </a:r>
          </a:p>
          <a:p>
            <a:r>
              <a:rPr lang="en-US" dirty="0"/>
              <a:t>The VAT due on this supply is accounted for by EU company via the reverse charge on the local EU VAT return.</a:t>
            </a:r>
          </a:p>
        </p:txBody>
      </p:sp>
      <p:sp>
        <p:nvSpPr>
          <p:cNvPr id="4" name="Footer Placeholder 3">
            <a:extLst>
              <a:ext uri="{FF2B5EF4-FFF2-40B4-BE49-F238E27FC236}">
                <a16:creationId xmlns:a16="http://schemas.microsoft.com/office/drawing/2014/main" id="{9263047F-C490-42DC-ABD3-FAB3D27DC20D}"/>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A9BC2ED0-2CF1-4E57-BE8A-A3CE849AA889}"/>
              </a:ext>
            </a:extLst>
          </p:cNvPr>
          <p:cNvSpPr>
            <a:spLocks noGrp="1"/>
          </p:cNvSpPr>
          <p:nvPr>
            <p:ph type="sldNum" sz="quarter" idx="4"/>
          </p:nvPr>
        </p:nvSpPr>
        <p:spPr/>
        <p:txBody>
          <a:bodyPr/>
          <a:lstStyle/>
          <a:p>
            <a:fld id="{62BFC0F0-E31D-44BF-B017-233CDB2896A6}" type="slidenum">
              <a:rPr lang="en-US" smtClean="0"/>
              <a:pPr/>
              <a:t>40</a:t>
            </a:fld>
            <a:endParaRPr lang="en-US"/>
          </a:p>
        </p:txBody>
      </p:sp>
    </p:spTree>
    <p:extLst>
      <p:ext uri="{BB962C8B-B14F-4D97-AF65-F5344CB8AC3E}">
        <p14:creationId xmlns:p14="http://schemas.microsoft.com/office/powerpoint/2010/main" val="37625271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CFEAB-3389-8AD0-EFD3-DB82B0E9CCB5}"/>
              </a:ext>
            </a:extLst>
          </p:cNvPr>
          <p:cNvSpPr>
            <a:spLocks noGrp="1"/>
          </p:cNvSpPr>
          <p:nvPr>
            <p:ph type="title"/>
          </p:nvPr>
        </p:nvSpPr>
        <p:spPr/>
        <p:txBody>
          <a:bodyPr/>
          <a:lstStyle/>
          <a:p>
            <a:r>
              <a:rPr lang="en-US" dirty="0"/>
              <a:t>E-Services</a:t>
            </a:r>
          </a:p>
        </p:txBody>
      </p:sp>
      <p:sp>
        <p:nvSpPr>
          <p:cNvPr id="3" name="Text Placeholder 2">
            <a:extLst>
              <a:ext uri="{FF2B5EF4-FFF2-40B4-BE49-F238E27FC236}">
                <a16:creationId xmlns:a16="http://schemas.microsoft.com/office/drawing/2014/main" id="{95F207C7-C88C-3735-6F0A-50F17EF67DC1}"/>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95BD81BA-198E-A958-8680-1B795E556329}"/>
              </a:ext>
            </a:extLst>
          </p:cNvPr>
          <p:cNvSpPr>
            <a:spLocks noGrp="1"/>
          </p:cNvSpPr>
          <p:nvPr>
            <p:ph type="ftr" sz="quarter" idx="10"/>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03DB4126-4B1E-675D-B944-967F35764162}"/>
              </a:ext>
            </a:extLst>
          </p:cNvPr>
          <p:cNvSpPr>
            <a:spLocks noGrp="1"/>
          </p:cNvSpPr>
          <p:nvPr>
            <p:ph type="sldNum" sz="quarter" idx="11"/>
          </p:nvPr>
        </p:nvSpPr>
        <p:spPr/>
        <p:txBody>
          <a:bodyPr/>
          <a:lstStyle/>
          <a:p>
            <a:fld id="{62BFC0F0-E31D-44BF-B017-233CDB2896A6}" type="slidenum">
              <a:rPr lang="en-US" smtClean="0"/>
              <a:pPr/>
              <a:t>41</a:t>
            </a:fld>
            <a:endParaRPr lang="en-US"/>
          </a:p>
        </p:txBody>
      </p:sp>
    </p:spTree>
    <p:extLst>
      <p:ext uri="{BB962C8B-B14F-4D97-AF65-F5344CB8AC3E}">
        <p14:creationId xmlns:p14="http://schemas.microsoft.com/office/powerpoint/2010/main" val="35124968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A11BA-D28E-47DC-8C3A-0AC6A1265B02}"/>
              </a:ext>
            </a:extLst>
          </p:cNvPr>
          <p:cNvSpPr>
            <a:spLocks noGrp="1"/>
          </p:cNvSpPr>
          <p:nvPr>
            <p:ph type="title"/>
          </p:nvPr>
        </p:nvSpPr>
        <p:spPr/>
        <p:txBody>
          <a:bodyPr>
            <a:normAutofit/>
          </a:bodyPr>
          <a:lstStyle/>
          <a:p>
            <a:r>
              <a:rPr lang="en-US"/>
              <a:t>ESS - Electronically Supplied Services</a:t>
            </a:r>
          </a:p>
        </p:txBody>
      </p:sp>
      <p:sp>
        <p:nvSpPr>
          <p:cNvPr id="3" name="Content Placeholder 2">
            <a:extLst>
              <a:ext uri="{FF2B5EF4-FFF2-40B4-BE49-F238E27FC236}">
                <a16:creationId xmlns:a16="http://schemas.microsoft.com/office/drawing/2014/main" id="{CB62237D-9BE7-4823-BEDD-9D5D98ED56D2}"/>
              </a:ext>
            </a:extLst>
          </p:cNvPr>
          <p:cNvSpPr>
            <a:spLocks noGrp="1"/>
          </p:cNvSpPr>
          <p:nvPr>
            <p:ph idx="1"/>
          </p:nvPr>
        </p:nvSpPr>
        <p:spPr/>
        <p:txBody>
          <a:bodyPr/>
          <a:lstStyle/>
          <a:p>
            <a:r>
              <a:rPr lang="en-US"/>
              <a:t>Taxation of services provided via the internet and essentially automatic (minimal human intervention)</a:t>
            </a:r>
          </a:p>
          <a:p>
            <a:r>
              <a:rPr lang="en-US"/>
              <a:t>MOSS regulation as per Jan 1, 2015 (B2C): Place of supply is where the customer is located rather than where the supplier is located. </a:t>
            </a:r>
          </a:p>
          <a:p>
            <a:r>
              <a:rPr lang="en-US"/>
              <a:t>VAT liability with the first sale of ESS to a customer (no threshold)</a:t>
            </a:r>
          </a:p>
          <a:p>
            <a:endParaRPr lang="en-US"/>
          </a:p>
        </p:txBody>
      </p:sp>
      <p:sp>
        <p:nvSpPr>
          <p:cNvPr id="4" name="Footer Placeholder 3">
            <a:extLst>
              <a:ext uri="{FF2B5EF4-FFF2-40B4-BE49-F238E27FC236}">
                <a16:creationId xmlns:a16="http://schemas.microsoft.com/office/drawing/2014/main" id="{B4E3819E-6D4A-41C7-A12F-A4A85B0B1DA3}"/>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EBCC242B-CDA9-408B-ABA6-EC63176854D8}"/>
              </a:ext>
            </a:extLst>
          </p:cNvPr>
          <p:cNvSpPr>
            <a:spLocks noGrp="1"/>
          </p:cNvSpPr>
          <p:nvPr>
            <p:ph type="sldNum" sz="quarter" idx="4"/>
          </p:nvPr>
        </p:nvSpPr>
        <p:spPr/>
        <p:txBody>
          <a:bodyPr/>
          <a:lstStyle/>
          <a:p>
            <a:fld id="{62BFC0F0-E31D-44BF-B017-233CDB2896A6}" type="slidenum">
              <a:rPr lang="en-US" smtClean="0"/>
              <a:pPr/>
              <a:t>42</a:t>
            </a:fld>
            <a:endParaRPr lang="en-US"/>
          </a:p>
        </p:txBody>
      </p:sp>
    </p:spTree>
    <p:extLst>
      <p:ext uri="{BB962C8B-B14F-4D97-AF65-F5344CB8AC3E}">
        <p14:creationId xmlns:p14="http://schemas.microsoft.com/office/powerpoint/2010/main" val="27035413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99670-7D6E-4B30-A1B1-1CBE9FF0750B}"/>
              </a:ext>
            </a:extLst>
          </p:cNvPr>
          <p:cNvSpPr>
            <a:spLocks noGrp="1"/>
          </p:cNvSpPr>
          <p:nvPr>
            <p:ph type="title"/>
          </p:nvPr>
        </p:nvSpPr>
        <p:spPr/>
        <p:txBody>
          <a:bodyPr>
            <a:normAutofit/>
          </a:bodyPr>
          <a:lstStyle/>
          <a:p>
            <a:r>
              <a:rPr lang="en-US"/>
              <a:t>ESS - Electronically Supplied Services</a:t>
            </a:r>
          </a:p>
        </p:txBody>
      </p:sp>
      <p:sp>
        <p:nvSpPr>
          <p:cNvPr id="3" name="Content Placeholder 2">
            <a:extLst>
              <a:ext uri="{FF2B5EF4-FFF2-40B4-BE49-F238E27FC236}">
                <a16:creationId xmlns:a16="http://schemas.microsoft.com/office/drawing/2014/main" id="{5CF9803F-D807-494D-98FD-BDA4766EB63D}"/>
              </a:ext>
            </a:extLst>
          </p:cNvPr>
          <p:cNvSpPr>
            <a:spLocks noGrp="1"/>
          </p:cNvSpPr>
          <p:nvPr>
            <p:ph idx="1"/>
          </p:nvPr>
        </p:nvSpPr>
        <p:spPr>
          <a:xfrm>
            <a:off x="838200" y="2322733"/>
            <a:ext cx="10515600" cy="3922310"/>
          </a:xfrm>
        </p:spPr>
        <p:txBody>
          <a:bodyPr numCol="2">
            <a:normAutofit fontScale="70000" lnSpcReduction="20000"/>
          </a:bodyPr>
          <a:lstStyle/>
          <a:p>
            <a:r>
              <a:rPr lang="en-US" dirty="0"/>
              <a:t>Argentina (as per Jan 2018, nil)</a:t>
            </a:r>
          </a:p>
          <a:p>
            <a:r>
              <a:rPr lang="en-US" dirty="0"/>
              <a:t>Armenia (as per Jan 2018, AMD 15 million)</a:t>
            </a:r>
          </a:p>
          <a:p>
            <a:r>
              <a:rPr lang="en-US" dirty="0"/>
              <a:t>Australia (as per July 2017, AUD 75k)</a:t>
            </a:r>
          </a:p>
          <a:p>
            <a:r>
              <a:rPr lang="en-US" dirty="0"/>
              <a:t>Brazil (as per April 2018, nil)</a:t>
            </a:r>
          </a:p>
          <a:p>
            <a:r>
              <a:rPr lang="en-US" dirty="0"/>
              <a:t>Canada (as of July 2021, CAD 30,000)</a:t>
            </a:r>
          </a:p>
          <a:p>
            <a:r>
              <a:rPr lang="en-US" dirty="0"/>
              <a:t>Chile (as per Jun 2020, nil) </a:t>
            </a:r>
          </a:p>
          <a:p>
            <a:r>
              <a:rPr lang="en-US" dirty="0"/>
              <a:t>China (as per 2009, RMD 9,000 per transaction)</a:t>
            </a:r>
          </a:p>
          <a:p>
            <a:r>
              <a:rPr lang="en-US" dirty="0"/>
              <a:t>Ecuador (as per Sep 2020, nil)</a:t>
            </a:r>
          </a:p>
          <a:p>
            <a:r>
              <a:rPr lang="en-US" dirty="0"/>
              <a:t>Indonesia (as per August 2020, nil)</a:t>
            </a:r>
          </a:p>
          <a:p>
            <a:r>
              <a:rPr lang="en-US" dirty="0"/>
              <a:t>Japan (as per Oct 2015, JPY 10 million)</a:t>
            </a:r>
          </a:p>
          <a:p>
            <a:r>
              <a:rPr lang="en-US" dirty="0"/>
              <a:t>Kenya (as per March 2021, KES 5million)</a:t>
            </a:r>
          </a:p>
          <a:p>
            <a:r>
              <a:rPr lang="en-US" dirty="0"/>
              <a:t>Mexico (as per June 2020, nil)</a:t>
            </a:r>
          </a:p>
          <a:p>
            <a:r>
              <a:rPr lang="en-US" dirty="0"/>
              <a:t>New Zealand (as per Oct 2016, NZD 60,000)</a:t>
            </a:r>
          </a:p>
          <a:p>
            <a:r>
              <a:rPr lang="en-US" dirty="0"/>
              <a:t>Ukraine (as of Jan 2022, nil)</a:t>
            </a:r>
          </a:p>
          <a:p>
            <a:r>
              <a:rPr lang="en-US" dirty="0"/>
              <a:t>Saudi Arabia (as per Jan 2018, SAR 375,000)</a:t>
            </a:r>
          </a:p>
          <a:p>
            <a:r>
              <a:rPr lang="en-US" dirty="0"/>
              <a:t>Singapore (as per Jan 2020, SGP 100,000)</a:t>
            </a:r>
          </a:p>
          <a:p>
            <a:r>
              <a:rPr lang="en-US" dirty="0"/>
              <a:t>Switzerland (as per 2015, CHF 100,000)</a:t>
            </a:r>
          </a:p>
          <a:p>
            <a:r>
              <a:rPr lang="en-US" dirty="0"/>
              <a:t>Turkey (as per Jan 2018, nil)</a:t>
            </a:r>
          </a:p>
          <a:p>
            <a:r>
              <a:rPr lang="en-US" dirty="0"/>
              <a:t>UAE (as per Jan 2018, AED 375,000)</a:t>
            </a:r>
          </a:p>
          <a:p>
            <a:r>
              <a:rPr lang="en-US" dirty="0"/>
              <a:t>Uruguay (as per Jan 2018, nil)</a:t>
            </a:r>
          </a:p>
        </p:txBody>
      </p:sp>
      <p:sp>
        <p:nvSpPr>
          <p:cNvPr id="4" name="Footer Placeholder 3">
            <a:extLst>
              <a:ext uri="{FF2B5EF4-FFF2-40B4-BE49-F238E27FC236}">
                <a16:creationId xmlns:a16="http://schemas.microsoft.com/office/drawing/2014/main" id="{87EB6A44-32E0-41D3-8047-D446171828F9}"/>
              </a:ext>
            </a:extLst>
          </p:cNvPr>
          <p:cNvSpPr>
            <a:spLocks noGrp="1"/>
          </p:cNvSpPr>
          <p:nvPr>
            <p:ph type="ftr" sz="quarter" idx="11"/>
          </p:nvPr>
        </p:nvSpPr>
        <p:spPr/>
        <p:txBody>
          <a:bodyPr/>
          <a:lstStyle/>
          <a:p>
            <a:r>
              <a:rPr lang="en-US" dirty="0"/>
              <a:t>Copyright © Sales Tax Institute 2024</a:t>
            </a:r>
          </a:p>
        </p:txBody>
      </p:sp>
      <p:sp>
        <p:nvSpPr>
          <p:cNvPr id="5" name="Slide Number Placeholder 4">
            <a:extLst>
              <a:ext uri="{FF2B5EF4-FFF2-40B4-BE49-F238E27FC236}">
                <a16:creationId xmlns:a16="http://schemas.microsoft.com/office/drawing/2014/main" id="{BF9B9A2F-BCC9-4358-9468-9374A911D83B}"/>
              </a:ext>
            </a:extLst>
          </p:cNvPr>
          <p:cNvSpPr>
            <a:spLocks noGrp="1"/>
          </p:cNvSpPr>
          <p:nvPr>
            <p:ph type="sldNum" sz="quarter" idx="4"/>
          </p:nvPr>
        </p:nvSpPr>
        <p:spPr/>
        <p:txBody>
          <a:bodyPr/>
          <a:lstStyle/>
          <a:p>
            <a:fld id="{62BFC0F0-E31D-44BF-B017-233CDB2896A6}" type="slidenum">
              <a:rPr lang="en-US" smtClean="0"/>
              <a:pPr/>
              <a:t>43</a:t>
            </a:fld>
            <a:endParaRPr lang="en-US"/>
          </a:p>
        </p:txBody>
      </p:sp>
      <p:sp>
        <p:nvSpPr>
          <p:cNvPr id="6" name="TextBox 5">
            <a:extLst>
              <a:ext uri="{FF2B5EF4-FFF2-40B4-BE49-F238E27FC236}">
                <a16:creationId xmlns:a16="http://schemas.microsoft.com/office/drawing/2014/main" id="{E9898D21-173A-49F7-B59F-289223747C58}"/>
              </a:ext>
            </a:extLst>
          </p:cNvPr>
          <p:cNvSpPr txBox="1"/>
          <p:nvPr/>
        </p:nvSpPr>
        <p:spPr>
          <a:xfrm>
            <a:off x="838200" y="1831475"/>
            <a:ext cx="7315200" cy="461665"/>
          </a:xfrm>
          <a:prstGeom prst="rect">
            <a:avLst/>
          </a:prstGeom>
          <a:noFill/>
        </p:spPr>
        <p:txBody>
          <a:bodyPr wrap="square" rtlCol="0">
            <a:spAutoFit/>
          </a:bodyPr>
          <a:lstStyle/>
          <a:p>
            <a:r>
              <a:rPr lang="en-US" sz="2400" dirty="0">
                <a:latin typeface="Gibson Light" panose="02000000000000000000" pitchFamily="50" charset="0"/>
              </a:rPr>
              <a:t>Non-EU Countries and their thresholds (May 2024)</a:t>
            </a:r>
          </a:p>
        </p:txBody>
      </p:sp>
    </p:spTree>
    <p:extLst>
      <p:ext uri="{BB962C8B-B14F-4D97-AF65-F5344CB8AC3E}">
        <p14:creationId xmlns:p14="http://schemas.microsoft.com/office/powerpoint/2010/main" val="10400455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0FE79-661B-4C31-8443-09D73AD91D62}"/>
              </a:ext>
            </a:extLst>
          </p:cNvPr>
          <p:cNvSpPr>
            <a:spLocks noGrp="1"/>
          </p:cNvSpPr>
          <p:nvPr>
            <p:ph type="title"/>
          </p:nvPr>
        </p:nvSpPr>
        <p:spPr/>
        <p:txBody>
          <a:bodyPr>
            <a:normAutofit fontScale="90000"/>
          </a:bodyPr>
          <a:lstStyle/>
          <a:p>
            <a:r>
              <a:rPr lang="en-US" b="1" dirty="0"/>
              <a:t>Example: </a:t>
            </a:r>
            <a:r>
              <a:rPr lang="en-US" dirty="0"/>
              <a:t>B2C - Supply: Download of Software Supplied by U.S. Company (1/2)</a:t>
            </a:r>
          </a:p>
        </p:txBody>
      </p:sp>
      <p:sp>
        <p:nvSpPr>
          <p:cNvPr id="3" name="Content Placeholder 2">
            <a:extLst>
              <a:ext uri="{FF2B5EF4-FFF2-40B4-BE49-F238E27FC236}">
                <a16:creationId xmlns:a16="http://schemas.microsoft.com/office/drawing/2014/main" id="{64884ECD-6C7E-484D-95D8-3CAEE98B15C5}"/>
              </a:ext>
            </a:extLst>
          </p:cNvPr>
          <p:cNvSpPr>
            <a:spLocks noGrp="1"/>
          </p:cNvSpPr>
          <p:nvPr>
            <p:ph idx="1"/>
          </p:nvPr>
        </p:nvSpPr>
        <p:spPr/>
        <p:txBody>
          <a:bodyPr>
            <a:normAutofit fontScale="77500" lnSpcReduction="20000"/>
          </a:bodyPr>
          <a:lstStyle/>
          <a:p>
            <a:r>
              <a:rPr lang="en-US"/>
              <a:t>US company is providing software solutions to consumers in the EU </a:t>
            </a:r>
          </a:p>
          <a:p>
            <a:r>
              <a:rPr lang="en-US"/>
              <a:t>Software can be downloaded via internet</a:t>
            </a:r>
          </a:p>
          <a:p>
            <a:r>
              <a:rPr lang="en-US"/>
              <a:t>EU VAT qualification: Electronically supplied services</a:t>
            </a:r>
          </a:p>
          <a:p>
            <a:pPr marL="0" indent="0">
              <a:buNone/>
            </a:pPr>
            <a:endParaRPr lang="en-US"/>
          </a:p>
          <a:p>
            <a:r>
              <a:rPr lang="en-US"/>
              <a:t>VAT implications</a:t>
            </a:r>
          </a:p>
          <a:p>
            <a:pPr lvl="1"/>
            <a:r>
              <a:rPr lang="en-US"/>
              <a:t>Obligation of US company to charge and account for VAT on sales in each and every country where the consumers are based</a:t>
            </a:r>
          </a:p>
          <a:p>
            <a:pPr lvl="1"/>
            <a:r>
              <a:rPr lang="en-US"/>
              <a:t>US company must register for VAT (multiple VAT registrations). As of 1 January 2015, this also applies for EU companies.</a:t>
            </a:r>
          </a:p>
          <a:p>
            <a:r>
              <a:rPr lang="en-US"/>
              <a:t>Simplification</a:t>
            </a:r>
          </a:p>
          <a:p>
            <a:pPr lvl="1"/>
            <a:r>
              <a:rPr lang="en-US"/>
              <a:t>‘One stop shop’ available to avoid registration in each and every EU country (one VAT registration will work for all countries)</a:t>
            </a:r>
          </a:p>
          <a:p>
            <a:endParaRPr lang="en-US"/>
          </a:p>
        </p:txBody>
      </p:sp>
      <p:sp>
        <p:nvSpPr>
          <p:cNvPr id="4" name="Footer Placeholder 3">
            <a:extLst>
              <a:ext uri="{FF2B5EF4-FFF2-40B4-BE49-F238E27FC236}">
                <a16:creationId xmlns:a16="http://schemas.microsoft.com/office/drawing/2014/main" id="{82433008-7216-4422-85E8-59913B39E8CF}"/>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0FC6C9F8-3949-4EE2-B1CC-D116A22A7A8F}"/>
              </a:ext>
            </a:extLst>
          </p:cNvPr>
          <p:cNvSpPr>
            <a:spLocks noGrp="1"/>
          </p:cNvSpPr>
          <p:nvPr>
            <p:ph type="sldNum" sz="quarter" idx="4"/>
          </p:nvPr>
        </p:nvSpPr>
        <p:spPr/>
        <p:txBody>
          <a:bodyPr/>
          <a:lstStyle/>
          <a:p>
            <a:fld id="{62BFC0F0-E31D-44BF-B017-233CDB2896A6}" type="slidenum">
              <a:rPr lang="en-US" smtClean="0"/>
              <a:pPr/>
              <a:t>44</a:t>
            </a:fld>
            <a:endParaRPr lang="en-US"/>
          </a:p>
        </p:txBody>
      </p:sp>
      <p:pic>
        <p:nvPicPr>
          <p:cNvPr id="6" name="Grafik 2">
            <a:extLst>
              <a:ext uri="{FF2B5EF4-FFF2-40B4-BE49-F238E27FC236}">
                <a16:creationId xmlns:a16="http://schemas.microsoft.com/office/drawing/2014/main" id="{351A8410-A8C4-4C43-BA74-1E0CEBE0F8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2954" y="3027407"/>
            <a:ext cx="3900753" cy="803185"/>
          </a:xfrm>
          <a:prstGeom prst="rect">
            <a:avLst/>
          </a:prstGeom>
        </p:spPr>
      </p:pic>
    </p:spTree>
    <p:extLst>
      <p:ext uri="{BB962C8B-B14F-4D97-AF65-F5344CB8AC3E}">
        <p14:creationId xmlns:p14="http://schemas.microsoft.com/office/powerpoint/2010/main" val="3562372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A4B44-797D-4531-B188-027DAE3F3777}"/>
              </a:ext>
            </a:extLst>
          </p:cNvPr>
          <p:cNvSpPr>
            <a:spLocks noGrp="1"/>
          </p:cNvSpPr>
          <p:nvPr>
            <p:ph type="title"/>
          </p:nvPr>
        </p:nvSpPr>
        <p:spPr>
          <a:xfrm>
            <a:off x="838200" y="214828"/>
            <a:ext cx="10515600" cy="1325563"/>
          </a:xfrm>
        </p:spPr>
        <p:txBody>
          <a:bodyPr>
            <a:normAutofit fontScale="90000"/>
          </a:bodyPr>
          <a:lstStyle/>
          <a:p>
            <a:r>
              <a:rPr lang="en-US" b="1" dirty="0"/>
              <a:t>Example: </a:t>
            </a:r>
            <a:r>
              <a:rPr lang="en-US" dirty="0"/>
              <a:t>B2C - Supply: Download of Software Supplied by U.S. Company (2/2)</a:t>
            </a:r>
          </a:p>
        </p:txBody>
      </p:sp>
      <p:sp>
        <p:nvSpPr>
          <p:cNvPr id="4" name="Footer Placeholder 3">
            <a:extLst>
              <a:ext uri="{FF2B5EF4-FFF2-40B4-BE49-F238E27FC236}">
                <a16:creationId xmlns:a16="http://schemas.microsoft.com/office/drawing/2014/main" id="{9E170A26-CC25-496F-B4BE-FF164AC725B2}"/>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AC29DFFA-21FF-45C7-9A24-00DDDB7193B7}"/>
              </a:ext>
            </a:extLst>
          </p:cNvPr>
          <p:cNvSpPr>
            <a:spLocks noGrp="1"/>
          </p:cNvSpPr>
          <p:nvPr>
            <p:ph type="sldNum" sz="quarter" idx="4"/>
          </p:nvPr>
        </p:nvSpPr>
        <p:spPr/>
        <p:txBody>
          <a:bodyPr/>
          <a:lstStyle/>
          <a:p>
            <a:fld id="{62BFC0F0-E31D-44BF-B017-233CDB2896A6}" type="slidenum">
              <a:rPr lang="en-US" smtClean="0"/>
              <a:pPr/>
              <a:t>45</a:t>
            </a:fld>
            <a:endParaRPr lang="en-US"/>
          </a:p>
        </p:txBody>
      </p:sp>
      <p:cxnSp>
        <p:nvCxnSpPr>
          <p:cNvPr id="6" name="Straight Connector 5">
            <a:extLst>
              <a:ext uri="{FF2B5EF4-FFF2-40B4-BE49-F238E27FC236}">
                <a16:creationId xmlns:a16="http://schemas.microsoft.com/office/drawing/2014/main" id="{6A125BE1-6594-4B9B-B25F-61DDE8FCF675}"/>
              </a:ext>
            </a:extLst>
          </p:cNvPr>
          <p:cNvCxnSpPr/>
          <p:nvPr/>
        </p:nvCxnSpPr>
        <p:spPr bwMode="auto">
          <a:xfrm>
            <a:off x="4169646" y="2539223"/>
            <a:ext cx="0" cy="2671762"/>
          </a:xfrm>
          <a:prstGeom prst="line">
            <a:avLst/>
          </a:prstGeom>
          <a:noFill/>
          <a:ln w="25400" cap="flat" cmpd="sng" algn="ctr">
            <a:solidFill>
              <a:srgbClr val="C41039"/>
            </a:solidFill>
            <a:prstDash val="solid"/>
            <a:headEnd type="none" w="med" len="med"/>
            <a:tailEnd type="none" w="med" len="med"/>
          </a:ln>
          <a:effectLst>
            <a:outerShdw blurRad="40000" dist="20000" dir="5400000" rotWithShape="0">
              <a:srgbClr val="000000">
                <a:alpha val="38000"/>
              </a:srgbClr>
            </a:outerShdw>
          </a:effectLst>
        </p:spPr>
      </p:cxnSp>
      <p:cxnSp>
        <p:nvCxnSpPr>
          <p:cNvPr id="7" name="Straight Connector 6">
            <a:extLst>
              <a:ext uri="{FF2B5EF4-FFF2-40B4-BE49-F238E27FC236}">
                <a16:creationId xmlns:a16="http://schemas.microsoft.com/office/drawing/2014/main" id="{232EC669-3376-4E5C-9105-F0AA188ADEF7}"/>
              </a:ext>
            </a:extLst>
          </p:cNvPr>
          <p:cNvCxnSpPr/>
          <p:nvPr/>
        </p:nvCxnSpPr>
        <p:spPr bwMode="auto">
          <a:xfrm>
            <a:off x="2415459" y="2896410"/>
            <a:ext cx="7391399" cy="0"/>
          </a:xfrm>
          <a:prstGeom prst="line">
            <a:avLst/>
          </a:prstGeom>
          <a:noFill/>
          <a:ln w="25400" cap="flat" cmpd="sng" algn="ctr">
            <a:solidFill>
              <a:srgbClr val="C41039"/>
            </a:solidFill>
            <a:prstDash val="solid"/>
            <a:headEnd type="none" w="med" len="med"/>
            <a:tailEnd type="none" w="med" len="med"/>
          </a:ln>
          <a:effectLst>
            <a:outerShdw blurRad="40000" dist="20000" dir="5400000" rotWithShape="0">
              <a:srgbClr val="000000">
                <a:alpha val="38000"/>
              </a:srgbClr>
            </a:outerShdw>
          </a:effectLst>
        </p:spPr>
      </p:cxnSp>
      <p:sp>
        <p:nvSpPr>
          <p:cNvPr id="8" name="TextBox 35">
            <a:extLst>
              <a:ext uri="{FF2B5EF4-FFF2-40B4-BE49-F238E27FC236}">
                <a16:creationId xmlns:a16="http://schemas.microsoft.com/office/drawing/2014/main" id="{F176937B-FDFC-402A-8386-18CA52A5C181}"/>
              </a:ext>
            </a:extLst>
          </p:cNvPr>
          <p:cNvSpPr txBox="1">
            <a:spLocks noChangeArrowheads="1"/>
          </p:cNvSpPr>
          <p:nvPr/>
        </p:nvSpPr>
        <p:spPr bwMode="auto">
          <a:xfrm>
            <a:off x="5249146" y="2447607"/>
            <a:ext cx="671512" cy="307777"/>
          </a:xfrm>
          <a:prstGeom prst="rect">
            <a:avLst/>
          </a:prstGeom>
          <a:noFill/>
          <a:ln w="9525">
            <a:noFill/>
            <a:miter lim="800000"/>
            <a:headEnd/>
            <a:tailEnd/>
          </a:ln>
        </p:spPr>
        <p:txBody>
          <a:bodyPr wrap="square">
            <a:spAutoFit/>
          </a:bodyPr>
          <a:lstStyle/>
          <a:p>
            <a:pPr eaLnBrk="0" hangingPunct="0">
              <a:defRPr/>
            </a:pPr>
            <a:r>
              <a:rPr lang="en-US" sz="1400">
                <a:latin typeface="+mj-lt"/>
                <a:ea typeface="ＭＳ Ｐゴシック" pitchFamily="28" charset="-128"/>
              </a:rPr>
              <a:t>BE</a:t>
            </a:r>
          </a:p>
        </p:txBody>
      </p:sp>
      <p:sp>
        <p:nvSpPr>
          <p:cNvPr id="9" name="Rechthoek 3">
            <a:extLst>
              <a:ext uri="{FF2B5EF4-FFF2-40B4-BE49-F238E27FC236}">
                <a16:creationId xmlns:a16="http://schemas.microsoft.com/office/drawing/2014/main" id="{009DA3A8-7786-4FA0-B465-1C8B8D6E4D58}"/>
              </a:ext>
            </a:extLst>
          </p:cNvPr>
          <p:cNvSpPr/>
          <p:nvPr/>
        </p:nvSpPr>
        <p:spPr>
          <a:xfrm>
            <a:off x="4625258" y="3001186"/>
            <a:ext cx="1219200" cy="487510"/>
          </a:xfrm>
          <a:prstGeom prst="rect">
            <a:avLst/>
          </a:prstGeom>
          <a:solidFill>
            <a:srgbClr val="FFCC66"/>
          </a:solidFill>
          <a:ln w="38100" cap="flat" cmpd="sng" algn="ctr">
            <a:solidFill>
              <a:srgbClr val="FFFFFF"/>
            </a:solidFill>
            <a:prstDash val="solid"/>
          </a:ln>
          <a:effectLst>
            <a:outerShdw blurRad="40000" dist="20000" dir="5400000" rotWithShape="0">
              <a:srgbClr val="000000">
                <a:alpha val="38000"/>
              </a:srgbClr>
            </a:outerShdw>
          </a:effectLst>
          <a:scene3d>
            <a:camera prst="orthographicFront"/>
            <a:lightRig rig="threePt" dir="t"/>
          </a:scene3d>
          <a:sp3d>
            <a:bevelT w="152400" h="50800" prst="softRound"/>
            <a:bevelB/>
          </a:sp3d>
        </p:spPr>
        <p:txBody>
          <a:bodyPr anchor="ctr"/>
          <a:lstStyle/>
          <a:p>
            <a:pPr algn="ctr" eaLnBrk="0" fontAlgn="auto" hangingPunct="0">
              <a:spcBef>
                <a:spcPts val="0"/>
              </a:spcBef>
              <a:spcAft>
                <a:spcPts val="0"/>
              </a:spcAft>
              <a:defRPr/>
            </a:pPr>
            <a:r>
              <a:rPr lang="cs-CZ" sz="1400" kern="0">
                <a:solidFill>
                  <a:srgbClr val="3D3F3E">
                    <a:lumMod val="75000"/>
                  </a:srgbClr>
                </a:solidFill>
                <a:latin typeface="+mj-lt"/>
                <a:ea typeface="ＭＳ Ｐゴシック"/>
              </a:rPr>
              <a:t>Belgian B2C customer</a:t>
            </a:r>
            <a:endParaRPr lang="nl-NL" sz="1400" kern="0">
              <a:solidFill>
                <a:srgbClr val="3D3F3E">
                  <a:lumMod val="75000"/>
                </a:srgbClr>
              </a:solidFill>
              <a:latin typeface="+mj-lt"/>
              <a:ea typeface="ＭＳ Ｐゴシック"/>
            </a:endParaRPr>
          </a:p>
        </p:txBody>
      </p:sp>
      <p:sp>
        <p:nvSpPr>
          <p:cNvPr id="10" name="TextBox 35">
            <a:extLst>
              <a:ext uri="{FF2B5EF4-FFF2-40B4-BE49-F238E27FC236}">
                <a16:creationId xmlns:a16="http://schemas.microsoft.com/office/drawing/2014/main" id="{64B189AA-C9D6-4728-8005-52DCA2926F01}"/>
              </a:ext>
            </a:extLst>
          </p:cNvPr>
          <p:cNvSpPr txBox="1">
            <a:spLocks noChangeArrowheads="1"/>
          </p:cNvSpPr>
          <p:nvPr/>
        </p:nvSpPr>
        <p:spPr bwMode="auto">
          <a:xfrm>
            <a:off x="3295717" y="2435966"/>
            <a:ext cx="736600" cy="307777"/>
          </a:xfrm>
          <a:prstGeom prst="rect">
            <a:avLst/>
          </a:prstGeom>
          <a:noFill/>
          <a:ln w="9525">
            <a:noFill/>
            <a:miter lim="800000"/>
            <a:headEnd/>
            <a:tailEnd/>
          </a:ln>
        </p:spPr>
        <p:txBody>
          <a:bodyPr>
            <a:spAutoFit/>
          </a:bodyPr>
          <a:lstStyle/>
          <a:p>
            <a:pPr eaLnBrk="0" hangingPunct="0">
              <a:defRPr/>
            </a:pPr>
            <a:r>
              <a:rPr lang="cs-CZ" sz="1400">
                <a:latin typeface="+mj-lt"/>
                <a:ea typeface="ＭＳ Ｐゴシック" pitchFamily="28" charset="-128"/>
              </a:rPr>
              <a:t>USA</a:t>
            </a:r>
            <a:endParaRPr lang="en-US" sz="1400">
              <a:latin typeface="+mj-lt"/>
              <a:ea typeface="ＭＳ Ｐゴシック" pitchFamily="28" charset="-128"/>
            </a:endParaRPr>
          </a:p>
        </p:txBody>
      </p:sp>
      <p:sp>
        <p:nvSpPr>
          <p:cNvPr id="11" name="Rechthoek 3">
            <a:extLst>
              <a:ext uri="{FF2B5EF4-FFF2-40B4-BE49-F238E27FC236}">
                <a16:creationId xmlns:a16="http://schemas.microsoft.com/office/drawing/2014/main" id="{BF19F159-2ED1-4E28-8C7B-106616344263}"/>
              </a:ext>
            </a:extLst>
          </p:cNvPr>
          <p:cNvSpPr/>
          <p:nvPr/>
        </p:nvSpPr>
        <p:spPr>
          <a:xfrm>
            <a:off x="2415459" y="3001185"/>
            <a:ext cx="1576620" cy="1981200"/>
          </a:xfrm>
          <a:prstGeom prst="rect">
            <a:avLst/>
          </a:prstGeom>
          <a:solidFill>
            <a:srgbClr val="C41039"/>
          </a:solidFill>
          <a:ln w="38100" cap="flat" cmpd="sng" algn="ctr">
            <a:solidFill>
              <a:srgbClr val="FFFFFF"/>
            </a:solidFill>
            <a:prstDash val="solid"/>
          </a:ln>
          <a:effectLst>
            <a:outerShdw blurRad="40000" dist="20000" dir="5400000" rotWithShape="0">
              <a:srgbClr val="000000">
                <a:alpha val="38000"/>
              </a:srgbClr>
            </a:outerShdw>
          </a:effectLst>
          <a:scene3d>
            <a:camera prst="orthographicFront"/>
            <a:lightRig rig="threePt" dir="t"/>
          </a:scene3d>
          <a:sp3d>
            <a:bevelT w="152400" h="50800" prst="softRound"/>
            <a:bevelB/>
          </a:sp3d>
        </p:spPr>
        <p:txBody>
          <a:bodyPr anchor="ctr"/>
          <a:lstStyle/>
          <a:p>
            <a:pPr algn="ctr" eaLnBrk="0" fontAlgn="auto" hangingPunct="0">
              <a:spcBef>
                <a:spcPts val="0"/>
              </a:spcBef>
              <a:spcAft>
                <a:spcPts val="0"/>
              </a:spcAft>
              <a:defRPr/>
            </a:pPr>
            <a:r>
              <a:rPr lang="cs-CZ" sz="1400" kern="0">
                <a:solidFill>
                  <a:srgbClr val="FFFFFF"/>
                </a:solidFill>
                <a:latin typeface="+mj-lt"/>
                <a:ea typeface="ＭＳ Ｐゴシック"/>
              </a:rPr>
              <a:t>US s</a:t>
            </a:r>
            <a:r>
              <a:rPr lang="nl-NL" sz="1400" kern="0">
                <a:solidFill>
                  <a:srgbClr val="FFFFFF"/>
                </a:solidFill>
                <a:latin typeface="+mj-lt"/>
                <a:ea typeface="ＭＳ Ｐゴシック"/>
              </a:rPr>
              <a:t>upplier</a:t>
            </a:r>
          </a:p>
        </p:txBody>
      </p:sp>
      <p:cxnSp>
        <p:nvCxnSpPr>
          <p:cNvPr id="12" name="Straight Arrow Connector 11">
            <a:extLst>
              <a:ext uri="{FF2B5EF4-FFF2-40B4-BE49-F238E27FC236}">
                <a16:creationId xmlns:a16="http://schemas.microsoft.com/office/drawing/2014/main" id="{720DDFC3-B6D6-4B69-904E-A92AB9D83325}"/>
              </a:ext>
            </a:extLst>
          </p:cNvPr>
          <p:cNvCxnSpPr>
            <a:cxnSpLocks/>
          </p:cNvCxnSpPr>
          <p:nvPr/>
        </p:nvCxnSpPr>
        <p:spPr bwMode="auto">
          <a:xfrm>
            <a:off x="4015658" y="4294998"/>
            <a:ext cx="3331032" cy="0"/>
          </a:xfrm>
          <a:prstGeom prst="straightConnector1">
            <a:avLst/>
          </a:prstGeom>
          <a:noFill/>
          <a:ln w="25400" cap="flat" cmpd="sng" algn="ctr">
            <a:solidFill>
              <a:srgbClr val="C41039"/>
            </a:solidFill>
            <a:prstDash val="solid"/>
            <a:headEnd type="none" w="med" len="med"/>
            <a:tailEnd type="arrow"/>
          </a:ln>
          <a:effectLst>
            <a:outerShdw blurRad="40000" dist="20000" dir="5400000" rotWithShape="0">
              <a:srgbClr val="000000">
                <a:alpha val="38000"/>
              </a:srgbClr>
            </a:outerShdw>
          </a:effectLst>
        </p:spPr>
      </p:cxnSp>
      <p:pic>
        <p:nvPicPr>
          <p:cNvPr id="13" name="Picture 28">
            <a:extLst>
              <a:ext uri="{FF2B5EF4-FFF2-40B4-BE49-F238E27FC236}">
                <a16:creationId xmlns:a16="http://schemas.microsoft.com/office/drawing/2014/main" id="{BB531BDD-523B-438F-88C5-5BD29E0361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938" t="45769" r="78137" b="45491"/>
          <a:stretch>
            <a:fillRect/>
          </a:stretch>
        </p:blipFill>
        <p:spPr bwMode="auto">
          <a:xfrm>
            <a:off x="4625258" y="2444816"/>
            <a:ext cx="62388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http://www6.grafton.k12.wi.us/ghs/teacher/smeasner/images/us_flag.jpg">
            <a:extLst>
              <a:ext uri="{FF2B5EF4-FFF2-40B4-BE49-F238E27FC236}">
                <a16:creationId xmlns:a16="http://schemas.microsoft.com/office/drawing/2014/main" id="{91416567-6375-4272-A85D-1A6EEAFFC9C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0833" y="2462023"/>
            <a:ext cx="517525" cy="265747"/>
          </a:xfrm>
          <a:prstGeom prst="rect">
            <a:avLst/>
          </a:prstGeom>
          <a:noFill/>
          <a:effectLst>
            <a:outerShdw blurRad="50800" dist="38100" dir="5400000" algn="t" rotWithShape="0">
              <a:prstClr val="black">
                <a:alpha val="40000"/>
              </a:prstClr>
            </a:outerShdw>
          </a:effectLst>
          <a:scene3d>
            <a:camera prst="orthographicFront"/>
            <a:lightRig rig="threePt" dir="t"/>
          </a:scene3d>
          <a:sp3d prstMaterial="dkEdge">
            <a:bevelT/>
            <a:bevelB/>
          </a:sp3d>
        </p:spPr>
      </p:pic>
      <p:sp>
        <p:nvSpPr>
          <p:cNvPr id="15" name="TextBox 35">
            <a:extLst>
              <a:ext uri="{FF2B5EF4-FFF2-40B4-BE49-F238E27FC236}">
                <a16:creationId xmlns:a16="http://schemas.microsoft.com/office/drawing/2014/main" id="{2F4F3F76-E74D-4D86-BC0D-E4606AE70B7E}"/>
              </a:ext>
            </a:extLst>
          </p:cNvPr>
          <p:cNvSpPr txBox="1">
            <a:spLocks noChangeArrowheads="1"/>
          </p:cNvSpPr>
          <p:nvPr/>
        </p:nvSpPr>
        <p:spPr bwMode="auto">
          <a:xfrm>
            <a:off x="6573122" y="2458697"/>
            <a:ext cx="566737" cy="307777"/>
          </a:xfrm>
          <a:prstGeom prst="rect">
            <a:avLst/>
          </a:prstGeom>
          <a:noFill/>
          <a:ln w="9525">
            <a:noFill/>
            <a:miter lim="800000"/>
            <a:headEnd/>
            <a:tailEnd/>
          </a:ln>
        </p:spPr>
        <p:txBody>
          <a:bodyPr>
            <a:spAutoFit/>
          </a:bodyPr>
          <a:lstStyle/>
          <a:p>
            <a:pPr eaLnBrk="0" hangingPunct="0">
              <a:defRPr/>
            </a:pPr>
            <a:r>
              <a:rPr lang="en-US" sz="1400">
                <a:latin typeface="+mj-lt"/>
                <a:ea typeface="ＭＳ Ｐゴシック" pitchFamily="28" charset="-128"/>
              </a:rPr>
              <a:t>DE</a:t>
            </a:r>
          </a:p>
        </p:txBody>
      </p:sp>
      <p:pic>
        <p:nvPicPr>
          <p:cNvPr id="16" name="Picture 19" descr="German flag.bmp">
            <a:extLst>
              <a:ext uri="{FF2B5EF4-FFF2-40B4-BE49-F238E27FC236}">
                <a16:creationId xmlns:a16="http://schemas.microsoft.com/office/drawing/2014/main" id="{43EBE9F4-60C3-4C1B-A050-E9D96425D8E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2582" y="2469373"/>
            <a:ext cx="490539"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26">
            <a:extLst>
              <a:ext uri="{FF2B5EF4-FFF2-40B4-BE49-F238E27FC236}">
                <a16:creationId xmlns:a16="http://schemas.microsoft.com/office/drawing/2014/main" id="{C1392B61-4344-4D25-B617-11314BEC0C40}"/>
              </a:ext>
            </a:extLst>
          </p:cNvPr>
          <p:cNvSpPr txBox="1">
            <a:spLocks noChangeArrowheads="1"/>
          </p:cNvSpPr>
          <p:nvPr/>
        </p:nvSpPr>
        <p:spPr bwMode="auto">
          <a:xfrm>
            <a:off x="8015702" y="2438074"/>
            <a:ext cx="608012" cy="307777"/>
          </a:xfrm>
          <a:prstGeom prst="rect">
            <a:avLst/>
          </a:prstGeom>
          <a:noFill/>
          <a:ln w="9525" algn="ctr">
            <a:noFill/>
            <a:miter lim="800000"/>
            <a:headEnd/>
            <a:tailEnd/>
          </a:ln>
        </p:spPr>
        <p:txBody>
          <a:bodyPr>
            <a:spAutoFit/>
          </a:bodyPr>
          <a:lstStyle/>
          <a:p>
            <a:pPr eaLnBrk="0" hangingPunct="0">
              <a:defRPr/>
            </a:pPr>
            <a:r>
              <a:rPr lang="en-IE" sz="1400">
                <a:latin typeface="+mj-lt"/>
                <a:ea typeface="ＭＳ Ｐゴシック" pitchFamily="28" charset="-128"/>
              </a:rPr>
              <a:t>UK</a:t>
            </a:r>
            <a:endParaRPr lang="en-US" sz="1400">
              <a:latin typeface="+mj-lt"/>
              <a:ea typeface="ＭＳ Ｐゴシック" pitchFamily="28" charset="-128"/>
            </a:endParaRPr>
          </a:p>
        </p:txBody>
      </p:sp>
      <p:pic>
        <p:nvPicPr>
          <p:cNvPr id="18" name="Picture 27">
            <a:extLst>
              <a:ext uri="{FF2B5EF4-FFF2-40B4-BE49-F238E27FC236}">
                <a16:creationId xmlns:a16="http://schemas.microsoft.com/office/drawing/2014/main" id="{C6D00AB2-76A6-4B52-8791-6CD5D7157B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130" t="27312" r="63373" b="63834"/>
          <a:stretch>
            <a:fillRect/>
          </a:stretch>
        </p:blipFill>
        <p:spPr bwMode="auto">
          <a:xfrm>
            <a:off x="7322673" y="2443521"/>
            <a:ext cx="715488" cy="37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35">
            <a:extLst>
              <a:ext uri="{FF2B5EF4-FFF2-40B4-BE49-F238E27FC236}">
                <a16:creationId xmlns:a16="http://schemas.microsoft.com/office/drawing/2014/main" id="{0DCCAD5E-A89C-4B9F-B80F-888299E6F3BC}"/>
              </a:ext>
            </a:extLst>
          </p:cNvPr>
          <p:cNvSpPr txBox="1">
            <a:spLocks noChangeArrowheads="1"/>
          </p:cNvSpPr>
          <p:nvPr/>
        </p:nvSpPr>
        <p:spPr bwMode="auto">
          <a:xfrm>
            <a:off x="9249181" y="2447133"/>
            <a:ext cx="608012" cy="307777"/>
          </a:xfrm>
          <a:prstGeom prst="rect">
            <a:avLst/>
          </a:prstGeom>
          <a:noFill/>
          <a:ln w="9525">
            <a:noFill/>
            <a:miter lim="800000"/>
            <a:headEnd/>
            <a:tailEnd/>
          </a:ln>
        </p:spPr>
        <p:txBody>
          <a:bodyPr>
            <a:spAutoFit/>
          </a:bodyPr>
          <a:lstStyle/>
          <a:p>
            <a:pPr eaLnBrk="0" hangingPunct="0">
              <a:defRPr/>
            </a:pPr>
            <a:r>
              <a:rPr lang="en-US" sz="1400">
                <a:latin typeface="+mj-lt"/>
                <a:ea typeface="ＭＳ Ｐゴシック" pitchFamily="28" charset="-128"/>
              </a:rPr>
              <a:t>CH</a:t>
            </a:r>
          </a:p>
        </p:txBody>
      </p:sp>
      <p:pic>
        <p:nvPicPr>
          <p:cNvPr id="20" name="Picture 22" descr="ch flag.bmp">
            <a:extLst>
              <a:ext uri="{FF2B5EF4-FFF2-40B4-BE49-F238E27FC236}">
                <a16:creationId xmlns:a16="http://schemas.microsoft.com/office/drawing/2014/main" id="{078FDF63-5232-43FD-9F3C-9CE36E728EC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98797" y="2458261"/>
            <a:ext cx="4476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hthoek 3">
            <a:extLst>
              <a:ext uri="{FF2B5EF4-FFF2-40B4-BE49-F238E27FC236}">
                <a16:creationId xmlns:a16="http://schemas.microsoft.com/office/drawing/2014/main" id="{CC3E4E85-6CF9-4D5D-AD24-68A585FD8077}"/>
              </a:ext>
            </a:extLst>
          </p:cNvPr>
          <p:cNvSpPr/>
          <p:nvPr/>
        </p:nvSpPr>
        <p:spPr>
          <a:xfrm>
            <a:off x="5920658" y="3428075"/>
            <a:ext cx="1219200" cy="487510"/>
          </a:xfrm>
          <a:prstGeom prst="rect">
            <a:avLst/>
          </a:prstGeom>
          <a:solidFill>
            <a:srgbClr val="FFCC66"/>
          </a:solidFill>
          <a:ln w="38100" cap="flat" cmpd="sng" algn="ctr">
            <a:solidFill>
              <a:srgbClr val="FFFFFF"/>
            </a:solidFill>
            <a:prstDash val="solid"/>
          </a:ln>
          <a:effectLst>
            <a:outerShdw blurRad="40000" dist="20000" dir="5400000" rotWithShape="0">
              <a:srgbClr val="000000">
                <a:alpha val="38000"/>
              </a:srgbClr>
            </a:outerShdw>
          </a:effectLst>
          <a:scene3d>
            <a:camera prst="orthographicFront"/>
            <a:lightRig rig="threePt" dir="t"/>
          </a:scene3d>
          <a:sp3d>
            <a:bevelT w="152400" h="50800" prst="softRound"/>
            <a:bevelB/>
          </a:sp3d>
        </p:spPr>
        <p:txBody>
          <a:bodyPr anchor="ctr"/>
          <a:lstStyle/>
          <a:p>
            <a:pPr algn="ctr" eaLnBrk="0" fontAlgn="auto" hangingPunct="0">
              <a:spcBef>
                <a:spcPts val="0"/>
              </a:spcBef>
              <a:spcAft>
                <a:spcPts val="0"/>
              </a:spcAft>
              <a:defRPr/>
            </a:pPr>
            <a:r>
              <a:rPr lang="cs-CZ" sz="1400" kern="0">
                <a:solidFill>
                  <a:srgbClr val="3D3F3E">
                    <a:lumMod val="75000"/>
                  </a:srgbClr>
                </a:solidFill>
                <a:latin typeface="+mj-lt"/>
                <a:ea typeface="ＭＳ Ｐゴシック"/>
              </a:rPr>
              <a:t>German B2C customer</a:t>
            </a:r>
            <a:endParaRPr lang="nl-NL" sz="1400" kern="0">
              <a:solidFill>
                <a:srgbClr val="3D3F3E">
                  <a:lumMod val="75000"/>
                </a:srgbClr>
              </a:solidFill>
              <a:latin typeface="+mj-lt"/>
              <a:ea typeface="ＭＳ Ｐゴシック"/>
            </a:endParaRPr>
          </a:p>
        </p:txBody>
      </p:sp>
      <p:sp>
        <p:nvSpPr>
          <p:cNvPr id="22" name="Rechthoek 3">
            <a:extLst>
              <a:ext uri="{FF2B5EF4-FFF2-40B4-BE49-F238E27FC236}">
                <a16:creationId xmlns:a16="http://schemas.microsoft.com/office/drawing/2014/main" id="{E8DE983D-38C4-491B-9E85-C1B6E7DF2EA1}"/>
              </a:ext>
            </a:extLst>
          </p:cNvPr>
          <p:cNvSpPr/>
          <p:nvPr/>
        </p:nvSpPr>
        <p:spPr>
          <a:xfrm>
            <a:off x="7346690" y="3885275"/>
            <a:ext cx="1219200" cy="487510"/>
          </a:xfrm>
          <a:prstGeom prst="rect">
            <a:avLst/>
          </a:prstGeom>
          <a:solidFill>
            <a:srgbClr val="FFCC66"/>
          </a:solidFill>
          <a:ln w="38100" cap="flat" cmpd="sng" algn="ctr">
            <a:solidFill>
              <a:srgbClr val="FFFFFF"/>
            </a:solidFill>
            <a:prstDash val="solid"/>
          </a:ln>
          <a:effectLst>
            <a:outerShdw blurRad="40000" dist="20000" dir="5400000" rotWithShape="0">
              <a:srgbClr val="000000">
                <a:alpha val="38000"/>
              </a:srgbClr>
            </a:outerShdw>
          </a:effectLst>
          <a:scene3d>
            <a:camera prst="orthographicFront"/>
            <a:lightRig rig="threePt" dir="t"/>
          </a:scene3d>
          <a:sp3d>
            <a:bevelT w="152400" h="50800" prst="softRound"/>
            <a:bevelB/>
          </a:sp3d>
        </p:spPr>
        <p:txBody>
          <a:bodyPr anchor="ctr"/>
          <a:lstStyle/>
          <a:p>
            <a:pPr algn="ctr" eaLnBrk="0" fontAlgn="auto" hangingPunct="0">
              <a:spcBef>
                <a:spcPts val="0"/>
              </a:spcBef>
              <a:spcAft>
                <a:spcPts val="0"/>
              </a:spcAft>
              <a:defRPr/>
            </a:pPr>
            <a:r>
              <a:rPr lang="cs-CZ" sz="1400" kern="0" dirty="0">
                <a:solidFill>
                  <a:srgbClr val="3D3F3E">
                    <a:lumMod val="75000"/>
                  </a:srgbClr>
                </a:solidFill>
                <a:latin typeface="+mj-lt"/>
                <a:ea typeface="ＭＳ Ｐゴシック"/>
              </a:rPr>
              <a:t>UK B2C </a:t>
            </a:r>
            <a:r>
              <a:rPr lang="cs-CZ" sz="1400" kern="0" dirty="0" err="1">
                <a:solidFill>
                  <a:srgbClr val="3D3F3E">
                    <a:lumMod val="75000"/>
                  </a:srgbClr>
                </a:solidFill>
                <a:latin typeface="+mj-lt"/>
                <a:ea typeface="ＭＳ Ｐゴシック"/>
              </a:rPr>
              <a:t>customer</a:t>
            </a:r>
            <a:endParaRPr lang="nl-NL" sz="1400" kern="0" dirty="0">
              <a:solidFill>
                <a:srgbClr val="3D3F3E">
                  <a:lumMod val="75000"/>
                </a:srgbClr>
              </a:solidFill>
              <a:latin typeface="+mj-lt"/>
              <a:ea typeface="ＭＳ Ｐゴシック"/>
            </a:endParaRPr>
          </a:p>
        </p:txBody>
      </p:sp>
      <p:sp>
        <p:nvSpPr>
          <p:cNvPr id="23" name="Rechthoek 3">
            <a:extLst>
              <a:ext uri="{FF2B5EF4-FFF2-40B4-BE49-F238E27FC236}">
                <a16:creationId xmlns:a16="http://schemas.microsoft.com/office/drawing/2014/main" id="{9E480450-0E92-44EC-93F3-4B55320AE6EB}"/>
              </a:ext>
            </a:extLst>
          </p:cNvPr>
          <p:cNvSpPr/>
          <p:nvPr/>
        </p:nvSpPr>
        <p:spPr>
          <a:xfrm>
            <a:off x="8770444" y="4415501"/>
            <a:ext cx="1219200" cy="487510"/>
          </a:xfrm>
          <a:prstGeom prst="rect">
            <a:avLst/>
          </a:prstGeom>
          <a:solidFill>
            <a:srgbClr val="FFCC66"/>
          </a:solidFill>
          <a:ln w="38100" cap="flat" cmpd="sng" algn="ctr">
            <a:solidFill>
              <a:srgbClr val="FFFFFF"/>
            </a:solidFill>
            <a:prstDash val="solid"/>
          </a:ln>
          <a:effectLst>
            <a:outerShdw blurRad="40000" dist="20000" dir="5400000" rotWithShape="0">
              <a:srgbClr val="000000">
                <a:alpha val="38000"/>
              </a:srgbClr>
            </a:outerShdw>
          </a:effectLst>
          <a:scene3d>
            <a:camera prst="orthographicFront"/>
            <a:lightRig rig="threePt" dir="t"/>
          </a:scene3d>
          <a:sp3d>
            <a:bevelT w="152400" h="50800" prst="softRound"/>
            <a:bevelB/>
          </a:sp3d>
        </p:spPr>
        <p:txBody>
          <a:bodyPr anchor="ctr"/>
          <a:lstStyle/>
          <a:p>
            <a:pPr algn="ctr" eaLnBrk="0" fontAlgn="auto" hangingPunct="0">
              <a:spcBef>
                <a:spcPts val="0"/>
              </a:spcBef>
              <a:spcAft>
                <a:spcPts val="0"/>
              </a:spcAft>
              <a:defRPr/>
            </a:pPr>
            <a:r>
              <a:rPr lang="cs-CZ" sz="1400" kern="0">
                <a:solidFill>
                  <a:srgbClr val="3D3F3E">
                    <a:lumMod val="75000"/>
                  </a:srgbClr>
                </a:solidFill>
                <a:latin typeface="+mj-lt"/>
                <a:ea typeface="ＭＳ Ｐゴシック"/>
              </a:rPr>
              <a:t>Swiss B2C customer</a:t>
            </a:r>
            <a:endParaRPr lang="nl-NL" sz="1400" kern="0">
              <a:solidFill>
                <a:srgbClr val="3D3F3E">
                  <a:lumMod val="75000"/>
                </a:srgbClr>
              </a:solidFill>
              <a:latin typeface="+mj-lt"/>
              <a:ea typeface="ＭＳ Ｐゴシック"/>
            </a:endParaRPr>
          </a:p>
        </p:txBody>
      </p:sp>
      <p:cxnSp>
        <p:nvCxnSpPr>
          <p:cNvPr id="24" name="Straight Arrow Connector 23">
            <a:extLst>
              <a:ext uri="{FF2B5EF4-FFF2-40B4-BE49-F238E27FC236}">
                <a16:creationId xmlns:a16="http://schemas.microsoft.com/office/drawing/2014/main" id="{8B813C05-F93D-4B45-9541-7A982D383F6A}"/>
              </a:ext>
            </a:extLst>
          </p:cNvPr>
          <p:cNvCxnSpPr/>
          <p:nvPr/>
        </p:nvCxnSpPr>
        <p:spPr bwMode="auto">
          <a:xfrm>
            <a:off x="4015659" y="4828398"/>
            <a:ext cx="4754785" cy="0"/>
          </a:xfrm>
          <a:prstGeom prst="straightConnector1">
            <a:avLst/>
          </a:prstGeom>
          <a:noFill/>
          <a:ln w="25400" cap="flat" cmpd="sng" algn="ctr">
            <a:solidFill>
              <a:srgbClr val="C41039"/>
            </a:solidFill>
            <a:prstDash val="solid"/>
            <a:headEnd type="none" w="med" len="med"/>
            <a:tailEnd type="arrow"/>
          </a:ln>
          <a:effectLst>
            <a:outerShdw blurRad="40000" dist="20000" dir="5400000" rotWithShape="0">
              <a:srgbClr val="000000">
                <a:alpha val="38000"/>
              </a:srgbClr>
            </a:outerShdw>
          </a:effectLst>
        </p:spPr>
      </p:cxnSp>
      <p:cxnSp>
        <p:nvCxnSpPr>
          <p:cNvPr id="25" name="Straight Arrow Connector 24">
            <a:extLst>
              <a:ext uri="{FF2B5EF4-FFF2-40B4-BE49-F238E27FC236}">
                <a16:creationId xmlns:a16="http://schemas.microsoft.com/office/drawing/2014/main" id="{1ABE0A1C-ABF3-4EE6-8C49-CAA72DE06908}"/>
              </a:ext>
            </a:extLst>
          </p:cNvPr>
          <p:cNvCxnSpPr/>
          <p:nvPr/>
        </p:nvCxnSpPr>
        <p:spPr bwMode="auto">
          <a:xfrm>
            <a:off x="4015658" y="3839385"/>
            <a:ext cx="1905000" cy="0"/>
          </a:xfrm>
          <a:prstGeom prst="straightConnector1">
            <a:avLst/>
          </a:prstGeom>
          <a:noFill/>
          <a:ln w="25400" cap="flat" cmpd="sng" algn="ctr">
            <a:solidFill>
              <a:srgbClr val="C41039"/>
            </a:solidFill>
            <a:prstDash val="solid"/>
            <a:headEnd type="none" w="med" len="med"/>
            <a:tailEnd type="arrow"/>
          </a:ln>
          <a:effectLst>
            <a:outerShdw blurRad="40000" dist="20000" dir="5400000" rotWithShape="0">
              <a:srgbClr val="000000">
                <a:alpha val="38000"/>
              </a:srgbClr>
            </a:outerShdw>
          </a:effectLst>
        </p:spPr>
      </p:cxnSp>
      <p:cxnSp>
        <p:nvCxnSpPr>
          <p:cNvPr id="26" name="Straight Arrow Connector 25">
            <a:extLst>
              <a:ext uri="{FF2B5EF4-FFF2-40B4-BE49-F238E27FC236}">
                <a16:creationId xmlns:a16="http://schemas.microsoft.com/office/drawing/2014/main" id="{A445E592-5088-4FD1-9F3D-5C30AF1FDA45}"/>
              </a:ext>
            </a:extLst>
          </p:cNvPr>
          <p:cNvCxnSpPr/>
          <p:nvPr/>
        </p:nvCxnSpPr>
        <p:spPr bwMode="auto">
          <a:xfrm>
            <a:off x="4015658" y="3245660"/>
            <a:ext cx="609600" cy="0"/>
          </a:xfrm>
          <a:prstGeom prst="straightConnector1">
            <a:avLst/>
          </a:prstGeom>
          <a:noFill/>
          <a:ln w="25400" cap="flat" cmpd="sng" algn="ctr">
            <a:solidFill>
              <a:srgbClr val="C41039"/>
            </a:solidFill>
            <a:prstDash val="solid"/>
            <a:headEnd type="none" w="med" len="med"/>
            <a:tailEnd type="arrow"/>
          </a:ln>
          <a:effectLst>
            <a:outerShdw blurRad="40000" dist="20000" dir="5400000" rotWithShape="0">
              <a:srgbClr val="000000">
                <a:alpha val="38000"/>
              </a:srgbClr>
            </a:outerShdw>
          </a:effectLst>
        </p:spPr>
      </p:cxnSp>
      <p:sp>
        <p:nvSpPr>
          <p:cNvPr id="27" name="Tekstvak 16">
            <a:extLst>
              <a:ext uri="{FF2B5EF4-FFF2-40B4-BE49-F238E27FC236}">
                <a16:creationId xmlns:a16="http://schemas.microsoft.com/office/drawing/2014/main" id="{2137616F-47F1-4B55-B6D0-E7F9AAFADA2C}"/>
              </a:ext>
            </a:extLst>
          </p:cNvPr>
          <p:cNvSpPr txBox="1"/>
          <p:nvPr/>
        </p:nvSpPr>
        <p:spPr>
          <a:xfrm>
            <a:off x="8743288" y="5009832"/>
            <a:ext cx="1444625" cy="307777"/>
          </a:xfrm>
          <a:prstGeom prst="rect">
            <a:avLst/>
          </a:prstGeom>
          <a:noFill/>
        </p:spPr>
        <p:txBody>
          <a:bodyPr>
            <a:spAutoFit/>
          </a:bodyPr>
          <a:lstStyle/>
          <a:p>
            <a:pPr eaLnBrk="0" hangingPunct="0">
              <a:defRPr/>
            </a:pPr>
            <a:r>
              <a:rPr lang="cs-CZ" sz="1400" dirty="0" err="1">
                <a:latin typeface="+mj-lt"/>
                <a:ea typeface="ＭＳ Ｐゴシック" pitchFamily="28" charset="-128"/>
              </a:rPr>
              <a:t>Swiss</a:t>
            </a:r>
            <a:r>
              <a:rPr lang="cs-CZ" sz="1400" dirty="0">
                <a:latin typeface="+mj-lt"/>
                <a:ea typeface="ＭＳ Ｐゴシック" pitchFamily="28" charset="-128"/>
              </a:rPr>
              <a:t> VAT 8.1% </a:t>
            </a:r>
            <a:endParaRPr lang="nl-NL" sz="1400" dirty="0">
              <a:latin typeface="+mj-lt"/>
              <a:ea typeface="ＭＳ Ｐゴシック" pitchFamily="28" charset="-128"/>
            </a:endParaRPr>
          </a:p>
        </p:txBody>
      </p:sp>
      <p:sp>
        <p:nvSpPr>
          <p:cNvPr id="28" name="Tekstvak 16">
            <a:extLst>
              <a:ext uri="{FF2B5EF4-FFF2-40B4-BE49-F238E27FC236}">
                <a16:creationId xmlns:a16="http://schemas.microsoft.com/office/drawing/2014/main" id="{CC1810B0-15EC-46E4-B9B5-FE2A2BE1CCAB}"/>
              </a:ext>
            </a:extLst>
          </p:cNvPr>
          <p:cNvSpPr txBox="1"/>
          <p:nvPr/>
        </p:nvSpPr>
        <p:spPr>
          <a:xfrm>
            <a:off x="7243696" y="4453513"/>
            <a:ext cx="1216025" cy="307777"/>
          </a:xfrm>
          <a:prstGeom prst="rect">
            <a:avLst/>
          </a:prstGeom>
          <a:noFill/>
        </p:spPr>
        <p:txBody>
          <a:bodyPr>
            <a:spAutoFit/>
          </a:bodyPr>
          <a:lstStyle/>
          <a:p>
            <a:pPr eaLnBrk="0" hangingPunct="0">
              <a:defRPr/>
            </a:pPr>
            <a:r>
              <a:rPr lang="cs-CZ" sz="1400">
                <a:latin typeface="+mj-lt"/>
                <a:ea typeface="ＭＳ Ｐゴシック" pitchFamily="28" charset="-128"/>
              </a:rPr>
              <a:t>UK VAT 20%</a:t>
            </a:r>
            <a:endParaRPr lang="nl-NL" sz="1400">
              <a:latin typeface="+mj-lt"/>
              <a:ea typeface="ＭＳ Ｐゴシック" pitchFamily="28" charset="-128"/>
            </a:endParaRPr>
          </a:p>
        </p:txBody>
      </p:sp>
      <p:sp>
        <p:nvSpPr>
          <p:cNvPr id="29" name="Tekstvak 16">
            <a:extLst>
              <a:ext uri="{FF2B5EF4-FFF2-40B4-BE49-F238E27FC236}">
                <a16:creationId xmlns:a16="http://schemas.microsoft.com/office/drawing/2014/main" id="{B2C03E7D-41C5-4C8B-920F-96F9347821A1}"/>
              </a:ext>
            </a:extLst>
          </p:cNvPr>
          <p:cNvSpPr txBox="1"/>
          <p:nvPr/>
        </p:nvSpPr>
        <p:spPr>
          <a:xfrm>
            <a:off x="5635385" y="3915585"/>
            <a:ext cx="1600200" cy="307777"/>
          </a:xfrm>
          <a:prstGeom prst="rect">
            <a:avLst/>
          </a:prstGeom>
          <a:noFill/>
        </p:spPr>
        <p:txBody>
          <a:bodyPr>
            <a:spAutoFit/>
          </a:bodyPr>
          <a:lstStyle/>
          <a:p>
            <a:pPr eaLnBrk="0" hangingPunct="0">
              <a:defRPr/>
            </a:pPr>
            <a:r>
              <a:rPr lang="cs-CZ" sz="1400">
                <a:latin typeface="+mj-lt"/>
                <a:ea typeface="ＭＳ Ｐゴシック" pitchFamily="28" charset="-128"/>
              </a:rPr>
              <a:t>German VAT 19%</a:t>
            </a:r>
            <a:endParaRPr lang="nl-NL" sz="1400">
              <a:latin typeface="+mj-lt"/>
              <a:ea typeface="ＭＳ Ｐゴシック" pitchFamily="28" charset="-128"/>
            </a:endParaRPr>
          </a:p>
        </p:txBody>
      </p:sp>
      <p:sp>
        <p:nvSpPr>
          <p:cNvPr id="30" name="Tekstvak 16">
            <a:extLst>
              <a:ext uri="{FF2B5EF4-FFF2-40B4-BE49-F238E27FC236}">
                <a16:creationId xmlns:a16="http://schemas.microsoft.com/office/drawing/2014/main" id="{393D0A5D-DB4C-400D-84A9-DB5528FAB2B7}"/>
              </a:ext>
            </a:extLst>
          </p:cNvPr>
          <p:cNvSpPr txBox="1"/>
          <p:nvPr/>
        </p:nvSpPr>
        <p:spPr>
          <a:xfrm>
            <a:off x="4244258" y="3534586"/>
            <a:ext cx="1600200" cy="307777"/>
          </a:xfrm>
          <a:prstGeom prst="rect">
            <a:avLst/>
          </a:prstGeom>
          <a:noFill/>
        </p:spPr>
        <p:txBody>
          <a:bodyPr>
            <a:spAutoFit/>
          </a:bodyPr>
          <a:lstStyle/>
          <a:p>
            <a:pPr eaLnBrk="0" hangingPunct="0">
              <a:defRPr/>
            </a:pPr>
            <a:r>
              <a:rPr lang="cs-CZ" sz="1400">
                <a:latin typeface="+mj-lt"/>
                <a:ea typeface="ＭＳ Ｐゴシック" pitchFamily="28" charset="-128"/>
              </a:rPr>
              <a:t>Belgian VAT 21 %</a:t>
            </a:r>
            <a:endParaRPr lang="nl-NL" sz="1400">
              <a:latin typeface="+mj-lt"/>
              <a:ea typeface="ＭＳ Ｐゴシック" pitchFamily="28" charset="-128"/>
            </a:endParaRPr>
          </a:p>
        </p:txBody>
      </p:sp>
      <p:cxnSp>
        <p:nvCxnSpPr>
          <p:cNvPr id="31" name="Straight Connector 30">
            <a:extLst>
              <a:ext uri="{FF2B5EF4-FFF2-40B4-BE49-F238E27FC236}">
                <a16:creationId xmlns:a16="http://schemas.microsoft.com/office/drawing/2014/main" id="{323434A8-AACE-4B54-85AE-5CA972C23AA1}"/>
              </a:ext>
            </a:extLst>
          </p:cNvPr>
          <p:cNvCxnSpPr/>
          <p:nvPr/>
        </p:nvCxnSpPr>
        <p:spPr bwMode="auto">
          <a:xfrm>
            <a:off x="8645486" y="2579704"/>
            <a:ext cx="0" cy="2671762"/>
          </a:xfrm>
          <a:prstGeom prst="line">
            <a:avLst/>
          </a:prstGeom>
          <a:noFill/>
          <a:ln w="25400" cap="flat" cmpd="sng" algn="ctr">
            <a:solidFill>
              <a:srgbClr val="C41039"/>
            </a:solidFill>
            <a:prstDash val="solid"/>
            <a:headEnd type="none" w="med" len="med"/>
            <a:tailEnd type="none" w="med" len="med"/>
          </a:ln>
          <a:effectLst>
            <a:outerShdw blurRad="40000" dist="20000" dir="5400000" rotWithShape="0">
              <a:srgbClr val="000000">
                <a:alpha val="38000"/>
              </a:srgbClr>
            </a:outerShdw>
          </a:effectLst>
        </p:spPr>
      </p:cxnSp>
      <p:cxnSp>
        <p:nvCxnSpPr>
          <p:cNvPr id="3" name="Straight Connector 30">
            <a:extLst>
              <a:ext uri="{FF2B5EF4-FFF2-40B4-BE49-F238E27FC236}">
                <a16:creationId xmlns:a16="http://schemas.microsoft.com/office/drawing/2014/main" id="{E7F94952-DCFD-FF72-8C85-DAAEB541927C}"/>
              </a:ext>
            </a:extLst>
          </p:cNvPr>
          <p:cNvCxnSpPr/>
          <p:nvPr/>
        </p:nvCxnSpPr>
        <p:spPr bwMode="auto">
          <a:xfrm>
            <a:off x="7193116" y="2549394"/>
            <a:ext cx="0" cy="2671762"/>
          </a:xfrm>
          <a:prstGeom prst="line">
            <a:avLst/>
          </a:prstGeom>
          <a:noFill/>
          <a:ln w="25400" cap="flat" cmpd="sng" algn="ctr">
            <a:solidFill>
              <a:srgbClr val="C41039"/>
            </a:solidFill>
            <a:prstDash val="solid"/>
            <a:headEnd type="none" w="med" len="med"/>
            <a:tailEnd type="none" w="med" len="me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4052156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686FF-0F42-4DF8-984A-7D2544C24BB0}"/>
              </a:ext>
            </a:extLst>
          </p:cNvPr>
          <p:cNvSpPr>
            <a:spLocks noGrp="1"/>
          </p:cNvSpPr>
          <p:nvPr>
            <p:ph type="title"/>
          </p:nvPr>
        </p:nvSpPr>
        <p:spPr/>
        <p:txBody>
          <a:bodyPr>
            <a:normAutofit fontScale="90000"/>
          </a:bodyPr>
          <a:lstStyle/>
          <a:p>
            <a:r>
              <a:rPr lang="en-US" b="1" dirty="0"/>
              <a:t>Example: </a:t>
            </a:r>
            <a:r>
              <a:rPr lang="en-US" dirty="0"/>
              <a:t>B2B - Supply: Download of Software Supplied by U.S. Company</a:t>
            </a:r>
          </a:p>
        </p:txBody>
      </p:sp>
      <p:sp>
        <p:nvSpPr>
          <p:cNvPr id="3" name="Content Placeholder 2">
            <a:extLst>
              <a:ext uri="{FF2B5EF4-FFF2-40B4-BE49-F238E27FC236}">
                <a16:creationId xmlns:a16="http://schemas.microsoft.com/office/drawing/2014/main" id="{6AAFB57D-226B-4A6D-9F4F-D9EC20F1113D}"/>
              </a:ext>
            </a:extLst>
          </p:cNvPr>
          <p:cNvSpPr>
            <a:spLocks noGrp="1"/>
          </p:cNvSpPr>
          <p:nvPr>
            <p:ph idx="1"/>
          </p:nvPr>
        </p:nvSpPr>
        <p:spPr>
          <a:xfrm>
            <a:off x="838200" y="1966685"/>
            <a:ext cx="6326114" cy="3984172"/>
          </a:xfrm>
        </p:spPr>
        <p:txBody>
          <a:bodyPr>
            <a:normAutofit fontScale="70000" lnSpcReduction="20000"/>
          </a:bodyPr>
          <a:lstStyle/>
          <a:p>
            <a:r>
              <a:rPr lang="en-US"/>
              <a:t>US company is providing software solutions to businesses in the EU and software can be downloaded via internet</a:t>
            </a:r>
          </a:p>
          <a:p>
            <a:r>
              <a:rPr lang="en-US"/>
              <a:t>EU business might later provide the same services to consumers / businesses worldwide</a:t>
            </a:r>
          </a:p>
          <a:p>
            <a:r>
              <a:rPr lang="en-US"/>
              <a:t>EU VAT qualification: Electronically supplied services</a:t>
            </a:r>
          </a:p>
          <a:p>
            <a:pPr marL="0" indent="0">
              <a:buNone/>
            </a:pPr>
            <a:endParaRPr lang="en-US"/>
          </a:p>
          <a:p>
            <a:r>
              <a:rPr lang="en-US"/>
              <a:t>VAT implications</a:t>
            </a:r>
          </a:p>
          <a:p>
            <a:pPr lvl="1"/>
            <a:r>
              <a:rPr lang="en-US"/>
              <a:t>VAT implications will be handled by the acquiring business in the EU under VAT reverse charge mechanism</a:t>
            </a:r>
          </a:p>
          <a:p>
            <a:pPr lvl="1"/>
            <a:r>
              <a:rPr lang="en-US"/>
              <a:t>No obligation for the US supplier to register for VAT</a:t>
            </a:r>
          </a:p>
        </p:txBody>
      </p:sp>
      <p:sp>
        <p:nvSpPr>
          <p:cNvPr id="4" name="Footer Placeholder 3">
            <a:extLst>
              <a:ext uri="{FF2B5EF4-FFF2-40B4-BE49-F238E27FC236}">
                <a16:creationId xmlns:a16="http://schemas.microsoft.com/office/drawing/2014/main" id="{4510231E-FC5B-40A9-A6EB-2ABDE7694949}"/>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777D0420-C553-4259-9923-D14E9316FE45}"/>
              </a:ext>
            </a:extLst>
          </p:cNvPr>
          <p:cNvSpPr>
            <a:spLocks noGrp="1"/>
          </p:cNvSpPr>
          <p:nvPr>
            <p:ph type="sldNum" sz="quarter" idx="4"/>
          </p:nvPr>
        </p:nvSpPr>
        <p:spPr/>
        <p:txBody>
          <a:bodyPr/>
          <a:lstStyle/>
          <a:p>
            <a:fld id="{62BFC0F0-E31D-44BF-B017-233CDB2896A6}" type="slidenum">
              <a:rPr lang="en-US" smtClean="0"/>
              <a:pPr/>
              <a:t>46</a:t>
            </a:fld>
            <a:endParaRPr lang="en-US"/>
          </a:p>
        </p:txBody>
      </p:sp>
      <p:pic>
        <p:nvPicPr>
          <p:cNvPr id="6" name="Grafik 2">
            <a:extLst>
              <a:ext uri="{FF2B5EF4-FFF2-40B4-BE49-F238E27FC236}">
                <a16:creationId xmlns:a16="http://schemas.microsoft.com/office/drawing/2014/main" id="{A55EEA98-5CBB-4FA5-9A23-256B24A72D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314" y="2358975"/>
            <a:ext cx="4789030" cy="2615796"/>
          </a:xfrm>
          <a:prstGeom prst="rect">
            <a:avLst/>
          </a:prstGeom>
        </p:spPr>
      </p:pic>
    </p:spTree>
    <p:extLst>
      <p:ext uri="{BB962C8B-B14F-4D97-AF65-F5344CB8AC3E}">
        <p14:creationId xmlns:p14="http://schemas.microsoft.com/office/powerpoint/2010/main" val="40625350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66BCA-3018-4948-A9EF-65B1ED1E897A}"/>
              </a:ext>
            </a:extLst>
          </p:cNvPr>
          <p:cNvSpPr>
            <a:spLocks noGrp="1"/>
          </p:cNvSpPr>
          <p:nvPr>
            <p:ph type="title"/>
          </p:nvPr>
        </p:nvSpPr>
        <p:spPr/>
        <p:txBody>
          <a:bodyPr/>
          <a:lstStyle/>
          <a:p>
            <a:r>
              <a:rPr lang="en-US" b="1" dirty="0"/>
              <a:t>Example: </a:t>
            </a:r>
            <a:r>
              <a:rPr lang="en-US" dirty="0"/>
              <a:t>Cloud Computing</a:t>
            </a:r>
          </a:p>
        </p:txBody>
      </p:sp>
      <p:sp>
        <p:nvSpPr>
          <p:cNvPr id="3" name="Content Placeholder 2">
            <a:extLst>
              <a:ext uri="{FF2B5EF4-FFF2-40B4-BE49-F238E27FC236}">
                <a16:creationId xmlns:a16="http://schemas.microsoft.com/office/drawing/2014/main" id="{B81C2037-5726-4F91-8FA2-A72FC206ADF0}"/>
              </a:ext>
            </a:extLst>
          </p:cNvPr>
          <p:cNvSpPr>
            <a:spLocks noGrp="1"/>
          </p:cNvSpPr>
          <p:nvPr>
            <p:ph idx="1"/>
          </p:nvPr>
        </p:nvSpPr>
        <p:spPr/>
        <p:txBody>
          <a:bodyPr>
            <a:normAutofit fontScale="77500" lnSpcReduction="20000"/>
          </a:bodyPr>
          <a:lstStyle/>
          <a:p>
            <a:r>
              <a:rPr lang="en-US"/>
              <a:t>US company is providing cloud computing services to customers in the EU (solution ‘plug into’ a cloud solution or utility computing model)</a:t>
            </a:r>
          </a:p>
          <a:p>
            <a:pPr lvl="1"/>
            <a:r>
              <a:rPr lang="en-US"/>
              <a:t>EU VAT qualification: Electronically supplied services</a:t>
            </a:r>
          </a:p>
          <a:p>
            <a:endParaRPr lang="en-US"/>
          </a:p>
          <a:p>
            <a:endParaRPr lang="en-US"/>
          </a:p>
          <a:p>
            <a:pPr marL="0" indent="0">
              <a:buNone/>
            </a:pPr>
            <a:endParaRPr lang="en-US"/>
          </a:p>
          <a:p>
            <a:endParaRPr lang="en-US"/>
          </a:p>
          <a:p>
            <a:r>
              <a:rPr lang="en-US"/>
              <a:t>VAT implications</a:t>
            </a:r>
          </a:p>
          <a:p>
            <a:pPr lvl="1"/>
            <a:r>
              <a:rPr lang="en-US"/>
              <a:t>B2B: VAT implications will be handled by the acquiring business in the EU under VAT reverse charge mechanism (no obligation for the US supplier to register for VAT)</a:t>
            </a:r>
          </a:p>
          <a:p>
            <a:pPr lvl="1"/>
            <a:r>
              <a:rPr lang="en-US"/>
              <a:t>B2C: Obligation of US company to charge and account for VAT in each and every country where the consumers are based (simplification with One Stop Shop available)</a:t>
            </a:r>
          </a:p>
          <a:p>
            <a:endParaRPr lang="en-US"/>
          </a:p>
        </p:txBody>
      </p:sp>
      <p:sp>
        <p:nvSpPr>
          <p:cNvPr id="4" name="Footer Placeholder 3">
            <a:extLst>
              <a:ext uri="{FF2B5EF4-FFF2-40B4-BE49-F238E27FC236}">
                <a16:creationId xmlns:a16="http://schemas.microsoft.com/office/drawing/2014/main" id="{2C59200B-777D-4B4D-8B2B-3E6079A3E13E}"/>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684805B0-D714-4CE7-8A63-83E7A9771B9A}"/>
              </a:ext>
            </a:extLst>
          </p:cNvPr>
          <p:cNvSpPr>
            <a:spLocks noGrp="1"/>
          </p:cNvSpPr>
          <p:nvPr>
            <p:ph type="sldNum" sz="quarter" idx="4"/>
          </p:nvPr>
        </p:nvSpPr>
        <p:spPr/>
        <p:txBody>
          <a:bodyPr/>
          <a:lstStyle/>
          <a:p>
            <a:fld id="{62BFC0F0-E31D-44BF-B017-233CDB2896A6}" type="slidenum">
              <a:rPr lang="en-US" smtClean="0"/>
              <a:pPr/>
              <a:t>47</a:t>
            </a:fld>
            <a:endParaRPr lang="en-US"/>
          </a:p>
        </p:txBody>
      </p:sp>
      <p:pic>
        <p:nvPicPr>
          <p:cNvPr id="6" name="Grafik 2">
            <a:extLst>
              <a:ext uri="{FF2B5EF4-FFF2-40B4-BE49-F238E27FC236}">
                <a16:creationId xmlns:a16="http://schemas.microsoft.com/office/drawing/2014/main" id="{7D9EFFA7-D887-41EF-8483-475F43E4DE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4650" y="3000682"/>
            <a:ext cx="4687736" cy="1316617"/>
          </a:xfrm>
          <a:prstGeom prst="rect">
            <a:avLst/>
          </a:prstGeom>
        </p:spPr>
      </p:pic>
    </p:spTree>
    <p:extLst>
      <p:ext uri="{BB962C8B-B14F-4D97-AF65-F5344CB8AC3E}">
        <p14:creationId xmlns:p14="http://schemas.microsoft.com/office/powerpoint/2010/main" val="21490514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BC6ED-756C-BE31-EF02-375491E99DAE}"/>
              </a:ext>
            </a:extLst>
          </p:cNvPr>
          <p:cNvSpPr>
            <a:spLocks noGrp="1"/>
          </p:cNvSpPr>
          <p:nvPr>
            <p:ph type="title"/>
          </p:nvPr>
        </p:nvSpPr>
        <p:spPr/>
        <p:txBody>
          <a:bodyPr/>
          <a:lstStyle/>
          <a:p>
            <a:r>
              <a:rPr lang="en-US" dirty="0"/>
              <a:t>E-Commerce</a:t>
            </a:r>
          </a:p>
        </p:txBody>
      </p:sp>
      <p:sp>
        <p:nvSpPr>
          <p:cNvPr id="3" name="Text Placeholder 2">
            <a:extLst>
              <a:ext uri="{FF2B5EF4-FFF2-40B4-BE49-F238E27FC236}">
                <a16:creationId xmlns:a16="http://schemas.microsoft.com/office/drawing/2014/main" id="{B3688365-43F4-B9F6-E7BB-C407E5D0D15F}"/>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F7180867-F59D-F695-2B65-DB8DB05AE952}"/>
              </a:ext>
            </a:extLst>
          </p:cNvPr>
          <p:cNvSpPr>
            <a:spLocks noGrp="1"/>
          </p:cNvSpPr>
          <p:nvPr>
            <p:ph type="ftr" sz="quarter" idx="10"/>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8AFF61AA-3B43-9FF5-5FCD-D0A04AD042A4}"/>
              </a:ext>
            </a:extLst>
          </p:cNvPr>
          <p:cNvSpPr>
            <a:spLocks noGrp="1"/>
          </p:cNvSpPr>
          <p:nvPr>
            <p:ph type="sldNum" sz="quarter" idx="11"/>
          </p:nvPr>
        </p:nvSpPr>
        <p:spPr/>
        <p:txBody>
          <a:bodyPr/>
          <a:lstStyle/>
          <a:p>
            <a:fld id="{62BFC0F0-E31D-44BF-B017-233CDB2896A6}" type="slidenum">
              <a:rPr lang="en-US" smtClean="0"/>
              <a:pPr/>
              <a:t>48</a:t>
            </a:fld>
            <a:endParaRPr lang="en-US"/>
          </a:p>
        </p:txBody>
      </p:sp>
    </p:spTree>
    <p:extLst>
      <p:ext uri="{BB962C8B-B14F-4D97-AF65-F5344CB8AC3E}">
        <p14:creationId xmlns:p14="http://schemas.microsoft.com/office/powerpoint/2010/main" val="1157615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9C7F3-0E24-4BC0-9144-F305E29BE3D6}"/>
              </a:ext>
            </a:extLst>
          </p:cNvPr>
          <p:cNvSpPr>
            <a:spLocks noGrp="1"/>
          </p:cNvSpPr>
          <p:nvPr>
            <p:ph type="title"/>
          </p:nvPr>
        </p:nvSpPr>
        <p:spPr/>
        <p:txBody>
          <a:bodyPr/>
          <a:lstStyle/>
          <a:p>
            <a:r>
              <a:rPr lang="en-US"/>
              <a:t>Internet and E-Commerce VAT</a:t>
            </a:r>
          </a:p>
        </p:txBody>
      </p:sp>
      <p:sp>
        <p:nvSpPr>
          <p:cNvPr id="3" name="Content Placeholder 2">
            <a:extLst>
              <a:ext uri="{FF2B5EF4-FFF2-40B4-BE49-F238E27FC236}">
                <a16:creationId xmlns:a16="http://schemas.microsoft.com/office/drawing/2014/main" id="{2869D7B4-0ABD-45BD-BD39-911F73CB9876}"/>
              </a:ext>
            </a:extLst>
          </p:cNvPr>
          <p:cNvSpPr>
            <a:spLocks noGrp="1"/>
          </p:cNvSpPr>
          <p:nvPr>
            <p:ph idx="1"/>
          </p:nvPr>
        </p:nvSpPr>
        <p:spPr/>
        <p:txBody>
          <a:bodyPr>
            <a:normAutofit fontScale="92500" lnSpcReduction="20000"/>
          </a:bodyPr>
          <a:lstStyle/>
          <a:p>
            <a:r>
              <a:rPr lang="en-US"/>
              <a:t>Sales via the internet to European consumers is huge.  </a:t>
            </a:r>
          </a:p>
          <a:p>
            <a:r>
              <a:rPr lang="en-US"/>
              <a:t>E-commerce is set to account for over 20% of retail selling in EU within a few years.</a:t>
            </a:r>
          </a:p>
          <a:p>
            <a:r>
              <a:rPr lang="en-US"/>
              <a:t>Responsibilities for retailers in terms of understand the VAT liabilities and charges in each EU state.</a:t>
            </a:r>
          </a:p>
          <a:p>
            <a:r>
              <a:rPr lang="en-US"/>
              <a:t>Failure to do so will leave any online retailer exposed to investigations and potential fines.</a:t>
            </a:r>
          </a:p>
          <a:p>
            <a:r>
              <a:rPr lang="en-US"/>
              <a:t>Businesses selling goods to consumers in other countries most likely will face an obligation to charge and collect local consumption taxes.  </a:t>
            </a:r>
          </a:p>
        </p:txBody>
      </p:sp>
      <p:sp>
        <p:nvSpPr>
          <p:cNvPr id="4" name="Footer Placeholder 3">
            <a:extLst>
              <a:ext uri="{FF2B5EF4-FFF2-40B4-BE49-F238E27FC236}">
                <a16:creationId xmlns:a16="http://schemas.microsoft.com/office/drawing/2014/main" id="{977AF6E5-07E1-4909-BD50-4F5503DE93E2}"/>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6310C134-4841-49AB-8A43-B1874C1B2A38}"/>
              </a:ext>
            </a:extLst>
          </p:cNvPr>
          <p:cNvSpPr>
            <a:spLocks noGrp="1"/>
          </p:cNvSpPr>
          <p:nvPr>
            <p:ph type="sldNum" sz="quarter" idx="4"/>
          </p:nvPr>
        </p:nvSpPr>
        <p:spPr/>
        <p:txBody>
          <a:bodyPr/>
          <a:lstStyle/>
          <a:p>
            <a:fld id="{62BFC0F0-E31D-44BF-B017-233CDB2896A6}" type="slidenum">
              <a:rPr lang="en-US" smtClean="0"/>
              <a:pPr/>
              <a:t>49</a:t>
            </a:fld>
            <a:endParaRPr lang="en-US"/>
          </a:p>
        </p:txBody>
      </p:sp>
    </p:spTree>
    <p:extLst>
      <p:ext uri="{BB962C8B-B14F-4D97-AF65-F5344CB8AC3E}">
        <p14:creationId xmlns:p14="http://schemas.microsoft.com/office/powerpoint/2010/main" val="473906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C7D2E15-FAE6-4D81-82CD-9C69DFC6FEEA}"/>
              </a:ext>
            </a:extLst>
          </p:cNvPr>
          <p:cNvSpPr>
            <a:spLocks noGrp="1"/>
          </p:cNvSpPr>
          <p:nvPr>
            <p:ph type="ftr" sz="quarter" idx="3"/>
          </p:nvPr>
        </p:nvSpPr>
        <p:spPr/>
        <p:txBody>
          <a:bodyPr/>
          <a:lstStyle/>
          <a:p>
            <a:r>
              <a:rPr lang="en-US" dirty="0"/>
              <a:t>Copyright © Sales Tax Institute 2024</a:t>
            </a:r>
          </a:p>
        </p:txBody>
      </p:sp>
      <p:sp>
        <p:nvSpPr>
          <p:cNvPr id="3" name="Slide Number Placeholder 2">
            <a:extLst>
              <a:ext uri="{FF2B5EF4-FFF2-40B4-BE49-F238E27FC236}">
                <a16:creationId xmlns:a16="http://schemas.microsoft.com/office/drawing/2014/main" id="{545F5217-31D6-45A7-8AEC-F2639037CB22}"/>
              </a:ext>
            </a:extLst>
          </p:cNvPr>
          <p:cNvSpPr>
            <a:spLocks noGrp="1"/>
          </p:cNvSpPr>
          <p:nvPr>
            <p:ph type="sldNum" sz="quarter" idx="4"/>
          </p:nvPr>
        </p:nvSpPr>
        <p:spPr/>
        <p:txBody>
          <a:bodyPr/>
          <a:lstStyle/>
          <a:p>
            <a:fld id="{62BFC0F0-E31D-44BF-B017-233CDB2896A6}" type="slidenum">
              <a:rPr lang="en-US" smtClean="0"/>
              <a:pPr/>
              <a:t>5</a:t>
            </a:fld>
            <a:endParaRPr lang="en-US"/>
          </a:p>
        </p:txBody>
      </p:sp>
      <p:sp>
        <p:nvSpPr>
          <p:cNvPr id="88" name="Freeform 3">
            <a:extLst>
              <a:ext uri="{FF2B5EF4-FFF2-40B4-BE49-F238E27FC236}">
                <a16:creationId xmlns:a16="http://schemas.microsoft.com/office/drawing/2014/main" id="{B75D5F65-61AD-4C6F-8FF9-73E5D42148C3}"/>
              </a:ext>
            </a:extLst>
          </p:cNvPr>
          <p:cNvSpPr>
            <a:spLocks noChangeAspect="1"/>
          </p:cNvSpPr>
          <p:nvPr/>
        </p:nvSpPr>
        <p:spPr bwMode="auto">
          <a:xfrm>
            <a:off x="458614" y="4011129"/>
            <a:ext cx="504825" cy="684212"/>
          </a:xfrm>
          <a:custGeom>
            <a:avLst/>
            <a:gdLst>
              <a:gd name="T0" fmla="*/ 2147483647 w 344"/>
              <a:gd name="T1" fmla="*/ 0 h 492"/>
              <a:gd name="T2" fmla="*/ 2147483647 w 344"/>
              <a:gd name="T3" fmla="*/ 2147483647 h 492"/>
              <a:gd name="T4" fmla="*/ 2147483647 w 344"/>
              <a:gd name="T5" fmla="*/ 2147483647 h 492"/>
              <a:gd name="T6" fmla="*/ 2147483647 w 344"/>
              <a:gd name="T7" fmla="*/ 2147483647 h 492"/>
              <a:gd name="T8" fmla="*/ 2147483647 w 344"/>
              <a:gd name="T9" fmla="*/ 2147483647 h 492"/>
              <a:gd name="T10" fmla="*/ 2147483647 w 344"/>
              <a:gd name="T11" fmla="*/ 2147483647 h 492"/>
              <a:gd name="T12" fmla="*/ 2147483647 w 344"/>
              <a:gd name="T13" fmla="*/ 2147483647 h 492"/>
              <a:gd name="T14" fmla="*/ 2147483647 w 344"/>
              <a:gd name="T15" fmla="*/ 2147483647 h 492"/>
              <a:gd name="T16" fmla="*/ 2147483647 w 344"/>
              <a:gd name="T17" fmla="*/ 2147483647 h 492"/>
              <a:gd name="T18" fmla="*/ 2147483647 w 344"/>
              <a:gd name="T19" fmla="*/ 2147483647 h 492"/>
              <a:gd name="T20" fmla="*/ 2147483647 w 344"/>
              <a:gd name="T21" fmla="*/ 2147483647 h 492"/>
              <a:gd name="T22" fmla="*/ 2147483647 w 344"/>
              <a:gd name="T23" fmla="*/ 2147483647 h 492"/>
              <a:gd name="T24" fmla="*/ 2147483647 w 344"/>
              <a:gd name="T25" fmla="*/ 2147483647 h 492"/>
              <a:gd name="T26" fmla="*/ 2147483647 w 344"/>
              <a:gd name="T27" fmla="*/ 2147483647 h 492"/>
              <a:gd name="T28" fmla="*/ 2147483647 w 344"/>
              <a:gd name="T29" fmla="*/ 2147483647 h 492"/>
              <a:gd name="T30" fmla="*/ 2147483647 w 344"/>
              <a:gd name="T31" fmla="*/ 2147483647 h 492"/>
              <a:gd name="T32" fmla="*/ 2147483647 w 344"/>
              <a:gd name="T33" fmla="*/ 2147483647 h 492"/>
              <a:gd name="T34" fmla="*/ 2147483647 w 344"/>
              <a:gd name="T35" fmla="*/ 2147483647 h 492"/>
              <a:gd name="T36" fmla="*/ 2147483647 w 344"/>
              <a:gd name="T37" fmla="*/ 2147483647 h 492"/>
              <a:gd name="T38" fmla="*/ 2147483647 w 344"/>
              <a:gd name="T39" fmla="*/ 2147483647 h 492"/>
              <a:gd name="T40" fmla="*/ 2147483647 w 344"/>
              <a:gd name="T41" fmla="*/ 2147483647 h 492"/>
              <a:gd name="T42" fmla="*/ 0 w 344"/>
              <a:gd name="T43" fmla="*/ 2147483647 h 492"/>
              <a:gd name="T44" fmla="*/ 2147483647 w 344"/>
              <a:gd name="T45" fmla="*/ 2147483647 h 492"/>
              <a:gd name="T46" fmla="*/ 2147483647 w 344"/>
              <a:gd name="T47" fmla="*/ 2147483647 h 492"/>
              <a:gd name="T48" fmla="*/ 2147483647 w 344"/>
              <a:gd name="T49" fmla="*/ 2147483647 h 492"/>
              <a:gd name="T50" fmla="*/ 2147483647 w 344"/>
              <a:gd name="T51" fmla="*/ 2147483647 h 492"/>
              <a:gd name="T52" fmla="*/ 2147483647 w 344"/>
              <a:gd name="T53" fmla="*/ 2147483647 h 492"/>
              <a:gd name="T54" fmla="*/ 2147483647 w 344"/>
              <a:gd name="T55" fmla="*/ 2147483647 h 492"/>
              <a:gd name="T56" fmla="*/ 2147483647 w 344"/>
              <a:gd name="T57" fmla="*/ 2147483647 h 492"/>
              <a:gd name="T58" fmla="*/ 2147483647 w 344"/>
              <a:gd name="T59" fmla="*/ 2147483647 h 492"/>
              <a:gd name="T60" fmla="*/ 2147483647 w 344"/>
              <a:gd name="T61" fmla="*/ 2147483647 h 492"/>
              <a:gd name="T62" fmla="*/ 2147483647 w 344"/>
              <a:gd name="T63" fmla="*/ 2147483647 h 492"/>
              <a:gd name="T64" fmla="*/ 2147483647 w 344"/>
              <a:gd name="T65" fmla="*/ 2147483647 h 492"/>
              <a:gd name="T66" fmla="*/ 2147483647 w 344"/>
              <a:gd name="T67" fmla="*/ 2147483647 h 492"/>
              <a:gd name="T68" fmla="*/ 2147483647 w 344"/>
              <a:gd name="T69" fmla="*/ 2147483647 h 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4"/>
              <a:gd name="T106" fmla="*/ 0 h 492"/>
              <a:gd name="T107" fmla="*/ 344 w 344"/>
              <a:gd name="T108" fmla="*/ 492 h 4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4" h="492">
                <a:moveTo>
                  <a:pt x="174" y="4"/>
                </a:moveTo>
                <a:lnTo>
                  <a:pt x="199" y="0"/>
                </a:lnTo>
                <a:lnTo>
                  <a:pt x="215" y="20"/>
                </a:lnTo>
                <a:lnTo>
                  <a:pt x="218" y="43"/>
                </a:lnTo>
                <a:lnTo>
                  <a:pt x="224" y="47"/>
                </a:lnTo>
                <a:lnTo>
                  <a:pt x="236" y="43"/>
                </a:lnTo>
                <a:lnTo>
                  <a:pt x="277" y="59"/>
                </a:lnTo>
                <a:lnTo>
                  <a:pt x="288" y="52"/>
                </a:lnTo>
                <a:lnTo>
                  <a:pt x="304" y="50"/>
                </a:lnTo>
                <a:lnTo>
                  <a:pt x="313" y="63"/>
                </a:lnTo>
                <a:lnTo>
                  <a:pt x="322" y="86"/>
                </a:lnTo>
                <a:lnTo>
                  <a:pt x="333" y="100"/>
                </a:lnTo>
                <a:lnTo>
                  <a:pt x="343" y="109"/>
                </a:lnTo>
                <a:lnTo>
                  <a:pt x="340" y="115"/>
                </a:lnTo>
                <a:lnTo>
                  <a:pt x="311" y="125"/>
                </a:lnTo>
                <a:lnTo>
                  <a:pt x="279" y="143"/>
                </a:lnTo>
                <a:lnTo>
                  <a:pt x="279" y="172"/>
                </a:lnTo>
                <a:lnTo>
                  <a:pt x="261" y="188"/>
                </a:lnTo>
                <a:lnTo>
                  <a:pt x="245" y="202"/>
                </a:lnTo>
                <a:lnTo>
                  <a:pt x="243" y="229"/>
                </a:lnTo>
                <a:lnTo>
                  <a:pt x="243" y="250"/>
                </a:lnTo>
                <a:lnTo>
                  <a:pt x="231" y="263"/>
                </a:lnTo>
                <a:lnTo>
                  <a:pt x="220" y="250"/>
                </a:lnTo>
                <a:lnTo>
                  <a:pt x="202" y="254"/>
                </a:lnTo>
                <a:lnTo>
                  <a:pt x="199" y="263"/>
                </a:lnTo>
                <a:lnTo>
                  <a:pt x="197" y="288"/>
                </a:lnTo>
                <a:lnTo>
                  <a:pt x="204" y="297"/>
                </a:lnTo>
                <a:lnTo>
                  <a:pt x="199" y="322"/>
                </a:lnTo>
                <a:lnTo>
                  <a:pt x="188" y="334"/>
                </a:lnTo>
                <a:lnTo>
                  <a:pt x="174" y="354"/>
                </a:lnTo>
                <a:lnTo>
                  <a:pt x="168" y="370"/>
                </a:lnTo>
                <a:lnTo>
                  <a:pt x="170" y="397"/>
                </a:lnTo>
                <a:lnTo>
                  <a:pt x="183" y="415"/>
                </a:lnTo>
                <a:lnTo>
                  <a:pt x="174" y="425"/>
                </a:lnTo>
                <a:lnTo>
                  <a:pt x="143" y="436"/>
                </a:lnTo>
                <a:lnTo>
                  <a:pt x="131" y="447"/>
                </a:lnTo>
                <a:lnTo>
                  <a:pt x="129" y="461"/>
                </a:lnTo>
                <a:lnTo>
                  <a:pt x="129" y="486"/>
                </a:lnTo>
                <a:lnTo>
                  <a:pt x="93" y="486"/>
                </a:lnTo>
                <a:lnTo>
                  <a:pt x="68" y="491"/>
                </a:lnTo>
                <a:lnTo>
                  <a:pt x="38" y="456"/>
                </a:lnTo>
                <a:lnTo>
                  <a:pt x="22" y="456"/>
                </a:lnTo>
                <a:lnTo>
                  <a:pt x="9" y="456"/>
                </a:lnTo>
                <a:lnTo>
                  <a:pt x="0" y="445"/>
                </a:lnTo>
                <a:lnTo>
                  <a:pt x="9" y="431"/>
                </a:lnTo>
                <a:lnTo>
                  <a:pt x="24" y="406"/>
                </a:lnTo>
                <a:lnTo>
                  <a:pt x="34" y="381"/>
                </a:lnTo>
                <a:lnTo>
                  <a:pt x="54" y="354"/>
                </a:lnTo>
                <a:lnTo>
                  <a:pt x="59" y="336"/>
                </a:lnTo>
                <a:lnTo>
                  <a:pt x="49" y="325"/>
                </a:lnTo>
                <a:lnTo>
                  <a:pt x="38" y="311"/>
                </a:lnTo>
                <a:lnTo>
                  <a:pt x="34" y="304"/>
                </a:lnTo>
                <a:lnTo>
                  <a:pt x="49" y="300"/>
                </a:lnTo>
                <a:lnTo>
                  <a:pt x="59" y="284"/>
                </a:lnTo>
                <a:lnTo>
                  <a:pt x="43" y="279"/>
                </a:lnTo>
                <a:lnTo>
                  <a:pt x="24" y="288"/>
                </a:lnTo>
                <a:lnTo>
                  <a:pt x="24" y="265"/>
                </a:lnTo>
                <a:lnTo>
                  <a:pt x="34" y="254"/>
                </a:lnTo>
                <a:lnTo>
                  <a:pt x="43" y="240"/>
                </a:lnTo>
                <a:lnTo>
                  <a:pt x="47" y="225"/>
                </a:lnTo>
                <a:lnTo>
                  <a:pt x="49" y="213"/>
                </a:lnTo>
                <a:lnTo>
                  <a:pt x="59" y="209"/>
                </a:lnTo>
                <a:lnTo>
                  <a:pt x="70" y="218"/>
                </a:lnTo>
                <a:lnTo>
                  <a:pt x="93" y="188"/>
                </a:lnTo>
                <a:lnTo>
                  <a:pt x="104" y="168"/>
                </a:lnTo>
                <a:lnTo>
                  <a:pt x="138" y="129"/>
                </a:lnTo>
                <a:lnTo>
                  <a:pt x="138" y="113"/>
                </a:lnTo>
                <a:lnTo>
                  <a:pt x="154" y="88"/>
                </a:lnTo>
                <a:lnTo>
                  <a:pt x="159" y="59"/>
                </a:lnTo>
                <a:lnTo>
                  <a:pt x="165" y="43"/>
                </a:lnTo>
                <a:lnTo>
                  <a:pt x="174" y="4"/>
                </a:lnTo>
              </a:path>
            </a:pathLst>
          </a:custGeom>
          <a:solidFill>
            <a:srgbClr val="42526C"/>
          </a:solidFill>
          <a:ln w="6350" cap="flat" cmpd="sng">
            <a:solidFill>
              <a:schemeClr val="tx2"/>
            </a:solidFill>
            <a:prstDash val="solid"/>
            <a:round/>
            <a:headEnd/>
            <a:tailEnd/>
          </a:ln>
        </p:spPr>
        <p:txBody>
          <a:bodyPr lIns="91411" tIns="45706" rIns="91411" bIns="45706" anchor="ctr"/>
          <a:lstStyle/>
          <a:p>
            <a:endParaRPr lang="en-US" sz="1600">
              <a:latin typeface="Palatino" pitchFamily="2" charset="77"/>
              <a:ea typeface="Palatino" pitchFamily="2" charset="77"/>
            </a:endParaRPr>
          </a:p>
        </p:txBody>
      </p:sp>
      <p:sp>
        <p:nvSpPr>
          <p:cNvPr id="89" name="Freeform 4">
            <a:extLst>
              <a:ext uri="{FF2B5EF4-FFF2-40B4-BE49-F238E27FC236}">
                <a16:creationId xmlns:a16="http://schemas.microsoft.com/office/drawing/2014/main" id="{4BE25E90-C39D-4B44-8120-F98C00AE95D8}"/>
              </a:ext>
            </a:extLst>
          </p:cNvPr>
          <p:cNvSpPr>
            <a:spLocks noChangeAspect="1"/>
          </p:cNvSpPr>
          <p:nvPr/>
        </p:nvSpPr>
        <p:spPr bwMode="auto">
          <a:xfrm>
            <a:off x="649112" y="3799990"/>
            <a:ext cx="1333500" cy="1119188"/>
          </a:xfrm>
          <a:custGeom>
            <a:avLst/>
            <a:gdLst>
              <a:gd name="T0" fmla="*/ 2147483647 w 911"/>
              <a:gd name="T1" fmla="*/ 2147483647 h 805"/>
              <a:gd name="T2" fmla="*/ 2147483647 w 911"/>
              <a:gd name="T3" fmla="*/ 2147483647 h 805"/>
              <a:gd name="T4" fmla="*/ 2147483647 w 911"/>
              <a:gd name="T5" fmla="*/ 2147483647 h 805"/>
              <a:gd name="T6" fmla="*/ 2147483647 w 911"/>
              <a:gd name="T7" fmla="*/ 2147483647 h 805"/>
              <a:gd name="T8" fmla="*/ 2147483647 w 911"/>
              <a:gd name="T9" fmla="*/ 2147483647 h 805"/>
              <a:gd name="T10" fmla="*/ 2147483647 w 911"/>
              <a:gd name="T11" fmla="*/ 2147483647 h 805"/>
              <a:gd name="T12" fmla="*/ 2147483647 w 911"/>
              <a:gd name="T13" fmla="*/ 2147483647 h 805"/>
              <a:gd name="T14" fmla="*/ 2147483647 w 911"/>
              <a:gd name="T15" fmla="*/ 2147483647 h 805"/>
              <a:gd name="T16" fmla="*/ 2147483647 w 911"/>
              <a:gd name="T17" fmla="*/ 2147483647 h 805"/>
              <a:gd name="T18" fmla="*/ 2147483647 w 911"/>
              <a:gd name="T19" fmla="*/ 2147483647 h 805"/>
              <a:gd name="T20" fmla="*/ 2147483647 w 911"/>
              <a:gd name="T21" fmla="*/ 2147483647 h 805"/>
              <a:gd name="T22" fmla="*/ 2147483647 w 911"/>
              <a:gd name="T23" fmla="*/ 2147483647 h 805"/>
              <a:gd name="T24" fmla="*/ 2147483647 w 911"/>
              <a:gd name="T25" fmla="*/ 2147483647 h 805"/>
              <a:gd name="T26" fmla="*/ 2147483647 w 911"/>
              <a:gd name="T27" fmla="*/ 2147483647 h 805"/>
              <a:gd name="T28" fmla="*/ 2147483647 w 911"/>
              <a:gd name="T29" fmla="*/ 2147483647 h 805"/>
              <a:gd name="T30" fmla="*/ 2147483647 w 911"/>
              <a:gd name="T31" fmla="*/ 2147483647 h 805"/>
              <a:gd name="T32" fmla="*/ 2147483647 w 911"/>
              <a:gd name="T33" fmla="*/ 2147483647 h 805"/>
              <a:gd name="T34" fmla="*/ 2147483647 w 911"/>
              <a:gd name="T35" fmla="*/ 2147483647 h 805"/>
              <a:gd name="T36" fmla="*/ 2147483647 w 911"/>
              <a:gd name="T37" fmla="*/ 2147483647 h 805"/>
              <a:gd name="T38" fmla="*/ 2147483647 w 911"/>
              <a:gd name="T39" fmla="*/ 2147483647 h 805"/>
              <a:gd name="T40" fmla="*/ 2147483647 w 911"/>
              <a:gd name="T41" fmla="*/ 2147483647 h 805"/>
              <a:gd name="T42" fmla="*/ 2147483647 w 911"/>
              <a:gd name="T43" fmla="*/ 2147483647 h 805"/>
              <a:gd name="T44" fmla="*/ 2147483647 w 911"/>
              <a:gd name="T45" fmla="*/ 2147483647 h 805"/>
              <a:gd name="T46" fmla="*/ 2147483647 w 911"/>
              <a:gd name="T47" fmla="*/ 2147483647 h 805"/>
              <a:gd name="T48" fmla="*/ 2147483647 w 911"/>
              <a:gd name="T49" fmla="*/ 2147483647 h 805"/>
              <a:gd name="T50" fmla="*/ 2147483647 w 911"/>
              <a:gd name="T51" fmla="*/ 2147483647 h 805"/>
              <a:gd name="T52" fmla="*/ 2147483647 w 911"/>
              <a:gd name="T53" fmla="*/ 2147483647 h 805"/>
              <a:gd name="T54" fmla="*/ 2147483647 w 911"/>
              <a:gd name="T55" fmla="*/ 2147483647 h 805"/>
              <a:gd name="T56" fmla="*/ 2147483647 w 911"/>
              <a:gd name="T57" fmla="*/ 2147483647 h 805"/>
              <a:gd name="T58" fmla="*/ 2147483647 w 911"/>
              <a:gd name="T59" fmla="*/ 2147483647 h 805"/>
              <a:gd name="T60" fmla="*/ 2147483647 w 911"/>
              <a:gd name="T61" fmla="*/ 2147483647 h 805"/>
              <a:gd name="T62" fmla="*/ 2147483647 w 911"/>
              <a:gd name="T63" fmla="*/ 2147483647 h 805"/>
              <a:gd name="T64" fmla="*/ 2147483647 w 911"/>
              <a:gd name="T65" fmla="*/ 2147483647 h 805"/>
              <a:gd name="T66" fmla="*/ 2147483647 w 911"/>
              <a:gd name="T67" fmla="*/ 2147483647 h 805"/>
              <a:gd name="T68" fmla="*/ 2147483647 w 911"/>
              <a:gd name="T69" fmla="*/ 2147483647 h 805"/>
              <a:gd name="T70" fmla="*/ 2147483647 w 911"/>
              <a:gd name="T71" fmla="*/ 2147483647 h 805"/>
              <a:gd name="T72" fmla="*/ 2147483647 w 911"/>
              <a:gd name="T73" fmla="*/ 2147483647 h 805"/>
              <a:gd name="T74" fmla="*/ 2147483647 w 911"/>
              <a:gd name="T75" fmla="*/ 2147483647 h 805"/>
              <a:gd name="T76" fmla="*/ 2147483647 w 911"/>
              <a:gd name="T77" fmla="*/ 2147483647 h 805"/>
              <a:gd name="T78" fmla="*/ 2147483647 w 911"/>
              <a:gd name="T79" fmla="*/ 2147483647 h 805"/>
              <a:gd name="T80" fmla="*/ 2147483647 w 911"/>
              <a:gd name="T81" fmla="*/ 2147483647 h 805"/>
              <a:gd name="T82" fmla="*/ 2147483647 w 911"/>
              <a:gd name="T83" fmla="*/ 2147483647 h 805"/>
              <a:gd name="T84" fmla="*/ 2147483647 w 911"/>
              <a:gd name="T85" fmla="*/ 2147483647 h 805"/>
              <a:gd name="T86" fmla="*/ 0 w 911"/>
              <a:gd name="T87" fmla="*/ 2147483647 h 805"/>
              <a:gd name="T88" fmla="*/ 2147483647 w 911"/>
              <a:gd name="T89" fmla="*/ 2147483647 h 805"/>
              <a:gd name="T90" fmla="*/ 2147483647 w 911"/>
              <a:gd name="T91" fmla="*/ 2147483647 h 805"/>
              <a:gd name="T92" fmla="*/ 2147483647 w 911"/>
              <a:gd name="T93" fmla="*/ 2147483647 h 805"/>
              <a:gd name="T94" fmla="*/ 2147483647 w 911"/>
              <a:gd name="T95" fmla="*/ 2147483647 h 805"/>
              <a:gd name="T96" fmla="*/ 2147483647 w 911"/>
              <a:gd name="T97" fmla="*/ 2147483647 h 805"/>
              <a:gd name="T98" fmla="*/ 2147483647 w 911"/>
              <a:gd name="T99" fmla="*/ 2147483647 h 805"/>
              <a:gd name="T100" fmla="*/ 2147483647 w 911"/>
              <a:gd name="T101" fmla="*/ 2147483647 h 805"/>
              <a:gd name="T102" fmla="*/ 2147483647 w 911"/>
              <a:gd name="T103" fmla="*/ 2147483647 h 805"/>
              <a:gd name="T104" fmla="*/ 2147483647 w 911"/>
              <a:gd name="T105" fmla="*/ 2147483647 h 805"/>
              <a:gd name="T106" fmla="*/ 2147483647 w 911"/>
              <a:gd name="T107" fmla="*/ 2147483647 h 805"/>
              <a:gd name="T108" fmla="*/ 2147483647 w 911"/>
              <a:gd name="T109" fmla="*/ 2147483647 h 805"/>
              <a:gd name="T110" fmla="*/ 2147483647 w 911"/>
              <a:gd name="T111" fmla="*/ 2147483647 h 805"/>
              <a:gd name="T112" fmla="*/ 2147483647 w 911"/>
              <a:gd name="T113" fmla="*/ 2147483647 h 805"/>
              <a:gd name="T114" fmla="*/ 2147483647 w 911"/>
              <a:gd name="T115" fmla="*/ 2147483647 h 805"/>
              <a:gd name="T116" fmla="*/ 2147483647 w 911"/>
              <a:gd name="T117" fmla="*/ 2147483647 h 805"/>
              <a:gd name="T118" fmla="*/ 2147483647 w 911"/>
              <a:gd name="T119" fmla="*/ 2147483647 h 805"/>
              <a:gd name="T120" fmla="*/ 2147483647 w 911"/>
              <a:gd name="T121" fmla="*/ 2147483647 h 8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1"/>
              <a:gd name="T184" fmla="*/ 0 h 805"/>
              <a:gd name="T185" fmla="*/ 911 w 911"/>
              <a:gd name="T186" fmla="*/ 805 h 8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1" h="805">
                <a:moveTo>
                  <a:pt x="45" y="156"/>
                </a:moveTo>
                <a:lnTo>
                  <a:pt x="40" y="145"/>
                </a:lnTo>
                <a:lnTo>
                  <a:pt x="45" y="129"/>
                </a:lnTo>
                <a:lnTo>
                  <a:pt x="70" y="86"/>
                </a:lnTo>
                <a:lnTo>
                  <a:pt x="59" y="77"/>
                </a:lnTo>
                <a:lnTo>
                  <a:pt x="63" y="65"/>
                </a:lnTo>
                <a:lnTo>
                  <a:pt x="50" y="63"/>
                </a:lnTo>
                <a:lnTo>
                  <a:pt x="50" y="45"/>
                </a:lnTo>
                <a:lnTo>
                  <a:pt x="59" y="34"/>
                </a:lnTo>
                <a:lnTo>
                  <a:pt x="100" y="20"/>
                </a:lnTo>
                <a:lnTo>
                  <a:pt x="134" y="24"/>
                </a:lnTo>
                <a:lnTo>
                  <a:pt x="136" y="11"/>
                </a:lnTo>
                <a:lnTo>
                  <a:pt x="161" y="0"/>
                </a:lnTo>
                <a:lnTo>
                  <a:pt x="175" y="4"/>
                </a:lnTo>
                <a:lnTo>
                  <a:pt x="202" y="40"/>
                </a:lnTo>
                <a:lnTo>
                  <a:pt x="250" y="63"/>
                </a:lnTo>
                <a:lnTo>
                  <a:pt x="291" y="63"/>
                </a:lnTo>
                <a:lnTo>
                  <a:pt x="302" y="65"/>
                </a:lnTo>
                <a:lnTo>
                  <a:pt x="416" y="129"/>
                </a:lnTo>
                <a:lnTo>
                  <a:pt x="448" y="134"/>
                </a:lnTo>
                <a:lnTo>
                  <a:pt x="473" y="156"/>
                </a:lnTo>
                <a:lnTo>
                  <a:pt x="509" y="147"/>
                </a:lnTo>
                <a:lnTo>
                  <a:pt x="532" y="161"/>
                </a:lnTo>
                <a:lnTo>
                  <a:pt x="552" y="181"/>
                </a:lnTo>
                <a:lnTo>
                  <a:pt x="577" y="181"/>
                </a:lnTo>
                <a:lnTo>
                  <a:pt x="593" y="186"/>
                </a:lnTo>
                <a:lnTo>
                  <a:pt x="602" y="195"/>
                </a:lnTo>
                <a:lnTo>
                  <a:pt x="593" y="206"/>
                </a:lnTo>
                <a:lnTo>
                  <a:pt x="593" y="222"/>
                </a:lnTo>
                <a:lnTo>
                  <a:pt x="662" y="270"/>
                </a:lnTo>
                <a:lnTo>
                  <a:pt x="698" y="299"/>
                </a:lnTo>
                <a:lnTo>
                  <a:pt x="714" y="295"/>
                </a:lnTo>
                <a:lnTo>
                  <a:pt x="734" y="290"/>
                </a:lnTo>
                <a:lnTo>
                  <a:pt x="798" y="317"/>
                </a:lnTo>
                <a:lnTo>
                  <a:pt x="805" y="340"/>
                </a:lnTo>
                <a:lnTo>
                  <a:pt x="814" y="347"/>
                </a:lnTo>
                <a:lnTo>
                  <a:pt x="834" y="352"/>
                </a:lnTo>
                <a:lnTo>
                  <a:pt x="846" y="361"/>
                </a:lnTo>
                <a:lnTo>
                  <a:pt x="864" y="361"/>
                </a:lnTo>
                <a:lnTo>
                  <a:pt x="880" y="361"/>
                </a:lnTo>
                <a:lnTo>
                  <a:pt x="898" y="365"/>
                </a:lnTo>
                <a:lnTo>
                  <a:pt x="903" y="361"/>
                </a:lnTo>
                <a:lnTo>
                  <a:pt x="910" y="377"/>
                </a:lnTo>
                <a:lnTo>
                  <a:pt x="910" y="397"/>
                </a:lnTo>
                <a:lnTo>
                  <a:pt x="898" y="411"/>
                </a:lnTo>
                <a:lnTo>
                  <a:pt x="830" y="458"/>
                </a:lnTo>
                <a:lnTo>
                  <a:pt x="803" y="458"/>
                </a:lnTo>
                <a:lnTo>
                  <a:pt x="718" y="481"/>
                </a:lnTo>
                <a:lnTo>
                  <a:pt x="689" y="486"/>
                </a:lnTo>
                <a:lnTo>
                  <a:pt x="689" y="511"/>
                </a:lnTo>
                <a:lnTo>
                  <a:pt x="673" y="511"/>
                </a:lnTo>
                <a:lnTo>
                  <a:pt x="657" y="522"/>
                </a:lnTo>
                <a:lnTo>
                  <a:pt x="639" y="542"/>
                </a:lnTo>
                <a:lnTo>
                  <a:pt x="623" y="558"/>
                </a:lnTo>
                <a:lnTo>
                  <a:pt x="602" y="563"/>
                </a:lnTo>
                <a:lnTo>
                  <a:pt x="584" y="585"/>
                </a:lnTo>
                <a:lnTo>
                  <a:pt x="584" y="613"/>
                </a:lnTo>
                <a:lnTo>
                  <a:pt x="598" y="629"/>
                </a:lnTo>
                <a:lnTo>
                  <a:pt x="602" y="642"/>
                </a:lnTo>
                <a:lnTo>
                  <a:pt x="602" y="663"/>
                </a:lnTo>
                <a:lnTo>
                  <a:pt x="598" y="672"/>
                </a:lnTo>
                <a:lnTo>
                  <a:pt x="582" y="676"/>
                </a:lnTo>
                <a:lnTo>
                  <a:pt x="557" y="697"/>
                </a:lnTo>
                <a:lnTo>
                  <a:pt x="523" y="726"/>
                </a:lnTo>
                <a:lnTo>
                  <a:pt x="509" y="738"/>
                </a:lnTo>
                <a:lnTo>
                  <a:pt x="502" y="747"/>
                </a:lnTo>
                <a:lnTo>
                  <a:pt x="502" y="758"/>
                </a:lnTo>
                <a:lnTo>
                  <a:pt x="466" y="758"/>
                </a:lnTo>
                <a:lnTo>
                  <a:pt x="443" y="763"/>
                </a:lnTo>
                <a:lnTo>
                  <a:pt x="427" y="767"/>
                </a:lnTo>
                <a:lnTo>
                  <a:pt x="420" y="774"/>
                </a:lnTo>
                <a:lnTo>
                  <a:pt x="407" y="792"/>
                </a:lnTo>
                <a:lnTo>
                  <a:pt x="386" y="799"/>
                </a:lnTo>
                <a:lnTo>
                  <a:pt x="373" y="799"/>
                </a:lnTo>
                <a:lnTo>
                  <a:pt x="348" y="797"/>
                </a:lnTo>
                <a:lnTo>
                  <a:pt x="307" y="792"/>
                </a:lnTo>
                <a:lnTo>
                  <a:pt x="232" y="763"/>
                </a:lnTo>
                <a:lnTo>
                  <a:pt x="202" y="758"/>
                </a:lnTo>
                <a:lnTo>
                  <a:pt x="175" y="767"/>
                </a:lnTo>
                <a:lnTo>
                  <a:pt x="154" y="779"/>
                </a:lnTo>
                <a:lnTo>
                  <a:pt x="129" y="783"/>
                </a:lnTo>
                <a:lnTo>
                  <a:pt x="106" y="797"/>
                </a:lnTo>
                <a:lnTo>
                  <a:pt x="95" y="804"/>
                </a:lnTo>
                <a:lnTo>
                  <a:pt x="50" y="756"/>
                </a:lnTo>
                <a:lnTo>
                  <a:pt x="50" y="683"/>
                </a:lnTo>
                <a:lnTo>
                  <a:pt x="29" y="658"/>
                </a:lnTo>
                <a:lnTo>
                  <a:pt x="4" y="638"/>
                </a:lnTo>
                <a:lnTo>
                  <a:pt x="0" y="626"/>
                </a:lnTo>
                <a:lnTo>
                  <a:pt x="0" y="601"/>
                </a:lnTo>
                <a:lnTo>
                  <a:pt x="13" y="588"/>
                </a:lnTo>
                <a:lnTo>
                  <a:pt x="45" y="576"/>
                </a:lnTo>
                <a:lnTo>
                  <a:pt x="54" y="567"/>
                </a:lnTo>
                <a:lnTo>
                  <a:pt x="40" y="551"/>
                </a:lnTo>
                <a:lnTo>
                  <a:pt x="36" y="522"/>
                </a:lnTo>
                <a:lnTo>
                  <a:pt x="50" y="497"/>
                </a:lnTo>
                <a:lnTo>
                  <a:pt x="75" y="472"/>
                </a:lnTo>
                <a:lnTo>
                  <a:pt x="75" y="451"/>
                </a:lnTo>
                <a:lnTo>
                  <a:pt x="65" y="436"/>
                </a:lnTo>
                <a:lnTo>
                  <a:pt x="75" y="406"/>
                </a:lnTo>
                <a:lnTo>
                  <a:pt x="79" y="402"/>
                </a:lnTo>
                <a:lnTo>
                  <a:pt x="91" y="402"/>
                </a:lnTo>
                <a:lnTo>
                  <a:pt x="100" y="415"/>
                </a:lnTo>
                <a:lnTo>
                  <a:pt x="111" y="397"/>
                </a:lnTo>
                <a:lnTo>
                  <a:pt x="116" y="352"/>
                </a:lnTo>
                <a:lnTo>
                  <a:pt x="150" y="322"/>
                </a:lnTo>
                <a:lnTo>
                  <a:pt x="150" y="306"/>
                </a:lnTo>
                <a:lnTo>
                  <a:pt x="150" y="295"/>
                </a:lnTo>
                <a:lnTo>
                  <a:pt x="182" y="274"/>
                </a:lnTo>
                <a:lnTo>
                  <a:pt x="207" y="270"/>
                </a:lnTo>
                <a:lnTo>
                  <a:pt x="216" y="261"/>
                </a:lnTo>
                <a:lnTo>
                  <a:pt x="195" y="240"/>
                </a:lnTo>
                <a:lnTo>
                  <a:pt x="179" y="206"/>
                </a:lnTo>
                <a:lnTo>
                  <a:pt x="170" y="199"/>
                </a:lnTo>
                <a:lnTo>
                  <a:pt x="145" y="211"/>
                </a:lnTo>
                <a:lnTo>
                  <a:pt x="129" y="204"/>
                </a:lnTo>
                <a:lnTo>
                  <a:pt x="104" y="195"/>
                </a:lnTo>
                <a:lnTo>
                  <a:pt x="95" y="199"/>
                </a:lnTo>
                <a:lnTo>
                  <a:pt x="88" y="190"/>
                </a:lnTo>
                <a:lnTo>
                  <a:pt x="88" y="174"/>
                </a:lnTo>
                <a:lnTo>
                  <a:pt x="75" y="156"/>
                </a:lnTo>
                <a:lnTo>
                  <a:pt x="65" y="152"/>
                </a:lnTo>
                <a:lnTo>
                  <a:pt x="45" y="156"/>
                </a:lnTo>
              </a:path>
            </a:pathLst>
          </a:custGeom>
          <a:solidFill>
            <a:srgbClr val="42526C"/>
          </a:solidFill>
          <a:ln w="6350" cap="flat" cmpd="sng">
            <a:solidFill>
              <a:schemeClr val="tx2"/>
            </a:solidFill>
            <a:prstDash val="solid"/>
            <a:round/>
            <a:headEnd/>
            <a:tailEnd/>
          </a:ln>
        </p:spPr>
        <p:txBody>
          <a:bodyPr lIns="91411" tIns="45706" rIns="91411" bIns="45706" anchor="ctr"/>
          <a:lstStyle/>
          <a:p>
            <a:endParaRPr lang="en-US" sz="1600">
              <a:latin typeface="Palatino" pitchFamily="2" charset="77"/>
              <a:ea typeface="Palatino" pitchFamily="2" charset="77"/>
            </a:endParaRPr>
          </a:p>
        </p:txBody>
      </p:sp>
      <p:sp>
        <p:nvSpPr>
          <p:cNvPr id="90" name="Freeform 5">
            <a:extLst>
              <a:ext uri="{FF2B5EF4-FFF2-40B4-BE49-F238E27FC236}">
                <a16:creationId xmlns:a16="http://schemas.microsoft.com/office/drawing/2014/main" id="{881F3566-2352-493F-BDFE-A67DDB6634E5}"/>
              </a:ext>
            </a:extLst>
          </p:cNvPr>
          <p:cNvSpPr>
            <a:spLocks noChangeAspect="1"/>
          </p:cNvSpPr>
          <p:nvPr/>
        </p:nvSpPr>
        <p:spPr bwMode="auto">
          <a:xfrm>
            <a:off x="1663526" y="4727094"/>
            <a:ext cx="55562" cy="53975"/>
          </a:xfrm>
          <a:custGeom>
            <a:avLst/>
            <a:gdLst>
              <a:gd name="T0" fmla="*/ 2147483647 w 36"/>
              <a:gd name="T1" fmla="*/ 0 h 38"/>
              <a:gd name="T2" fmla="*/ 2147483647 w 36"/>
              <a:gd name="T3" fmla="*/ 0 h 38"/>
              <a:gd name="T4" fmla="*/ 0 w 36"/>
              <a:gd name="T5" fmla="*/ 2147483647 h 38"/>
              <a:gd name="T6" fmla="*/ 2147483647 w 36"/>
              <a:gd name="T7" fmla="*/ 2147483647 h 38"/>
              <a:gd name="T8" fmla="*/ 2147483647 w 36"/>
              <a:gd name="T9" fmla="*/ 2147483647 h 38"/>
              <a:gd name="T10" fmla="*/ 2147483647 w 36"/>
              <a:gd name="T11" fmla="*/ 0 h 38"/>
              <a:gd name="T12" fmla="*/ 0 60000 65536"/>
              <a:gd name="T13" fmla="*/ 0 60000 65536"/>
              <a:gd name="T14" fmla="*/ 0 60000 65536"/>
              <a:gd name="T15" fmla="*/ 0 60000 65536"/>
              <a:gd name="T16" fmla="*/ 0 60000 65536"/>
              <a:gd name="T17" fmla="*/ 0 60000 65536"/>
              <a:gd name="T18" fmla="*/ 0 w 36"/>
              <a:gd name="T19" fmla="*/ 0 h 38"/>
              <a:gd name="T20" fmla="*/ 36 w 3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6" h="38">
                <a:moveTo>
                  <a:pt x="35" y="0"/>
                </a:moveTo>
                <a:lnTo>
                  <a:pt x="18" y="0"/>
                </a:lnTo>
                <a:lnTo>
                  <a:pt x="0" y="23"/>
                </a:lnTo>
                <a:lnTo>
                  <a:pt x="9" y="37"/>
                </a:lnTo>
                <a:lnTo>
                  <a:pt x="25" y="37"/>
                </a:lnTo>
                <a:lnTo>
                  <a:pt x="35" y="0"/>
                </a:lnTo>
              </a:path>
            </a:pathLst>
          </a:custGeom>
          <a:solidFill>
            <a:srgbClr val="42526C"/>
          </a:solid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sp>
        <p:nvSpPr>
          <p:cNvPr id="91" name="Freeform 6">
            <a:extLst>
              <a:ext uri="{FF2B5EF4-FFF2-40B4-BE49-F238E27FC236}">
                <a16:creationId xmlns:a16="http://schemas.microsoft.com/office/drawing/2014/main" id="{20FD6526-655E-4547-948F-6871F5B78A4D}"/>
              </a:ext>
            </a:extLst>
          </p:cNvPr>
          <p:cNvSpPr>
            <a:spLocks noChangeAspect="1"/>
          </p:cNvSpPr>
          <p:nvPr/>
        </p:nvSpPr>
        <p:spPr bwMode="auto">
          <a:xfrm>
            <a:off x="1809576" y="4642953"/>
            <a:ext cx="117475" cy="87312"/>
          </a:xfrm>
          <a:custGeom>
            <a:avLst/>
            <a:gdLst>
              <a:gd name="T0" fmla="*/ 2147483647 w 80"/>
              <a:gd name="T1" fmla="*/ 0 h 62"/>
              <a:gd name="T2" fmla="*/ 2147483647 w 80"/>
              <a:gd name="T3" fmla="*/ 2147483647 h 62"/>
              <a:gd name="T4" fmla="*/ 2147483647 w 80"/>
              <a:gd name="T5" fmla="*/ 2147483647 h 62"/>
              <a:gd name="T6" fmla="*/ 0 w 80"/>
              <a:gd name="T7" fmla="*/ 2147483647 h 62"/>
              <a:gd name="T8" fmla="*/ 2147483647 w 80"/>
              <a:gd name="T9" fmla="*/ 2147483647 h 62"/>
              <a:gd name="T10" fmla="*/ 2147483647 w 80"/>
              <a:gd name="T11" fmla="*/ 2147483647 h 62"/>
              <a:gd name="T12" fmla="*/ 2147483647 w 80"/>
              <a:gd name="T13" fmla="*/ 2147483647 h 62"/>
              <a:gd name="T14" fmla="*/ 2147483647 w 80"/>
              <a:gd name="T15" fmla="*/ 2147483647 h 62"/>
              <a:gd name="T16" fmla="*/ 2147483647 w 80"/>
              <a:gd name="T17" fmla="*/ 2147483647 h 62"/>
              <a:gd name="T18" fmla="*/ 2147483647 w 80"/>
              <a:gd name="T19" fmla="*/ 2147483647 h 62"/>
              <a:gd name="T20" fmla="*/ 2147483647 w 80"/>
              <a:gd name="T21" fmla="*/ 0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62"/>
              <a:gd name="T35" fmla="*/ 80 w 80"/>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62">
                <a:moveTo>
                  <a:pt x="58" y="0"/>
                </a:moveTo>
                <a:lnTo>
                  <a:pt x="49" y="6"/>
                </a:lnTo>
                <a:lnTo>
                  <a:pt x="18" y="11"/>
                </a:lnTo>
                <a:lnTo>
                  <a:pt x="0" y="31"/>
                </a:lnTo>
                <a:lnTo>
                  <a:pt x="24" y="49"/>
                </a:lnTo>
                <a:lnTo>
                  <a:pt x="38" y="61"/>
                </a:lnTo>
                <a:lnTo>
                  <a:pt x="63" y="56"/>
                </a:lnTo>
                <a:lnTo>
                  <a:pt x="79" y="49"/>
                </a:lnTo>
                <a:lnTo>
                  <a:pt x="74" y="31"/>
                </a:lnTo>
                <a:lnTo>
                  <a:pt x="63" y="20"/>
                </a:lnTo>
                <a:lnTo>
                  <a:pt x="58" y="0"/>
                </a:lnTo>
              </a:path>
            </a:pathLst>
          </a:custGeom>
          <a:solidFill>
            <a:srgbClr val="42526C"/>
          </a:solidFill>
          <a:ln w="6350" cap="flat" cmpd="sng">
            <a:solidFill>
              <a:schemeClr val="tx2"/>
            </a:solidFill>
            <a:prstDash val="solid"/>
            <a:round/>
            <a:headEnd/>
            <a:tailEnd/>
          </a:ln>
        </p:spPr>
        <p:txBody>
          <a:bodyPr lIns="91411" tIns="45706" rIns="91411" bIns="45706" anchor="ctr"/>
          <a:lstStyle/>
          <a:p>
            <a:endParaRPr lang="en-US" sz="1600">
              <a:latin typeface="Palatino" pitchFamily="2" charset="77"/>
              <a:ea typeface="Palatino" pitchFamily="2" charset="77"/>
            </a:endParaRPr>
          </a:p>
        </p:txBody>
      </p:sp>
      <p:sp>
        <p:nvSpPr>
          <p:cNvPr id="92" name="Freeform 7">
            <a:extLst>
              <a:ext uri="{FF2B5EF4-FFF2-40B4-BE49-F238E27FC236}">
                <a16:creationId xmlns:a16="http://schemas.microsoft.com/office/drawing/2014/main" id="{27B8739F-E13B-4597-B7D9-1560A7684B4A}"/>
              </a:ext>
            </a:extLst>
          </p:cNvPr>
          <p:cNvSpPr>
            <a:spLocks noChangeAspect="1"/>
          </p:cNvSpPr>
          <p:nvPr/>
        </p:nvSpPr>
        <p:spPr bwMode="auto">
          <a:xfrm>
            <a:off x="1990553" y="4649305"/>
            <a:ext cx="58737" cy="49211"/>
          </a:xfrm>
          <a:custGeom>
            <a:avLst/>
            <a:gdLst>
              <a:gd name="T0" fmla="*/ 2147483647 w 38"/>
              <a:gd name="T1" fmla="*/ 0 h 37"/>
              <a:gd name="T2" fmla="*/ 0 w 38"/>
              <a:gd name="T3" fmla="*/ 2147483647 h 37"/>
              <a:gd name="T4" fmla="*/ 2147483647 w 38"/>
              <a:gd name="T5" fmla="*/ 2147483647 h 37"/>
              <a:gd name="T6" fmla="*/ 2147483647 w 38"/>
              <a:gd name="T7" fmla="*/ 2147483647 h 37"/>
              <a:gd name="T8" fmla="*/ 2147483647 w 38"/>
              <a:gd name="T9" fmla="*/ 0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23" y="0"/>
                </a:moveTo>
                <a:lnTo>
                  <a:pt x="0" y="9"/>
                </a:lnTo>
                <a:lnTo>
                  <a:pt x="20" y="21"/>
                </a:lnTo>
                <a:lnTo>
                  <a:pt x="37" y="36"/>
                </a:lnTo>
                <a:lnTo>
                  <a:pt x="23" y="0"/>
                </a:lnTo>
              </a:path>
            </a:pathLst>
          </a:custGeom>
          <a:solidFill>
            <a:srgbClr val="A50021"/>
          </a:solid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sp>
        <p:nvSpPr>
          <p:cNvPr id="93" name="Freeform 8">
            <a:extLst>
              <a:ext uri="{FF2B5EF4-FFF2-40B4-BE49-F238E27FC236}">
                <a16:creationId xmlns:a16="http://schemas.microsoft.com/office/drawing/2014/main" id="{41C9C3C4-3B04-4F2A-9B29-BED40EDCEC1E}"/>
              </a:ext>
            </a:extLst>
          </p:cNvPr>
          <p:cNvSpPr>
            <a:spLocks noChangeAspect="1"/>
          </p:cNvSpPr>
          <p:nvPr/>
        </p:nvSpPr>
        <p:spPr bwMode="auto">
          <a:xfrm>
            <a:off x="2473151" y="4601680"/>
            <a:ext cx="196849" cy="303212"/>
          </a:xfrm>
          <a:custGeom>
            <a:avLst/>
            <a:gdLst>
              <a:gd name="T0" fmla="*/ 2147483647 w 136"/>
              <a:gd name="T1" fmla="*/ 0 h 217"/>
              <a:gd name="T2" fmla="*/ 2147483647 w 136"/>
              <a:gd name="T3" fmla="*/ 2147483647 h 217"/>
              <a:gd name="T4" fmla="*/ 2147483647 w 136"/>
              <a:gd name="T5" fmla="*/ 2147483647 h 217"/>
              <a:gd name="T6" fmla="*/ 2147483647 w 136"/>
              <a:gd name="T7" fmla="*/ 2147483647 h 217"/>
              <a:gd name="T8" fmla="*/ 0 w 136"/>
              <a:gd name="T9" fmla="*/ 2147483647 h 217"/>
              <a:gd name="T10" fmla="*/ 2147483647 w 136"/>
              <a:gd name="T11" fmla="*/ 2147483647 h 217"/>
              <a:gd name="T12" fmla="*/ 2147483647 w 136"/>
              <a:gd name="T13" fmla="*/ 2147483647 h 217"/>
              <a:gd name="T14" fmla="*/ 2147483647 w 136"/>
              <a:gd name="T15" fmla="*/ 2147483647 h 217"/>
              <a:gd name="T16" fmla="*/ 2147483647 w 136"/>
              <a:gd name="T17" fmla="*/ 2147483647 h 217"/>
              <a:gd name="T18" fmla="*/ 2147483647 w 136"/>
              <a:gd name="T19" fmla="*/ 2147483647 h 217"/>
              <a:gd name="T20" fmla="*/ 2147483647 w 136"/>
              <a:gd name="T21" fmla="*/ 2147483647 h 217"/>
              <a:gd name="T22" fmla="*/ 2147483647 w 136"/>
              <a:gd name="T23" fmla="*/ 2147483647 h 217"/>
              <a:gd name="T24" fmla="*/ 2147483647 w 136"/>
              <a:gd name="T25" fmla="*/ 2147483647 h 217"/>
              <a:gd name="T26" fmla="*/ 2147483647 w 136"/>
              <a:gd name="T27" fmla="*/ 2147483647 h 217"/>
              <a:gd name="T28" fmla="*/ 2147483647 w 136"/>
              <a:gd name="T29" fmla="*/ 2147483647 h 217"/>
              <a:gd name="T30" fmla="*/ 2147483647 w 136"/>
              <a:gd name="T31" fmla="*/ 2147483647 h 217"/>
              <a:gd name="T32" fmla="*/ 2147483647 w 136"/>
              <a:gd name="T33" fmla="*/ 2147483647 h 217"/>
              <a:gd name="T34" fmla="*/ 2147483647 w 136"/>
              <a:gd name="T35" fmla="*/ 2147483647 h 217"/>
              <a:gd name="T36" fmla="*/ 2147483647 w 136"/>
              <a:gd name="T37" fmla="*/ 2147483647 h 217"/>
              <a:gd name="T38" fmla="*/ 2147483647 w 136"/>
              <a:gd name="T39" fmla="*/ 2147483647 h 217"/>
              <a:gd name="T40" fmla="*/ 2147483647 w 136"/>
              <a:gd name="T41" fmla="*/ 2147483647 h 217"/>
              <a:gd name="T42" fmla="*/ 2147483647 w 136"/>
              <a:gd name="T43" fmla="*/ 2147483647 h 217"/>
              <a:gd name="T44" fmla="*/ 2147483647 w 136"/>
              <a:gd name="T45" fmla="*/ 2147483647 h 217"/>
              <a:gd name="T46" fmla="*/ 2147483647 w 136"/>
              <a:gd name="T47" fmla="*/ 2147483647 h 217"/>
              <a:gd name="T48" fmla="*/ 2147483647 w 136"/>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217"/>
              <a:gd name="T77" fmla="*/ 136 w 136"/>
              <a:gd name="T78" fmla="*/ 217 h 2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217">
                <a:moveTo>
                  <a:pt x="80" y="0"/>
                </a:moveTo>
                <a:lnTo>
                  <a:pt x="59" y="11"/>
                </a:lnTo>
                <a:lnTo>
                  <a:pt x="43" y="25"/>
                </a:lnTo>
                <a:lnTo>
                  <a:pt x="25" y="29"/>
                </a:lnTo>
                <a:lnTo>
                  <a:pt x="0" y="25"/>
                </a:lnTo>
                <a:lnTo>
                  <a:pt x="4" y="50"/>
                </a:lnTo>
                <a:lnTo>
                  <a:pt x="18" y="65"/>
                </a:lnTo>
                <a:lnTo>
                  <a:pt x="13" y="106"/>
                </a:lnTo>
                <a:lnTo>
                  <a:pt x="13" y="127"/>
                </a:lnTo>
                <a:lnTo>
                  <a:pt x="18" y="145"/>
                </a:lnTo>
                <a:lnTo>
                  <a:pt x="4" y="179"/>
                </a:lnTo>
                <a:lnTo>
                  <a:pt x="9" y="202"/>
                </a:lnTo>
                <a:lnTo>
                  <a:pt x="25" y="216"/>
                </a:lnTo>
                <a:lnTo>
                  <a:pt x="50" y="197"/>
                </a:lnTo>
                <a:lnTo>
                  <a:pt x="59" y="193"/>
                </a:lnTo>
                <a:lnTo>
                  <a:pt x="84" y="197"/>
                </a:lnTo>
                <a:lnTo>
                  <a:pt x="100" y="181"/>
                </a:lnTo>
                <a:lnTo>
                  <a:pt x="100" y="165"/>
                </a:lnTo>
                <a:lnTo>
                  <a:pt x="121" y="131"/>
                </a:lnTo>
                <a:lnTo>
                  <a:pt x="130" y="111"/>
                </a:lnTo>
                <a:lnTo>
                  <a:pt x="121" y="90"/>
                </a:lnTo>
                <a:lnTo>
                  <a:pt x="135" y="65"/>
                </a:lnTo>
                <a:lnTo>
                  <a:pt x="125" y="29"/>
                </a:lnTo>
                <a:lnTo>
                  <a:pt x="121" y="6"/>
                </a:lnTo>
                <a:lnTo>
                  <a:pt x="80" y="0"/>
                </a:lnTo>
              </a:path>
            </a:pathLst>
          </a:custGeom>
          <a:solidFill>
            <a:srgbClr val="42526C"/>
          </a:solidFill>
          <a:ln w="6350" cap="flat" cmpd="sng">
            <a:solidFill>
              <a:schemeClr val="tx2"/>
            </a:solidFill>
            <a:prstDash val="solid"/>
            <a:round/>
            <a:headEnd/>
            <a:tailEnd/>
          </a:ln>
        </p:spPr>
        <p:txBody>
          <a:bodyPr lIns="91411" tIns="45706" rIns="91411" bIns="45706" anchor="ctr"/>
          <a:lstStyle/>
          <a:p>
            <a:endParaRPr lang="en-US" sz="1600">
              <a:latin typeface="Palatino" pitchFamily="2" charset="77"/>
              <a:ea typeface="Palatino" pitchFamily="2" charset="77"/>
            </a:endParaRPr>
          </a:p>
        </p:txBody>
      </p:sp>
      <p:sp>
        <p:nvSpPr>
          <p:cNvPr id="94" name="Freeform 9">
            <a:extLst>
              <a:ext uri="{FF2B5EF4-FFF2-40B4-BE49-F238E27FC236}">
                <a16:creationId xmlns:a16="http://schemas.microsoft.com/office/drawing/2014/main" id="{803D6FC0-3E8E-476A-B378-6AB0E11FFF97}"/>
              </a:ext>
            </a:extLst>
          </p:cNvPr>
          <p:cNvSpPr>
            <a:spLocks noChangeAspect="1"/>
          </p:cNvSpPr>
          <p:nvPr/>
        </p:nvSpPr>
        <p:spPr bwMode="auto">
          <a:xfrm>
            <a:off x="2917648" y="5071578"/>
            <a:ext cx="361951" cy="214312"/>
          </a:xfrm>
          <a:custGeom>
            <a:avLst/>
            <a:gdLst>
              <a:gd name="T0" fmla="*/ 2147483647 w 246"/>
              <a:gd name="T1" fmla="*/ 0 h 153"/>
              <a:gd name="T2" fmla="*/ 2147483647 w 246"/>
              <a:gd name="T3" fmla="*/ 2147483647 h 153"/>
              <a:gd name="T4" fmla="*/ 2147483647 w 246"/>
              <a:gd name="T5" fmla="*/ 2147483647 h 153"/>
              <a:gd name="T6" fmla="*/ 2147483647 w 246"/>
              <a:gd name="T7" fmla="*/ 2147483647 h 153"/>
              <a:gd name="T8" fmla="*/ 2147483647 w 246"/>
              <a:gd name="T9" fmla="*/ 2147483647 h 153"/>
              <a:gd name="T10" fmla="*/ 2147483647 w 246"/>
              <a:gd name="T11" fmla="*/ 2147483647 h 153"/>
              <a:gd name="T12" fmla="*/ 2147483647 w 246"/>
              <a:gd name="T13" fmla="*/ 2147483647 h 153"/>
              <a:gd name="T14" fmla="*/ 2147483647 w 246"/>
              <a:gd name="T15" fmla="*/ 2147483647 h 153"/>
              <a:gd name="T16" fmla="*/ 2147483647 w 246"/>
              <a:gd name="T17" fmla="*/ 2147483647 h 153"/>
              <a:gd name="T18" fmla="*/ 2147483647 w 246"/>
              <a:gd name="T19" fmla="*/ 2147483647 h 153"/>
              <a:gd name="T20" fmla="*/ 2147483647 w 246"/>
              <a:gd name="T21" fmla="*/ 2147483647 h 153"/>
              <a:gd name="T22" fmla="*/ 2147483647 w 246"/>
              <a:gd name="T23" fmla="*/ 2147483647 h 153"/>
              <a:gd name="T24" fmla="*/ 2147483647 w 246"/>
              <a:gd name="T25" fmla="*/ 2147483647 h 153"/>
              <a:gd name="T26" fmla="*/ 2147483647 w 246"/>
              <a:gd name="T27" fmla="*/ 2147483647 h 153"/>
              <a:gd name="T28" fmla="*/ 2147483647 w 246"/>
              <a:gd name="T29" fmla="*/ 2147483647 h 153"/>
              <a:gd name="T30" fmla="*/ 2147483647 w 246"/>
              <a:gd name="T31" fmla="*/ 2147483647 h 153"/>
              <a:gd name="T32" fmla="*/ 2147483647 w 246"/>
              <a:gd name="T33" fmla="*/ 2147483647 h 153"/>
              <a:gd name="T34" fmla="*/ 2147483647 w 246"/>
              <a:gd name="T35" fmla="*/ 2147483647 h 153"/>
              <a:gd name="T36" fmla="*/ 2147483647 w 246"/>
              <a:gd name="T37" fmla="*/ 2147483647 h 153"/>
              <a:gd name="T38" fmla="*/ 0 w 246"/>
              <a:gd name="T39" fmla="*/ 2147483647 h 153"/>
              <a:gd name="T40" fmla="*/ 0 w 246"/>
              <a:gd name="T41" fmla="*/ 2147483647 h 153"/>
              <a:gd name="T42" fmla="*/ 2147483647 w 246"/>
              <a:gd name="T43" fmla="*/ 2147483647 h 153"/>
              <a:gd name="T44" fmla="*/ 2147483647 w 246"/>
              <a:gd name="T45" fmla="*/ 2147483647 h 153"/>
              <a:gd name="T46" fmla="*/ 2147483647 w 246"/>
              <a:gd name="T47" fmla="*/ 2147483647 h 153"/>
              <a:gd name="T48" fmla="*/ 2147483647 w 246"/>
              <a:gd name="T49" fmla="*/ 2147483647 h 153"/>
              <a:gd name="T50" fmla="*/ 2147483647 w 246"/>
              <a:gd name="T51" fmla="*/ 2147483647 h 153"/>
              <a:gd name="T52" fmla="*/ 2147483647 w 246"/>
              <a:gd name="T53" fmla="*/ 2147483647 h 153"/>
              <a:gd name="T54" fmla="*/ 2147483647 w 246"/>
              <a:gd name="T55" fmla="*/ 2147483647 h 153"/>
              <a:gd name="T56" fmla="*/ 2147483647 w 246"/>
              <a:gd name="T57" fmla="*/ 0 h 15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6"/>
              <a:gd name="T88" fmla="*/ 0 h 153"/>
              <a:gd name="T89" fmla="*/ 246 w 246"/>
              <a:gd name="T90" fmla="*/ 153 h 15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6" h="153">
                <a:moveTo>
                  <a:pt x="233" y="0"/>
                </a:moveTo>
                <a:lnTo>
                  <a:pt x="245" y="11"/>
                </a:lnTo>
                <a:lnTo>
                  <a:pt x="238" y="24"/>
                </a:lnTo>
                <a:lnTo>
                  <a:pt x="228" y="45"/>
                </a:lnTo>
                <a:lnTo>
                  <a:pt x="215" y="56"/>
                </a:lnTo>
                <a:lnTo>
                  <a:pt x="219" y="95"/>
                </a:lnTo>
                <a:lnTo>
                  <a:pt x="228" y="122"/>
                </a:lnTo>
                <a:lnTo>
                  <a:pt x="206" y="136"/>
                </a:lnTo>
                <a:lnTo>
                  <a:pt x="203" y="147"/>
                </a:lnTo>
                <a:lnTo>
                  <a:pt x="185" y="152"/>
                </a:lnTo>
                <a:lnTo>
                  <a:pt x="160" y="127"/>
                </a:lnTo>
                <a:lnTo>
                  <a:pt x="144" y="127"/>
                </a:lnTo>
                <a:lnTo>
                  <a:pt x="130" y="106"/>
                </a:lnTo>
                <a:lnTo>
                  <a:pt x="105" y="95"/>
                </a:lnTo>
                <a:lnTo>
                  <a:pt x="89" y="90"/>
                </a:lnTo>
                <a:lnTo>
                  <a:pt x="73" y="81"/>
                </a:lnTo>
                <a:lnTo>
                  <a:pt x="54" y="70"/>
                </a:lnTo>
                <a:lnTo>
                  <a:pt x="25" y="49"/>
                </a:lnTo>
                <a:lnTo>
                  <a:pt x="13" y="45"/>
                </a:lnTo>
                <a:lnTo>
                  <a:pt x="0" y="31"/>
                </a:lnTo>
                <a:lnTo>
                  <a:pt x="0" y="15"/>
                </a:lnTo>
                <a:lnTo>
                  <a:pt x="4" y="4"/>
                </a:lnTo>
                <a:lnTo>
                  <a:pt x="29" y="6"/>
                </a:lnTo>
                <a:lnTo>
                  <a:pt x="68" y="6"/>
                </a:lnTo>
                <a:lnTo>
                  <a:pt x="77" y="20"/>
                </a:lnTo>
                <a:lnTo>
                  <a:pt x="119" y="20"/>
                </a:lnTo>
                <a:lnTo>
                  <a:pt x="148" y="20"/>
                </a:lnTo>
                <a:lnTo>
                  <a:pt x="185" y="11"/>
                </a:lnTo>
                <a:lnTo>
                  <a:pt x="233" y="0"/>
                </a:lnTo>
              </a:path>
            </a:pathLst>
          </a:custGeom>
          <a:solidFill>
            <a:srgbClr val="42526C"/>
          </a:solid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sp>
        <p:nvSpPr>
          <p:cNvPr id="95" name="Freeform 10">
            <a:extLst>
              <a:ext uri="{FF2B5EF4-FFF2-40B4-BE49-F238E27FC236}">
                <a16:creationId xmlns:a16="http://schemas.microsoft.com/office/drawing/2014/main" id="{DB4DC1C6-9FB7-4F60-B553-3D13FF814E91}"/>
              </a:ext>
            </a:extLst>
          </p:cNvPr>
          <p:cNvSpPr>
            <a:spLocks noChangeAspect="1"/>
          </p:cNvSpPr>
          <p:nvPr/>
        </p:nvSpPr>
        <p:spPr bwMode="auto">
          <a:xfrm>
            <a:off x="2433464" y="3834916"/>
            <a:ext cx="1206500" cy="1293814"/>
          </a:xfrm>
          <a:custGeom>
            <a:avLst/>
            <a:gdLst>
              <a:gd name="T0" fmla="*/ 2147483647 w 825"/>
              <a:gd name="T1" fmla="*/ 2147483647 h 930"/>
              <a:gd name="T2" fmla="*/ 2147483647 w 825"/>
              <a:gd name="T3" fmla="*/ 2147483647 h 930"/>
              <a:gd name="T4" fmla="*/ 2147483647 w 825"/>
              <a:gd name="T5" fmla="*/ 2147483647 h 930"/>
              <a:gd name="T6" fmla="*/ 2147483647 w 825"/>
              <a:gd name="T7" fmla="*/ 2147483647 h 930"/>
              <a:gd name="T8" fmla="*/ 2147483647 w 825"/>
              <a:gd name="T9" fmla="*/ 2147483647 h 930"/>
              <a:gd name="T10" fmla="*/ 2147483647 w 825"/>
              <a:gd name="T11" fmla="*/ 2147483647 h 930"/>
              <a:gd name="T12" fmla="*/ 2147483647 w 825"/>
              <a:gd name="T13" fmla="*/ 2147483647 h 930"/>
              <a:gd name="T14" fmla="*/ 2147483647 w 825"/>
              <a:gd name="T15" fmla="*/ 2147483647 h 930"/>
              <a:gd name="T16" fmla="*/ 2147483647 w 825"/>
              <a:gd name="T17" fmla="*/ 2147483647 h 930"/>
              <a:gd name="T18" fmla="*/ 2147483647 w 825"/>
              <a:gd name="T19" fmla="*/ 2147483647 h 930"/>
              <a:gd name="T20" fmla="*/ 2147483647 w 825"/>
              <a:gd name="T21" fmla="*/ 2147483647 h 930"/>
              <a:gd name="T22" fmla="*/ 2147483647 w 825"/>
              <a:gd name="T23" fmla="*/ 2147483647 h 930"/>
              <a:gd name="T24" fmla="*/ 2147483647 w 825"/>
              <a:gd name="T25" fmla="*/ 2147483647 h 930"/>
              <a:gd name="T26" fmla="*/ 2147483647 w 825"/>
              <a:gd name="T27" fmla="*/ 2147483647 h 930"/>
              <a:gd name="T28" fmla="*/ 2147483647 w 825"/>
              <a:gd name="T29" fmla="*/ 2147483647 h 930"/>
              <a:gd name="T30" fmla="*/ 2147483647 w 825"/>
              <a:gd name="T31" fmla="*/ 2147483647 h 930"/>
              <a:gd name="T32" fmla="*/ 2147483647 w 825"/>
              <a:gd name="T33" fmla="*/ 2147483647 h 930"/>
              <a:gd name="T34" fmla="*/ 2147483647 w 825"/>
              <a:gd name="T35" fmla="*/ 2147483647 h 930"/>
              <a:gd name="T36" fmla="*/ 2147483647 w 825"/>
              <a:gd name="T37" fmla="*/ 2147483647 h 930"/>
              <a:gd name="T38" fmla="*/ 2147483647 w 825"/>
              <a:gd name="T39" fmla="*/ 2147483647 h 930"/>
              <a:gd name="T40" fmla="*/ 2147483647 w 825"/>
              <a:gd name="T41" fmla="*/ 2147483647 h 930"/>
              <a:gd name="T42" fmla="*/ 2147483647 w 825"/>
              <a:gd name="T43" fmla="*/ 2147483647 h 930"/>
              <a:gd name="T44" fmla="*/ 2147483647 w 825"/>
              <a:gd name="T45" fmla="*/ 2147483647 h 930"/>
              <a:gd name="T46" fmla="*/ 2147483647 w 825"/>
              <a:gd name="T47" fmla="*/ 2147483647 h 930"/>
              <a:gd name="T48" fmla="*/ 2147483647 w 825"/>
              <a:gd name="T49" fmla="*/ 2147483647 h 930"/>
              <a:gd name="T50" fmla="*/ 2147483647 w 825"/>
              <a:gd name="T51" fmla="*/ 2147483647 h 930"/>
              <a:gd name="T52" fmla="*/ 2147483647 w 825"/>
              <a:gd name="T53" fmla="*/ 2147483647 h 930"/>
              <a:gd name="T54" fmla="*/ 2147483647 w 825"/>
              <a:gd name="T55" fmla="*/ 2147483647 h 930"/>
              <a:gd name="T56" fmla="*/ 2147483647 w 825"/>
              <a:gd name="T57" fmla="*/ 2147483647 h 930"/>
              <a:gd name="T58" fmla="*/ 2147483647 w 825"/>
              <a:gd name="T59" fmla="*/ 2147483647 h 930"/>
              <a:gd name="T60" fmla="*/ 2147483647 w 825"/>
              <a:gd name="T61" fmla="*/ 2147483647 h 930"/>
              <a:gd name="T62" fmla="*/ 0 w 825"/>
              <a:gd name="T63" fmla="*/ 2147483647 h 930"/>
              <a:gd name="T64" fmla="*/ 2147483647 w 825"/>
              <a:gd name="T65" fmla="*/ 2147483647 h 930"/>
              <a:gd name="T66" fmla="*/ 2147483647 w 825"/>
              <a:gd name="T67" fmla="*/ 2147483647 h 930"/>
              <a:gd name="T68" fmla="*/ 2147483647 w 825"/>
              <a:gd name="T69" fmla="*/ 2147483647 h 930"/>
              <a:gd name="T70" fmla="*/ 2147483647 w 825"/>
              <a:gd name="T71" fmla="*/ 2147483647 h 930"/>
              <a:gd name="T72" fmla="*/ 2147483647 w 825"/>
              <a:gd name="T73" fmla="*/ 2147483647 h 930"/>
              <a:gd name="T74" fmla="*/ 2147483647 w 825"/>
              <a:gd name="T75" fmla="*/ 2147483647 h 930"/>
              <a:gd name="T76" fmla="*/ 2147483647 w 825"/>
              <a:gd name="T77" fmla="*/ 2147483647 h 930"/>
              <a:gd name="T78" fmla="*/ 2147483647 w 825"/>
              <a:gd name="T79" fmla="*/ 2147483647 h 930"/>
              <a:gd name="T80" fmla="*/ 2147483647 w 825"/>
              <a:gd name="T81" fmla="*/ 2147483647 h 930"/>
              <a:gd name="T82" fmla="*/ 2147483647 w 825"/>
              <a:gd name="T83" fmla="*/ 2147483647 h 930"/>
              <a:gd name="T84" fmla="*/ 2147483647 w 825"/>
              <a:gd name="T85" fmla="*/ 2147483647 h 930"/>
              <a:gd name="T86" fmla="*/ 2147483647 w 825"/>
              <a:gd name="T87" fmla="*/ 2147483647 h 930"/>
              <a:gd name="T88" fmla="*/ 2147483647 w 825"/>
              <a:gd name="T89" fmla="*/ 2147483647 h 930"/>
              <a:gd name="T90" fmla="*/ 2147483647 w 825"/>
              <a:gd name="T91" fmla="*/ 2147483647 h 9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5"/>
              <a:gd name="T139" fmla="*/ 0 h 930"/>
              <a:gd name="T140" fmla="*/ 825 w 825"/>
              <a:gd name="T141" fmla="*/ 930 h 9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5" h="930">
                <a:moveTo>
                  <a:pt x="594" y="917"/>
                </a:moveTo>
                <a:lnTo>
                  <a:pt x="608" y="929"/>
                </a:lnTo>
                <a:lnTo>
                  <a:pt x="628" y="917"/>
                </a:lnTo>
                <a:lnTo>
                  <a:pt x="653" y="883"/>
                </a:lnTo>
                <a:lnTo>
                  <a:pt x="665" y="833"/>
                </a:lnTo>
                <a:lnTo>
                  <a:pt x="678" y="829"/>
                </a:lnTo>
                <a:lnTo>
                  <a:pt x="687" y="838"/>
                </a:lnTo>
                <a:lnTo>
                  <a:pt x="703" y="822"/>
                </a:lnTo>
                <a:lnTo>
                  <a:pt x="699" y="801"/>
                </a:lnTo>
                <a:lnTo>
                  <a:pt x="708" y="783"/>
                </a:lnTo>
                <a:lnTo>
                  <a:pt x="703" y="776"/>
                </a:lnTo>
                <a:lnTo>
                  <a:pt x="683" y="758"/>
                </a:lnTo>
                <a:lnTo>
                  <a:pt x="674" y="758"/>
                </a:lnTo>
                <a:lnTo>
                  <a:pt x="678" y="749"/>
                </a:lnTo>
                <a:lnTo>
                  <a:pt x="662" y="754"/>
                </a:lnTo>
                <a:lnTo>
                  <a:pt x="653" y="747"/>
                </a:lnTo>
                <a:lnTo>
                  <a:pt x="653" y="738"/>
                </a:lnTo>
                <a:lnTo>
                  <a:pt x="678" y="722"/>
                </a:lnTo>
                <a:lnTo>
                  <a:pt x="690" y="706"/>
                </a:lnTo>
                <a:lnTo>
                  <a:pt x="690" y="679"/>
                </a:lnTo>
                <a:lnTo>
                  <a:pt x="703" y="676"/>
                </a:lnTo>
                <a:lnTo>
                  <a:pt x="744" y="697"/>
                </a:lnTo>
                <a:lnTo>
                  <a:pt x="760" y="701"/>
                </a:lnTo>
                <a:lnTo>
                  <a:pt x="783" y="731"/>
                </a:lnTo>
                <a:lnTo>
                  <a:pt x="789" y="747"/>
                </a:lnTo>
                <a:lnTo>
                  <a:pt x="803" y="747"/>
                </a:lnTo>
                <a:lnTo>
                  <a:pt x="814" y="731"/>
                </a:lnTo>
                <a:lnTo>
                  <a:pt x="824" y="713"/>
                </a:lnTo>
                <a:lnTo>
                  <a:pt x="808" y="683"/>
                </a:lnTo>
                <a:lnTo>
                  <a:pt x="789" y="667"/>
                </a:lnTo>
                <a:lnTo>
                  <a:pt x="774" y="667"/>
                </a:lnTo>
                <a:lnTo>
                  <a:pt x="774" y="663"/>
                </a:lnTo>
                <a:lnTo>
                  <a:pt x="764" y="663"/>
                </a:lnTo>
                <a:lnTo>
                  <a:pt x="724" y="622"/>
                </a:lnTo>
                <a:lnTo>
                  <a:pt x="703" y="626"/>
                </a:lnTo>
                <a:lnTo>
                  <a:pt x="678" y="592"/>
                </a:lnTo>
                <a:lnTo>
                  <a:pt x="662" y="588"/>
                </a:lnTo>
                <a:lnTo>
                  <a:pt x="637" y="565"/>
                </a:lnTo>
                <a:lnTo>
                  <a:pt x="624" y="556"/>
                </a:lnTo>
                <a:lnTo>
                  <a:pt x="633" y="547"/>
                </a:lnTo>
                <a:lnTo>
                  <a:pt x="646" y="542"/>
                </a:lnTo>
                <a:lnTo>
                  <a:pt x="628" y="531"/>
                </a:lnTo>
                <a:lnTo>
                  <a:pt x="608" y="538"/>
                </a:lnTo>
                <a:lnTo>
                  <a:pt x="592" y="531"/>
                </a:lnTo>
                <a:lnTo>
                  <a:pt x="547" y="492"/>
                </a:lnTo>
                <a:lnTo>
                  <a:pt x="542" y="476"/>
                </a:lnTo>
                <a:lnTo>
                  <a:pt x="524" y="472"/>
                </a:lnTo>
                <a:lnTo>
                  <a:pt x="508" y="461"/>
                </a:lnTo>
                <a:lnTo>
                  <a:pt x="467" y="367"/>
                </a:lnTo>
                <a:lnTo>
                  <a:pt x="453" y="356"/>
                </a:lnTo>
                <a:lnTo>
                  <a:pt x="422" y="327"/>
                </a:lnTo>
                <a:lnTo>
                  <a:pt x="383" y="270"/>
                </a:lnTo>
                <a:lnTo>
                  <a:pt x="383" y="236"/>
                </a:lnTo>
                <a:lnTo>
                  <a:pt x="406" y="222"/>
                </a:lnTo>
                <a:lnTo>
                  <a:pt x="406" y="206"/>
                </a:lnTo>
                <a:lnTo>
                  <a:pt x="388" y="190"/>
                </a:lnTo>
                <a:lnTo>
                  <a:pt x="381" y="181"/>
                </a:lnTo>
                <a:lnTo>
                  <a:pt x="383" y="170"/>
                </a:lnTo>
                <a:lnTo>
                  <a:pt x="401" y="161"/>
                </a:lnTo>
                <a:lnTo>
                  <a:pt x="451" y="149"/>
                </a:lnTo>
                <a:lnTo>
                  <a:pt x="472" y="136"/>
                </a:lnTo>
                <a:lnTo>
                  <a:pt x="488" y="120"/>
                </a:lnTo>
                <a:lnTo>
                  <a:pt x="483" y="77"/>
                </a:lnTo>
                <a:lnTo>
                  <a:pt x="488" y="61"/>
                </a:lnTo>
                <a:lnTo>
                  <a:pt x="463" y="56"/>
                </a:lnTo>
                <a:lnTo>
                  <a:pt x="410" y="45"/>
                </a:lnTo>
                <a:lnTo>
                  <a:pt x="401" y="34"/>
                </a:lnTo>
                <a:lnTo>
                  <a:pt x="397" y="29"/>
                </a:lnTo>
                <a:lnTo>
                  <a:pt x="397" y="15"/>
                </a:lnTo>
                <a:lnTo>
                  <a:pt x="392" y="4"/>
                </a:lnTo>
                <a:lnTo>
                  <a:pt x="363" y="0"/>
                </a:lnTo>
                <a:lnTo>
                  <a:pt x="292" y="4"/>
                </a:lnTo>
                <a:lnTo>
                  <a:pt x="286" y="20"/>
                </a:lnTo>
                <a:lnTo>
                  <a:pt x="258" y="24"/>
                </a:lnTo>
                <a:lnTo>
                  <a:pt x="245" y="56"/>
                </a:lnTo>
                <a:lnTo>
                  <a:pt x="245" y="70"/>
                </a:lnTo>
                <a:lnTo>
                  <a:pt x="226" y="56"/>
                </a:lnTo>
                <a:lnTo>
                  <a:pt x="202" y="52"/>
                </a:lnTo>
                <a:lnTo>
                  <a:pt x="186" y="61"/>
                </a:lnTo>
                <a:lnTo>
                  <a:pt x="172" y="86"/>
                </a:lnTo>
                <a:lnTo>
                  <a:pt x="147" y="70"/>
                </a:lnTo>
                <a:lnTo>
                  <a:pt x="152" y="45"/>
                </a:lnTo>
                <a:lnTo>
                  <a:pt x="145" y="29"/>
                </a:lnTo>
                <a:lnTo>
                  <a:pt x="127" y="34"/>
                </a:lnTo>
                <a:lnTo>
                  <a:pt x="122" y="52"/>
                </a:lnTo>
                <a:lnTo>
                  <a:pt x="111" y="65"/>
                </a:lnTo>
                <a:lnTo>
                  <a:pt x="97" y="65"/>
                </a:lnTo>
                <a:lnTo>
                  <a:pt x="40" y="56"/>
                </a:lnTo>
                <a:lnTo>
                  <a:pt x="20" y="74"/>
                </a:lnTo>
                <a:lnTo>
                  <a:pt x="22" y="95"/>
                </a:lnTo>
                <a:lnTo>
                  <a:pt x="27" y="111"/>
                </a:lnTo>
                <a:lnTo>
                  <a:pt x="0" y="136"/>
                </a:lnTo>
                <a:lnTo>
                  <a:pt x="6" y="152"/>
                </a:lnTo>
                <a:lnTo>
                  <a:pt x="15" y="161"/>
                </a:lnTo>
                <a:lnTo>
                  <a:pt x="0" y="181"/>
                </a:lnTo>
                <a:lnTo>
                  <a:pt x="0" y="211"/>
                </a:lnTo>
                <a:lnTo>
                  <a:pt x="6" y="222"/>
                </a:lnTo>
                <a:lnTo>
                  <a:pt x="22" y="222"/>
                </a:lnTo>
                <a:lnTo>
                  <a:pt x="31" y="231"/>
                </a:lnTo>
                <a:lnTo>
                  <a:pt x="40" y="252"/>
                </a:lnTo>
                <a:lnTo>
                  <a:pt x="40" y="274"/>
                </a:lnTo>
                <a:lnTo>
                  <a:pt x="56" y="277"/>
                </a:lnTo>
                <a:lnTo>
                  <a:pt x="70" y="274"/>
                </a:lnTo>
                <a:lnTo>
                  <a:pt x="115" y="227"/>
                </a:lnTo>
                <a:lnTo>
                  <a:pt x="136" y="236"/>
                </a:lnTo>
                <a:lnTo>
                  <a:pt x="177" y="256"/>
                </a:lnTo>
                <a:lnTo>
                  <a:pt x="206" y="277"/>
                </a:lnTo>
                <a:lnTo>
                  <a:pt x="211" y="302"/>
                </a:lnTo>
                <a:lnTo>
                  <a:pt x="226" y="320"/>
                </a:lnTo>
                <a:lnTo>
                  <a:pt x="236" y="349"/>
                </a:lnTo>
                <a:lnTo>
                  <a:pt x="245" y="392"/>
                </a:lnTo>
                <a:lnTo>
                  <a:pt x="256" y="415"/>
                </a:lnTo>
                <a:lnTo>
                  <a:pt x="272" y="431"/>
                </a:lnTo>
                <a:lnTo>
                  <a:pt x="301" y="442"/>
                </a:lnTo>
                <a:lnTo>
                  <a:pt x="326" y="486"/>
                </a:lnTo>
                <a:lnTo>
                  <a:pt x="351" y="517"/>
                </a:lnTo>
                <a:lnTo>
                  <a:pt x="376" y="536"/>
                </a:lnTo>
                <a:lnTo>
                  <a:pt x="422" y="588"/>
                </a:lnTo>
                <a:lnTo>
                  <a:pt x="453" y="588"/>
                </a:lnTo>
                <a:lnTo>
                  <a:pt x="492" y="622"/>
                </a:lnTo>
                <a:lnTo>
                  <a:pt x="492" y="656"/>
                </a:lnTo>
                <a:lnTo>
                  <a:pt x="503" y="663"/>
                </a:lnTo>
                <a:lnTo>
                  <a:pt x="528" y="647"/>
                </a:lnTo>
                <a:lnTo>
                  <a:pt x="533" y="663"/>
                </a:lnTo>
                <a:lnTo>
                  <a:pt x="533" y="683"/>
                </a:lnTo>
                <a:lnTo>
                  <a:pt x="558" y="706"/>
                </a:lnTo>
                <a:lnTo>
                  <a:pt x="567" y="717"/>
                </a:lnTo>
                <a:lnTo>
                  <a:pt x="599" y="708"/>
                </a:lnTo>
                <a:lnTo>
                  <a:pt x="603" y="722"/>
                </a:lnTo>
                <a:lnTo>
                  <a:pt x="599" y="749"/>
                </a:lnTo>
                <a:lnTo>
                  <a:pt x="617" y="776"/>
                </a:lnTo>
                <a:lnTo>
                  <a:pt x="621" y="797"/>
                </a:lnTo>
                <a:lnTo>
                  <a:pt x="628" y="817"/>
                </a:lnTo>
                <a:lnTo>
                  <a:pt x="624" y="833"/>
                </a:lnTo>
                <a:lnTo>
                  <a:pt x="608" y="851"/>
                </a:lnTo>
                <a:lnTo>
                  <a:pt x="603" y="872"/>
                </a:lnTo>
                <a:lnTo>
                  <a:pt x="592" y="894"/>
                </a:lnTo>
                <a:lnTo>
                  <a:pt x="594" y="917"/>
                </a:lnTo>
              </a:path>
            </a:pathLst>
          </a:custGeom>
          <a:solidFill>
            <a:srgbClr val="42526C"/>
          </a:solidFill>
          <a:ln w="6350" cap="flat" cmpd="sng">
            <a:solidFill>
              <a:schemeClr val="tx2"/>
            </a:solidFill>
            <a:prstDash val="solid"/>
            <a:round/>
            <a:headEnd/>
            <a:tailEnd/>
          </a:ln>
        </p:spPr>
        <p:txBody>
          <a:bodyPr lIns="91411" tIns="45706" rIns="91411" bIns="45706" anchor="ctr"/>
          <a:lstStyle/>
          <a:p>
            <a:endParaRPr lang="en-US" sz="1600">
              <a:latin typeface="Palatino" pitchFamily="2" charset="77"/>
              <a:ea typeface="Palatino" pitchFamily="2" charset="77"/>
            </a:endParaRPr>
          </a:p>
        </p:txBody>
      </p:sp>
      <p:sp>
        <p:nvSpPr>
          <p:cNvPr id="96" name="Freeform 11">
            <a:extLst>
              <a:ext uri="{FF2B5EF4-FFF2-40B4-BE49-F238E27FC236}">
                <a16:creationId xmlns:a16="http://schemas.microsoft.com/office/drawing/2014/main" id="{911D43B8-B845-4A5B-A0FD-72B8068BED2E}"/>
              </a:ext>
            </a:extLst>
          </p:cNvPr>
          <p:cNvSpPr>
            <a:spLocks noChangeAspect="1"/>
          </p:cNvSpPr>
          <p:nvPr/>
        </p:nvSpPr>
        <p:spPr bwMode="auto">
          <a:xfrm>
            <a:off x="2369963" y="3649180"/>
            <a:ext cx="490538" cy="306387"/>
          </a:xfrm>
          <a:custGeom>
            <a:avLst/>
            <a:gdLst>
              <a:gd name="T0" fmla="*/ 2147483647 w 334"/>
              <a:gd name="T1" fmla="*/ 2147483647 h 220"/>
              <a:gd name="T2" fmla="*/ 2147483647 w 334"/>
              <a:gd name="T3" fmla="*/ 2147483647 h 220"/>
              <a:gd name="T4" fmla="*/ 2147483647 w 334"/>
              <a:gd name="T5" fmla="*/ 2147483647 h 220"/>
              <a:gd name="T6" fmla="*/ 2147483647 w 334"/>
              <a:gd name="T7" fmla="*/ 2147483647 h 220"/>
              <a:gd name="T8" fmla="*/ 2147483647 w 334"/>
              <a:gd name="T9" fmla="*/ 0 h 220"/>
              <a:gd name="T10" fmla="*/ 2147483647 w 334"/>
              <a:gd name="T11" fmla="*/ 2147483647 h 220"/>
              <a:gd name="T12" fmla="*/ 2147483647 w 334"/>
              <a:gd name="T13" fmla="*/ 2147483647 h 220"/>
              <a:gd name="T14" fmla="*/ 2147483647 w 334"/>
              <a:gd name="T15" fmla="*/ 2147483647 h 220"/>
              <a:gd name="T16" fmla="*/ 2147483647 w 334"/>
              <a:gd name="T17" fmla="*/ 2147483647 h 220"/>
              <a:gd name="T18" fmla="*/ 2147483647 w 334"/>
              <a:gd name="T19" fmla="*/ 2147483647 h 220"/>
              <a:gd name="T20" fmla="*/ 2147483647 w 334"/>
              <a:gd name="T21" fmla="*/ 2147483647 h 220"/>
              <a:gd name="T22" fmla="*/ 2147483647 w 334"/>
              <a:gd name="T23" fmla="*/ 2147483647 h 220"/>
              <a:gd name="T24" fmla="*/ 2147483647 w 334"/>
              <a:gd name="T25" fmla="*/ 2147483647 h 220"/>
              <a:gd name="T26" fmla="*/ 2147483647 w 334"/>
              <a:gd name="T27" fmla="*/ 2147483647 h 220"/>
              <a:gd name="T28" fmla="*/ 2147483647 w 334"/>
              <a:gd name="T29" fmla="*/ 2147483647 h 220"/>
              <a:gd name="T30" fmla="*/ 2147483647 w 334"/>
              <a:gd name="T31" fmla="*/ 2147483647 h 220"/>
              <a:gd name="T32" fmla="*/ 0 w 334"/>
              <a:gd name="T33" fmla="*/ 2147483647 h 220"/>
              <a:gd name="T34" fmla="*/ 2147483647 w 334"/>
              <a:gd name="T35" fmla="*/ 2147483647 h 220"/>
              <a:gd name="T36" fmla="*/ 2147483647 w 334"/>
              <a:gd name="T37" fmla="*/ 2147483647 h 220"/>
              <a:gd name="T38" fmla="*/ 2147483647 w 334"/>
              <a:gd name="T39" fmla="*/ 2147483647 h 220"/>
              <a:gd name="T40" fmla="*/ 2147483647 w 334"/>
              <a:gd name="T41" fmla="*/ 2147483647 h 220"/>
              <a:gd name="T42" fmla="*/ 2147483647 w 334"/>
              <a:gd name="T43" fmla="*/ 2147483647 h 220"/>
              <a:gd name="T44" fmla="*/ 2147483647 w 334"/>
              <a:gd name="T45" fmla="*/ 2147483647 h 220"/>
              <a:gd name="T46" fmla="*/ 2147483647 w 334"/>
              <a:gd name="T47" fmla="*/ 2147483647 h 220"/>
              <a:gd name="T48" fmla="*/ 2147483647 w 334"/>
              <a:gd name="T49" fmla="*/ 2147483647 h 220"/>
              <a:gd name="T50" fmla="*/ 2147483647 w 334"/>
              <a:gd name="T51" fmla="*/ 2147483647 h 220"/>
              <a:gd name="T52" fmla="*/ 2147483647 w 334"/>
              <a:gd name="T53" fmla="*/ 2147483647 h 220"/>
              <a:gd name="T54" fmla="*/ 2147483647 w 334"/>
              <a:gd name="T55" fmla="*/ 2147483647 h 220"/>
              <a:gd name="T56" fmla="*/ 2147483647 w 334"/>
              <a:gd name="T57" fmla="*/ 2147483647 h 220"/>
              <a:gd name="T58" fmla="*/ 2147483647 w 334"/>
              <a:gd name="T59" fmla="*/ 2147483647 h 220"/>
              <a:gd name="T60" fmla="*/ 2147483647 w 334"/>
              <a:gd name="T61" fmla="*/ 2147483647 h 220"/>
              <a:gd name="T62" fmla="*/ 2147483647 w 334"/>
              <a:gd name="T63" fmla="*/ 2147483647 h 220"/>
              <a:gd name="T64" fmla="*/ 2147483647 w 334"/>
              <a:gd name="T65" fmla="*/ 2147483647 h 220"/>
              <a:gd name="T66" fmla="*/ 2147483647 w 334"/>
              <a:gd name="T67" fmla="*/ 2147483647 h 220"/>
              <a:gd name="T68" fmla="*/ 2147483647 w 334"/>
              <a:gd name="T69" fmla="*/ 2147483647 h 220"/>
              <a:gd name="T70" fmla="*/ 2147483647 w 334"/>
              <a:gd name="T71" fmla="*/ 2147483647 h 220"/>
              <a:gd name="T72" fmla="*/ 2147483647 w 334"/>
              <a:gd name="T73" fmla="*/ 2147483647 h 220"/>
              <a:gd name="T74" fmla="*/ 2147483647 w 334"/>
              <a:gd name="T75" fmla="*/ 2147483647 h 220"/>
              <a:gd name="T76" fmla="*/ 2147483647 w 334"/>
              <a:gd name="T77" fmla="*/ 2147483647 h 220"/>
              <a:gd name="T78" fmla="*/ 2147483647 w 334"/>
              <a:gd name="T79" fmla="*/ 2147483647 h 220"/>
              <a:gd name="T80" fmla="*/ 2147483647 w 334"/>
              <a:gd name="T81" fmla="*/ 2147483647 h 220"/>
              <a:gd name="T82" fmla="*/ 2147483647 w 334"/>
              <a:gd name="T83" fmla="*/ 2147483647 h 220"/>
              <a:gd name="T84" fmla="*/ 2147483647 w 334"/>
              <a:gd name="T85" fmla="*/ 2147483647 h 220"/>
              <a:gd name="T86" fmla="*/ 2147483647 w 334"/>
              <a:gd name="T87" fmla="*/ 2147483647 h 220"/>
              <a:gd name="T88" fmla="*/ 2147483647 w 334"/>
              <a:gd name="T89" fmla="*/ 2147483647 h 220"/>
              <a:gd name="T90" fmla="*/ 2147483647 w 334"/>
              <a:gd name="T91" fmla="*/ 2147483647 h 220"/>
              <a:gd name="T92" fmla="*/ 2147483647 w 334"/>
              <a:gd name="T93" fmla="*/ 2147483647 h 220"/>
              <a:gd name="T94" fmla="*/ 2147483647 w 334"/>
              <a:gd name="T95" fmla="*/ 2147483647 h 220"/>
              <a:gd name="T96" fmla="*/ 2147483647 w 334"/>
              <a:gd name="T97" fmla="*/ 2147483647 h 220"/>
              <a:gd name="T98" fmla="*/ 2147483647 w 334"/>
              <a:gd name="T99" fmla="*/ 2147483647 h 220"/>
              <a:gd name="T100" fmla="*/ 2147483647 w 334"/>
              <a:gd name="T101" fmla="*/ 2147483647 h 220"/>
              <a:gd name="T102" fmla="*/ 2147483647 w 334"/>
              <a:gd name="T103" fmla="*/ 2147483647 h 220"/>
              <a:gd name="T104" fmla="*/ 2147483647 w 334"/>
              <a:gd name="T105" fmla="*/ 2147483647 h 220"/>
              <a:gd name="T106" fmla="*/ 2147483647 w 334"/>
              <a:gd name="T107" fmla="*/ 2147483647 h 220"/>
              <a:gd name="T108" fmla="*/ 2147483647 w 334"/>
              <a:gd name="T109" fmla="*/ 2147483647 h 220"/>
              <a:gd name="T110" fmla="*/ 2147483647 w 334"/>
              <a:gd name="T111" fmla="*/ 2147483647 h 220"/>
              <a:gd name="T112" fmla="*/ 2147483647 w 334"/>
              <a:gd name="T113" fmla="*/ 2147483647 h 220"/>
              <a:gd name="T114" fmla="*/ 2147483647 w 334"/>
              <a:gd name="T115" fmla="*/ 2147483647 h 220"/>
              <a:gd name="T116" fmla="*/ 2147483647 w 334"/>
              <a:gd name="T117" fmla="*/ 2147483647 h 220"/>
              <a:gd name="T118" fmla="*/ 2147483647 w 334"/>
              <a:gd name="T119" fmla="*/ 2147483647 h 2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34"/>
              <a:gd name="T181" fmla="*/ 0 h 220"/>
              <a:gd name="T182" fmla="*/ 334 w 334"/>
              <a:gd name="T183" fmla="*/ 220 h 22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34" h="220">
                <a:moveTo>
                  <a:pt x="175" y="41"/>
                </a:moveTo>
                <a:lnTo>
                  <a:pt x="157" y="27"/>
                </a:lnTo>
                <a:lnTo>
                  <a:pt x="159" y="22"/>
                </a:lnTo>
                <a:lnTo>
                  <a:pt x="150" y="13"/>
                </a:lnTo>
                <a:lnTo>
                  <a:pt x="141" y="0"/>
                </a:lnTo>
                <a:lnTo>
                  <a:pt x="130" y="13"/>
                </a:lnTo>
                <a:lnTo>
                  <a:pt x="125" y="9"/>
                </a:lnTo>
                <a:lnTo>
                  <a:pt x="111" y="20"/>
                </a:lnTo>
                <a:lnTo>
                  <a:pt x="111" y="25"/>
                </a:lnTo>
                <a:lnTo>
                  <a:pt x="98" y="31"/>
                </a:lnTo>
                <a:lnTo>
                  <a:pt x="59" y="61"/>
                </a:lnTo>
                <a:lnTo>
                  <a:pt x="50" y="73"/>
                </a:lnTo>
                <a:lnTo>
                  <a:pt x="50" y="88"/>
                </a:lnTo>
                <a:lnTo>
                  <a:pt x="36" y="93"/>
                </a:lnTo>
                <a:lnTo>
                  <a:pt x="9" y="120"/>
                </a:lnTo>
                <a:lnTo>
                  <a:pt x="9" y="132"/>
                </a:lnTo>
                <a:lnTo>
                  <a:pt x="0" y="143"/>
                </a:lnTo>
                <a:lnTo>
                  <a:pt x="4" y="159"/>
                </a:lnTo>
                <a:lnTo>
                  <a:pt x="15" y="150"/>
                </a:lnTo>
                <a:lnTo>
                  <a:pt x="29" y="136"/>
                </a:lnTo>
                <a:lnTo>
                  <a:pt x="47" y="134"/>
                </a:lnTo>
                <a:lnTo>
                  <a:pt x="59" y="136"/>
                </a:lnTo>
                <a:lnTo>
                  <a:pt x="63" y="159"/>
                </a:lnTo>
                <a:lnTo>
                  <a:pt x="61" y="173"/>
                </a:lnTo>
                <a:lnTo>
                  <a:pt x="70" y="182"/>
                </a:lnTo>
                <a:lnTo>
                  <a:pt x="79" y="189"/>
                </a:lnTo>
                <a:lnTo>
                  <a:pt x="102" y="191"/>
                </a:lnTo>
                <a:lnTo>
                  <a:pt x="148" y="198"/>
                </a:lnTo>
                <a:lnTo>
                  <a:pt x="157" y="191"/>
                </a:lnTo>
                <a:lnTo>
                  <a:pt x="164" y="182"/>
                </a:lnTo>
                <a:lnTo>
                  <a:pt x="168" y="164"/>
                </a:lnTo>
                <a:lnTo>
                  <a:pt x="187" y="164"/>
                </a:lnTo>
                <a:lnTo>
                  <a:pt x="191" y="175"/>
                </a:lnTo>
                <a:lnTo>
                  <a:pt x="191" y="203"/>
                </a:lnTo>
                <a:lnTo>
                  <a:pt x="212" y="219"/>
                </a:lnTo>
                <a:lnTo>
                  <a:pt x="228" y="193"/>
                </a:lnTo>
                <a:lnTo>
                  <a:pt x="246" y="184"/>
                </a:lnTo>
                <a:lnTo>
                  <a:pt x="264" y="187"/>
                </a:lnTo>
                <a:lnTo>
                  <a:pt x="280" y="196"/>
                </a:lnTo>
                <a:lnTo>
                  <a:pt x="285" y="203"/>
                </a:lnTo>
                <a:lnTo>
                  <a:pt x="289" y="180"/>
                </a:lnTo>
                <a:lnTo>
                  <a:pt x="301" y="157"/>
                </a:lnTo>
                <a:lnTo>
                  <a:pt x="326" y="152"/>
                </a:lnTo>
                <a:lnTo>
                  <a:pt x="333" y="136"/>
                </a:lnTo>
                <a:lnTo>
                  <a:pt x="326" y="123"/>
                </a:lnTo>
                <a:lnTo>
                  <a:pt x="314" y="116"/>
                </a:lnTo>
                <a:lnTo>
                  <a:pt x="282" y="111"/>
                </a:lnTo>
                <a:lnTo>
                  <a:pt x="282" y="95"/>
                </a:lnTo>
                <a:lnTo>
                  <a:pt x="282" y="79"/>
                </a:lnTo>
                <a:lnTo>
                  <a:pt x="282" y="66"/>
                </a:lnTo>
                <a:lnTo>
                  <a:pt x="262" y="57"/>
                </a:lnTo>
                <a:lnTo>
                  <a:pt x="253" y="61"/>
                </a:lnTo>
                <a:lnTo>
                  <a:pt x="234" y="47"/>
                </a:lnTo>
                <a:lnTo>
                  <a:pt x="232" y="38"/>
                </a:lnTo>
                <a:lnTo>
                  <a:pt x="225" y="29"/>
                </a:lnTo>
                <a:lnTo>
                  <a:pt x="225" y="25"/>
                </a:lnTo>
                <a:lnTo>
                  <a:pt x="209" y="20"/>
                </a:lnTo>
                <a:lnTo>
                  <a:pt x="202" y="27"/>
                </a:lnTo>
                <a:lnTo>
                  <a:pt x="189" y="36"/>
                </a:lnTo>
                <a:lnTo>
                  <a:pt x="175" y="41"/>
                </a:lnTo>
              </a:path>
            </a:pathLst>
          </a:custGeom>
          <a:solidFill>
            <a:schemeClr val="bg1"/>
          </a:solid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sp>
        <p:nvSpPr>
          <p:cNvPr id="97" name="Freeform 12">
            <a:extLst>
              <a:ext uri="{FF2B5EF4-FFF2-40B4-BE49-F238E27FC236}">
                <a16:creationId xmlns:a16="http://schemas.microsoft.com/office/drawing/2014/main" id="{255CEA6C-BD11-42F2-BD2C-B29C2CB4F788}"/>
              </a:ext>
            </a:extLst>
          </p:cNvPr>
          <p:cNvSpPr>
            <a:spLocks noChangeAspect="1"/>
          </p:cNvSpPr>
          <p:nvPr/>
        </p:nvSpPr>
        <p:spPr bwMode="auto">
          <a:xfrm>
            <a:off x="2758898" y="3617430"/>
            <a:ext cx="742949" cy="322262"/>
          </a:xfrm>
          <a:custGeom>
            <a:avLst/>
            <a:gdLst>
              <a:gd name="T0" fmla="*/ 2147483647 w 507"/>
              <a:gd name="T1" fmla="*/ 2147483647 h 232"/>
              <a:gd name="T2" fmla="*/ 2147483647 w 507"/>
              <a:gd name="T3" fmla="*/ 2147483647 h 232"/>
              <a:gd name="T4" fmla="*/ 2147483647 w 507"/>
              <a:gd name="T5" fmla="*/ 2147483647 h 232"/>
              <a:gd name="T6" fmla="*/ 2147483647 w 507"/>
              <a:gd name="T7" fmla="*/ 2147483647 h 232"/>
              <a:gd name="T8" fmla="*/ 2147483647 w 507"/>
              <a:gd name="T9" fmla="*/ 2147483647 h 232"/>
              <a:gd name="T10" fmla="*/ 2147483647 w 507"/>
              <a:gd name="T11" fmla="*/ 2147483647 h 232"/>
              <a:gd name="T12" fmla="*/ 2147483647 w 507"/>
              <a:gd name="T13" fmla="*/ 2147483647 h 232"/>
              <a:gd name="T14" fmla="*/ 2147483647 w 507"/>
              <a:gd name="T15" fmla="*/ 2147483647 h 232"/>
              <a:gd name="T16" fmla="*/ 2147483647 w 507"/>
              <a:gd name="T17" fmla="*/ 2147483647 h 232"/>
              <a:gd name="T18" fmla="*/ 2147483647 w 507"/>
              <a:gd name="T19" fmla="*/ 2147483647 h 232"/>
              <a:gd name="T20" fmla="*/ 2147483647 w 507"/>
              <a:gd name="T21" fmla="*/ 2147483647 h 232"/>
              <a:gd name="T22" fmla="*/ 2147483647 w 507"/>
              <a:gd name="T23" fmla="*/ 2147483647 h 232"/>
              <a:gd name="T24" fmla="*/ 2147483647 w 507"/>
              <a:gd name="T25" fmla="*/ 2147483647 h 232"/>
              <a:gd name="T26" fmla="*/ 2147483647 w 507"/>
              <a:gd name="T27" fmla="*/ 2147483647 h 232"/>
              <a:gd name="T28" fmla="*/ 2147483647 w 507"/>
              <a:gd name="T29" fmla="*/ 2147483647 h 232"/>
              <a:gd name="T30" fmla="*/ 2147483647 w 507"/>
              <a:gd name="T31" fmla="*/ 2147483647 h 232"/>
              <a:gd name="T32" fmla="*/ 2147483647 w 507"/>
              <a:gd name="T33" fmla="*/ 2147483647 h 232"/>
              <a:gd name="T34" fmla="*/ 2147483647 w 507"/>
              <a:gd name="T35" fmla="*/ 2147483647 h 232"/>
              <a:gd name="T36" fmla="*/ 2147483647 w 507"/>
              <a:gd name="T37" fmla="*/ 2147483647 h 232"/>
              <a:gd name="T38" fmla="*/ 2147483647 w 507"/>
              <a:gd name="T39" fmla="*/ 2147483647 h 232"/>
              <a:gd name="T40" fmla="*/ 2147483647 w 507"/>
              <a:gd name="T41" fmla="*/ 2147483647 h 232"/>
              <a:gd name="T42" fmla="*/ 2147483647 w 507"/>
              <a:gd name="T43" fmla="*/ 2147483647 h 232"/>
              <a:gd name="T44" fmla="*/ 2147483647 w 507"/>
              <a:gd name="T45" fmla="*/ 2147483647 h 232"/>
              <a:gd name="T46" fmla="*/ 2147483647 w 507"/>
              <a:gd name="T47" fmla="*/ 2147483647 h 232"/>
              <a:gd name="T48" fmla="*/ 2147483647 w 507"/>
              <a:gd name="T49" fmla="*/ 2147483647 h 232"/>
              <a:gd name="T50" fmla="*/ 2147483647 w 507"/>
              <a:gd name="T51" fmla="*/ 2147483647 h 232"/>
              <a:gd name="T52" fmla="*/ 2147483647 w 507"/>
              <a:gd name="T53" fmla="*/ 2147483647 h 232"/>
              <a:gd name="T54" fmla="*/ 2147483647 w 507"/>
              <a:gd name="T55" fmla="*/ 2147483647 h 232"/>
              <a:gd name="T56" fmla="*/ 2147483647 w 507"/>
              <a:gd name="T57" fmla="*/ 2147483647 h 232"/>
              <a:gd name="T58" fmla="*/ 2147483647 w 507"/>
              <a:gd name="T59" fmla="*/ 2147483647 h 232"/>
              <a:gd name="T60" fmla="*/ 2147483647 w 507"/>
              <a:gd name="T61" fmla="*/ 2147483647 h 232"/>
              <a:gd name="T62" fmla="*/ 0 w 507"/>
              <a:gd name="T63" fmla="*/ 2147483647 h 2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7"/>
              <a:gd name="T97" fmla="*/ 0 h 232"/>
              <a:gd name="T98" fmla="*/ 507 w 507"/>
              <a:gd name="T99" fmla="*/ 232 h 2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7" h="232">
                <a:moveTo>
                  <a:pt x="0" y="83"/>
                </a:moveTo>
                <a:lnTo>
                  <a:pt x="22" y="81"/>
                </a:lnTo>
                <a:lnTo>
                  <a:pt x="29" y="79"/>
                </a:lnTo>
                <a:lnTo>
                  <a:pt x="40" y="92"/>
                </a:lnTo>
                <a:lnTo>
                  <a:pt x="54" y="88"/>
                </a:lnTo>
                <a:lnTo>
                  <a:pt x="70" y="90"/>
                </a:lnTo>
                <a:lnTo>
                  <a:pt x="81" y="97"/>
                </a:lnTo>
                <a:lnTo>
                  <a:pt x="99" y="88"/>
                </a:lnTo>
                <a:lnTo>
                  <a:pt x="122" y="88"/>
                </a:lnTo>
                <a:lnTo>
                  <a:pt x="131" y="99"/>
                </a:lnTo>
                <a:lnTo>
                  <a:pt x="147" y="101"/>
                </a:lnTo>
                <a:lnTo>
                  <a:pt x="154" y="95"/>
                </a:lnTo>
                <a:lnTo>
                  <a:pt x="181" y="90"/>
                </a:lnTo>
                <a:lnTo>
                  <a:pt x="192" y="90"/>
                </a:lnTo>
                <a:lnTo>
                  <a:pt x="211" y="97"/>
                </a:lnTo>
                <a:lnTo>
                  <a:pt x="233" y="113"/>
                </a:lnTo>
                <a:lnTo>
                  <a:pt x="251" y="106"/>
                </a:lnTo>
                <a:lnTo>
                  <a:pt x="254" y="90"/>
                </a:lnTo>
                <a:lnTo>
                  <a:pt x="242" y="72"/>
                </a:lnTo>
                <a:lnTo>
                  <a:pt x="238" y="45"/>
                </a:lnTo>
                <a:lnTo>
                  <a:pt x="294" y="6"/>
                </a:lnTo>
                <a:lnTo>
                  <a:pt x="306" y="6"/>
                </a:lnTo>
                <a:lnTo>
                  <a:pt x="308" y="20"/>
                </a:lnTo>
                <a:lnTo>
                  <a:pt x="326" y="22"/>
                </a:lnTo>
                <a:lnTo>
                  <a:pt x="360" y="18"/>
                </a:lnTo>
                <a:lnTo>
                  <a:pt x="376" y="2"/>
                </a:lnTo>
                <a:lnTo>
                  <a:pt x="422" y="0"/>
                </a:lnTo>
                <a:lnTo>
                  <a:pt x="431" y="20"/>
                </a:lnTo>
                <a:lnTo>
                  <a:pt x="449" y="20"/>
                </a:lnTo>
                <a:lnTo>
                  <a:pt x="465" y="9"/>
                </a:lnTo>
                <a:lnTo>
                  <a:pt x="494" y="27"/>
                </a:lnTo>
                <a:lnTo>
                  <a:pt x="494" y="58"/>
                </a:lnTo>
                <a:lnTo>
                  <a:pt x="506" y="72"/>
                </a:lnTo>
                <a:lnTo>
                  <a:pt x="503" y="92"/>
                </a:lnTo>
                <a:lnTo>
                  <a:pt x="494" y="113"/>
                </a:lnTo>
                <a:lnTo>
                  <a:pt x="478" y="113"/>
                </a:lnTo>
                <a:lnTo>
                  <a:pt x="474" y="117"/>
                </a:lnTo>
                <a:lnTo>
                  <a:pt x="483" y="133"/>
                </a:lnTo>
                <a:lnTo>
                  <a:pt x="483" y="151"/>
                </a:lnTo>
                <a:lnTo>
                  <a:pt x="474" y="165"/>
                </a:lnTo>
                <a:lnTo>
                  <a:pt x="449" y="178"/>
                </a:lnTo>
                <a:lnTo>
                  <a:pt x="447" y="192"/>
                </a:lnTo>
                <a:lnTo>
                  <a:pt x="447" y="206"/>
                </a:lnTo>
                <a:lnTo>
                  <a:pt x="426" y="210"/>
                </a:lnTo>
                <a:lnTo>
                  <a:pt x="388" y="208"/>
                </a:lnTo>
                <a:lnTo>
                  <a:pt x="369" y="215"/>
                </a:lnTo>
                <a:lnTo>
                  <a:pt x="338" y="215"/>
                </a:lnTo>
                <a:lnTo>
                  <a:pt x="324" y="231"/>
                </a:lnTo>
                <a:lnTo>
                  <a:pt x="272" y="212"/>
                </a:lnTo>
                <a:lnTo>
                  <a:pt x="247" y="215"/>
                </a:lnTo>
                <a:lnTo>
                  <a:pt x="181" y="201"/>
                </a:lnTo>
                <a:lnTo>
                  <a:pt x="172" y="185"/>
                </a:lnTo>
                <a:lnTo>
                  <a:pt x="172" y="167"/>
                </a:lnTo>
                <a:lnTo>
                  <a:pt x="167" y="158"/>
                </a:lnTo>
                <a:lnTo>
                  <a:pt x="161" y="154"/>
                </a:lnTo>
                <a:lnTo>
                  <a:pt x="120" y="156"/>
                </a:lnTo>
                <a:lnTo>
                  <a:pt x="63" y="160"/>
                </a:lnTo>
                <a:lnTo>
                  <a:pt x="58" y="147"/>
                </a:lnTo>
                <a:lnTo>
                  <a:pt x="47" y="142"/>
                </a:lnTo>
                <a:lnTo>
                  <a:pt x="31" y="138"/>
                </a:lnTo>
                <a:lnTo>
                  <a:pt x="15" y="133"/>
                </a:lnTo>
                <a:lnTo>
                  <a:pt x="15" y="117"/>
                </a:lnTo>
                <a:lnTo>
                  <a:pt x="15" y="95"/>
                </a:lnTo>
                <a:lnTo>
                  <a:pt x="0" y="83"/>
                </a:lnTo>
              </a:path>
            </a:pathLst>
          </a:custGeom>
          <a:solidFill>
            <a:srgbClr val="42526C"/>
          </a:solidFill>
          <a:ln w="6350" cap="rnd" cmpd="sng">
            <a:solidFill>
              <a:schemeClr val="tx2"/>
            </a:solidFill>
            <a:prstDash val="solid"/>
            <a:round/>
            <a:headEnd/>
            <a:tailEnd/>
          </a:ln>
        </p:spPr>
        <p:txBody>
          <a:bodyPr lIns="91411" tIns="45706" rIns="91411" bIns="45706"/>
          <a:lstStyle/>
          <a:p>
            <a:endParaRPr lang="en-US" sz="1600">
              <a:solidFill>
                <a:srgbClr val="42526C"/>
              </a:solidFill>
              <a:latin typeface="Palatino" pitchFamily="2" charset="77"/>
              <a:ea typeface="Palatino" pitchFamily="2" charset="77"/>
            </a:endParaRPr>
          </a:p>
        </p:txBody>
      </p:sp>
      <p:sp>
        <p:nvSpPr>
          <p:cNvPr id="98" name="Freeform 13">
            <a:extLst>
              <a:ext uri="{FF2B5EF4-FFF2-40B4-BE49-F238E27FC236}">
                <a16:creationId xmlns:a16="http://schemas.microsoft.com/office/drawing/2014/main" id="{1B9A6322-D72C-45A0-AF5E-782DE48D69C7}"/>
              </a:ext>
            </a:extLst>
          </p:cNvPr>
          <p:cNvSpPr>
            <a:spLocks noChangeAspect="1"/>
          </p:cNvSpPr>
          <p:nvPr/>
        </p:nvSpPr>
        <p:spPr bwMode="auto">
          <a:xfrm>
            <a:off x="3411361" y="3657118"/>
            <a:ext cx="695326" cy="398463"/>
          </a:xfrm>
          <a:custGeom>
            <a:avLst/>
            <a:gdLst>
              <a:gd name="T0" fmla="*/ 2147483647 w 474"/>
              <a:gd name="T1" fmla="*/ 2147483647 h 286"/>
              <a:gd name="T2" fmla="*/ 2147483647 w 474"/>
              <a:gd name="T3" fmla="*/ 2147483647 h 286"/>
              <a:gd name="T4" fmla="*/ 2147483647 w 474"/>
              <a:gd name="T5" fmla="*/ 2147483647 h 286"/>
              <a:gd name="T6" fmla="*/ 2147483647 w 474"/>
              <a:gd name="T7" fmla="*/ 2147483647 h 286"/>
              <a:gd name="T8" fmla="*/ 2147483647 w 474"/>
              <a:gd name="T9" fmla="*/ 2147483647 h 286"/>
              <a:gd name="T10" fmla="*/ 2147483647 w 474"/>
              <a:gd name="T11" fmla="*/ 2147483647 h 286"/>
              <a:gd name="T12" fmla="*/ 2147483647 w 474"/>
              <a:gd name="T13" fmla="*/ 2147483647 h 286"/>
              <a:gd name="T14" fmla="*/ 2147483647 w 474"/>
              <a:gd name="T15" fmla="*/ 2147483647 h 286"/>
              <a:gd name="T16" fmla="*/ 2147483647 w 474"/>
              <a:gd name="T17" fmla="*/ 2147483647 h 286"/>
              <a:gd name="T18" fmla="*/ 2147483647 w 474"/>
              <a:gd name="T19" fmla="*/ 2147483647 h 286"/>
              <a:gd name="T20" fmla="*/ 2147483647 w 474"/>
              <a:gd name="T21" fmla="*/ 2147483647 h 286"/>
              <a:gd name="T22" fmla="*/ 2147483647 w 474"/>
              <a:gd name="T23" fmla="*/ 2147483647 h 286"/>
              <a:gd name="T24" fmla="*/ 2147483647 w 474"/>
              <a:gd name="T25" fmla="*/ 2147483647 h 286"/>
              <a:gd name="T26" fmla="*/ 2147483647 w 474"/>
              <a:gd name="T27" fmla="*/ 2147483647 h 286"/>
              <a:gd name="T28" fmla="*/ 2147483647 w 474"/>
              <a:gd name="T29" fmla="*/ 2147483647 h 286"/>
              <a:gd name="T30" fmla="*/ 2147483647 w 474"/>
              <a:gd name="T31" fmla="*/ 2147483647 h 286"/>
              <a:gd name="T32" fmla="*/ 2147483647 w 474"/>
              <a:gd name="T33" fmla="*/ 2147483647 h 286"/>
              <a:gd name="T34" fmla="*/ 2147483647 w 474"/>
              <a:gd name="T35" fmla="*/ 2147483647 h 286"/>
              <a:gd name="T36" fmla="*/ 2147483647 w 474"/>
              <a:gd name="T37" fmla="*/ 2147483647 h 286"/>
              <a:gd name="T38" fmla="*/ 2147483647 w 474"/>
              <a:gd name="T39" fmla="*/ 2147483647 h 286"/>
              <a:gd name="T40" fmla="*/ 2147483647 w 474"/>
              <a:gd name="T41" fmla="*/ 2147483647 h 286"/>
              <a:gd name="T42" fmla="*/ 2147483647 w 474"/>
              <a:gd name="T43" fmla="*/ 2147483647 h 286"/>
              <a:gd name="T44" fmla="*/ 2147483647 w 474"/>
              <a:gd name="T45" fmla="*/ 2147483647 h 286"/>
              <a:gd name="T46" fmla="*/ 2147483647 w 474"/>
              <a:gd name="T47" fmla="*/ 2147483647 h 286"/>
              <a:gd name="T48" fmla="*/ 2147483647 w 474"/>
              <a:gd name="T49" fmla="*/ 2147483647 h 286"/>
              <a:gd name="T50" fmla="*/ 2147483647 w 474"/>
              <a:gd name="T51" fmla="*/ 2147483647 h 286"/>
              <a:gd name="T52" fmla="*/ 2147483647 w 474"/>
              <a:gd name="T53" fmla="*/ 2147483647 h 286"/>
              <a:gd name="T54" fmla="*/ 2147483647 w 474"/>
              <a:gd name="T55" fmla="*/ 2147483647 h 286"/>
              <a:gd name="T56" fmla="*/ 2147483647 w 474"/>
              <a:gd name="T57" fmla="*/ 2147483647 h 286"/>
              <a:gd name="T58" fmla="*/ 2147483647 w 474"/>
              <a:gd name="T59" fmla="*/ 2147483647 h 286"/>
              <a:gd name="T60" fmla="*/ 2147483647 w 474"/>
              <a:gd name="T61" fmla="*/ 2147483647 h 286"/>
              <a:gd name="T62" fmla="*/ 2147483647 w 474"/>
              <a:gd name="T63" fmla="*/ 2147483647 h 286"/>
              <a:gd name="T64" fmla="*/ 2147483647 w 474"/>
              <a:gd name="T65" fmla="*/ 0 h 286"/>
              <a:gd name="T66" fmla="*/ 2147483647 w 474"/>
              <a:gd name="T67" fmla="*/ 2147483647 h 286"/>
              <a:gd name="T68" fmla="*/ 2147483647 w 474"/>
              <a:gd name="T69" fmla="*/ 2147483647 h 286"/>
              <a:gd name="T70" fmla="*/ 2147483647 w 474"/>
              <a:gd name="T71" fmla="*/ 2147483647 h 286"/>
              <a:gd name="T72" fmla="*/ 2147483647 w 474"/>
              <a:gd name="T73" fmla="*/ 2147483647 h 286"/>
              <a:gd name="T74" fmla="*/ 2147483647 w 474"/>
              <a:gd name="T75" fmla="*/ 2147483647 h 286"/>
              <a:gd name="T76" fmla="*/ 2147483647 w 474"/>
              <a:gd name="T77" fmla="*/ 2147483647 h 286"/>
              <a:gd name="T78" fmla="*/ 2147483647 w 474"/>
              <a:gd name="T79" fmla="*/ 2147483647 h 286"/>
              <a:gd name="T80" fmla="*/ 2147483647 w 474"/>
              <a:gd name="T81" fmla="*/ 2147483647 h 286"/>
              <a:gd name="T82" fmla="*/ 2147483647 w 474"/>
              <a:gd name="T83" fmla="*/ 2147483647 h 286"/>
              <a:gd name="T84" fmla="*/ 2147483647 w 474"/>
              <a:gd name="T85" fmla="*/ 2147483647 h 286"/>
              <a:gd name="T86" fmla="*/ 2147483647 w 474"/>
              <a:gd name="T87" fmla="*/ 2147483647 h 286"/>
              <a:gd name="T88" fmla="*/ 2147483647 w 474"/>
              <a:gd name="T89" fmla="*/ 2147483647 h 286"/>
              <a:gd name="T90" fmla="*/ 2147483647 w 474"/>
              <a:gd name="T91" fmla="*/ 2147483647 h 286"/>
              <a:gd name="T92" fmla="*/ 2147483647 w 474"/>
              <a:gd name="T93" fmla="*/ 2147483647 h 286"/>
              <a:gd name="T94" fmla="*/ 2147483647 w 474"/>
              <a:gd name="T95" fmla="*/ 2147483647 h 286"/>
              <a:gd name="T96" fmla="*/ 2147483647 w 474"/>
              <a:gd name="T97" fmla="*/ 2147483647 h 286"/>
              <a:gd name="T98" fmla="*/ 2147483647 w 474"/>
              <a:gd name="T99" fmla="*/ 2147483647 h 286"/>
              <a:gd name="T100" fmla="*/ 2147483647 w 474"/>
              <a:gd name="T101" fmla="*/ 2147483647 h 286"/>
              <a:gd name="T102" fmla="*/ 2147483647 w 474"/>
              <a:gd name="T103" fmla="*/ 2147483647 h 286"/>
              <a:gd name="T104" fmla="*/ 2147483647 w 474"/>
              <a:gd name="T105" fmla="*/ 2147483647 h 286"/>
              <a:gd name="T106" fmla="*/ 2147483647 w 474"/>
              <a:gd name="T107" fmla="*/ 2147483647 h 286"/>
              <a:gd name="T108" fmla="*/ 2147483647 w 474"/>
              <a:gd name="T109" fmla="*/ 2147483647 h 286"/>
              <a:gd name="T110" fmla="*/ 2147483647 w 474"/>
              <a:gd name="T111" fmla="*/ 2147483647 h 286"/>
              <a:gd name="T112" fmla="*/ 2147483647 w 474"/>
              <a:gd name="T113" fmla="*/ 2147483647 h 286"/>
              <a:gd name="T114" fmla="*/ 2147483647 w 474"/>
              <a:gd name="T115" fmla="*/ 2147483647 h 286"/>
              <a:gd name="T116" fmla="*/ 2147483647 w 474"/>
              <a:gd name="T117" fmla="*/ 2147483647 h 286"/>
              <a:gd name="T118" fmla="*/ 2147483647 w 474"/>
              <a:gd name="T119" fmla="*/ 2147483647 h 286"/>
              <a:gd name="T120" fmla="*/ 0 w 474"/>
              <a:gd name="T121" fmla="*/ 2147483647 h 286"/>
              <a:gd name="T122" fmla="*/ 2147483647 w 474"/>
              <a:gd name="T123" fmla="*/ 2147483647 h 2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4"/>
              <a:gd name="T187" fmla="*/ 0 h 286"/>
              <a:gd name="T188" fmla="*/ 474 w 474"/>
              <a:gd name="T189" fmla="*/ 286 h 2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4" h="286">
                <a:moveTo>
                  <a:pt x="2" y="180"/>
                </a:moveTo>
                <a:lnTo>
                  <a:pt x="18" y="193"/>
                </a:lnTo>
                <a:lnTo>
                  <a:pt x="15" y="200"/>
                </a:lnTo>
                <a:lnTo>
                  <a:pt x="20" y="212"/>
                </a:lnTo>
                <a:lnTo>
                  <a:pt x="31" y="212"/>
                </a:lnTo>
                <a:lnTo>
                  <a:pt x="79" y="257"/>
                </a:lnTo>
                <a:lnTo>
                  <a:pt x="93" y="259"/>
                </a:lnTo>
                <a:lnTo>
                  <a:pt x="131" y="285"/>
                </a:lnTo>
                <a:lnTo>
                  <a:pt x="152" y="271"/>
                </a:lnTo>
                <a:lnTo>
                  <a:pt x="179" y="273"/>
                </a:lnTo>
                <a:lnTo>
                  <a:pt x="188" y="278"/>
                </a:lnTo>
                <a:lnTo>
                  <a:pt x="209" y="271"/>
                </a:lnTo>
                <a:lnTo>
                  <a:pt x="250" y="253"/>
                </a:lnTo>
                <a:lnTo>
                  <a:pt x="297" y="246"/>
                </a:lnTo>
                <a:lnTo>
                  <a:pt x="318" y="250"/>
                </a:lnTo>
                <a:lnTo>
                  <a:pt x="325" y="259"/>
                </a:lnTo>
                <a:lnTo>
                  <a:pt x="341" y="241"/>
                </a:lnTo>
                <a:lnTo>
                  <a:pt x="363" y="234"/>
                </a:lnTo>
                <a:lnTo>
                  <a:pt x="384" y="230"/>
                </a:lnTo>
                <a:lnTo>
                  <a:pt x="422" y="193"/>
                </a:lnTo>
                <a:lnTo>
                  <a:pt x="432" y="171"/>
                </a:lnTo>
                <a:lnTo>
                  <a:pt x="436" y="127"/>
                </a:lnTo>
                <a:lnTo>
                  <a:pt x="441" y="91"/>
                </a:lnTo>
                <a:lnTo>
                  <a:pt x="457" y="91"/>
                </a:lnTo>
                <a:lnTo>
                  <a:pt x="466" y="77"/>
                </a:lnTo>
                <a:lnTo>
                  <a:pt x="473" y="66"/>
                </a:lnTo>
                <a:lnTo>
                  <a:pt x="459" y="57"/>
                </a:lnTo>
                <a:lnTo>
                  <a:pt x="452" y="61"/>
                </a:lnTo>
                <a:lnTo>
                  <a:pt x="429" y="57"/>
                </a:lnTo>
                <a:lnTo>
                  <a:pt x="418" y="38"/>
                </a:lnTo>
                <a:lnTo>
                  <a:pt x="404" y="18"/>
                </a:lnTo>
                <a:lnTo>
                  <a:pt x="391" y="18"/>
                </a:lnTo>
                <a:lnTo>
                  <a:pt x="368" y="0"/>
                </a:lnTo>
                <a:lnTo>
                  <a:pt x="357" y="2"/>
                </a:lnTo>
                <a:lnTo>
                  <a:pt x="309" y="9"/>
                </a:lnTo>
                <a:lnTo>
                  <a:pt x="302" y="20"/>
                </a:lnTo>
                <a:lnTo>
                  <a:pt x="288" y="36"/>
                </a:lnTo>
                <a:lnTo>
                  <a:pt x="272" y="45"/>
                </a:lnTo>
                <a:lnTo>
                  <a:pt x="256" y="50"/>
                </a:lnTo>
                <a:lnTo>
                  <a:pt x="245" y="45"/>
                </a:lnTo>
                <a:lnTo>
                  <a:pt x="234" y="38"/>
                </a:lnTo>
                <a:lnTo>
                  <a:pt x="227" y="36"/>
                </a:lnTo>
                <a:lnTo>
                  <a:pt x="213" y="43"/>
                </a:lnTo>
                <a:lnTo>
                  <a:pt x="193" y="54"/>
                </a:lnTo>
                <a:lnTo>
                  <a:pt x="154" y="70"/>
                </a:lnTo>
                <a:lnTo>
                  <a:pt x="136" y="72"/>
                </a:lnTo>
                <a:lnTo>
                  <a:pt x="93" y="70"/>
                </a:lnTo>
                <a:lnTo>
                  <a:pt x="88" y="68"/>
                </a:lnTo>
                <a:lnTo>
                  <a:pt x="77" y="52"/>
                </a:lnTo>
                <a:lnTo>
                  <a:pt x="63" y="43"/>
                </a:lnTo>
                <a:lnTo>
                  <a:pt x="59" y="50"/>
                </a:lnTo>
                <a:lnTo>
                  <a:pt x="56" y="66"/>
                </a:lnTo>
                <a:lnTo>
                  <a:pt x="50" y="84"/>
                </a:lnTo>
                <a:lnTo>
                  <a:pt x="34" y="84"/>
                </a:lnTo>
                <a:lnTo>
                  <a:pt x="29" y="88"/>
                </a:lnTo>
                <a:lnTo>
                  <a:pt x="38" y="104"/>
                </a:lnTo>
                <a:lnTo>
                  <a:pt x="36" y="120"/>
                </a:lnTo>
                <a:lnTo>
                  <a:pt x="25" y="136"/>
                </a:lnTo>
                <a:lnTo>
                  <a:pt x="18" y="143"/>
                </a:lnTo>
                <a:lnTo>
                  <a:pt x="4" y="150"/>
                </a:lnTo>
                <a:lnTo>
                  <a:pt x="0" y="164"/>
                </a:lnTo>
                <a:lnTo>
                  <a:pt x="2" y="180"/>
                </a:lnTo>
              </a:path>
            </a:pathLst>
          </a:custGeom>
          <a:solidFill>
            <a:srgbClr val="42526C"/>
          </a:solidFill>
          <a:ln w="6350" cap="rnd" cmpd="sng">
            <a:solidFill>
              <a:schemeClr val="tx2"/>
            </a:solidFill>
            <a:prstDash val="solid"/>
            <a:round/>
            <a:headEnd/>
            <a:tailEnd/>
          </a:ln>
        </p:spPr>
        <p:txBody>
          <a:bodyPr lIns="91411" tIns="45706" rIns="91411" bIns="45706"/>
          <a:lstStyle/>
          <a:p>
            <a:endParaRPr lang="en-US" sz="1600">
              <a:solidFill>
                <a:srgbClr val="42526C"/>
              </a:solidFill>
              <a:latin typeface="Palatino" pitchFamily="2" charset="77"/>
              <a:ea typeface="Palatino" pitchFamily="2" charset="77"/>
            </a:endParaRPr>
          </a:p>
        </p:txBody>
      </p:sp>
      <p:sp>
        <p:nvSpPr>
          <p:cNvPr id="99" name="Freeform 14">
            <a:extLst>
              <a:ext uri="{FF2B5EF4-FFF2-40B4-BE49-F238E27FC236}">
                <a16:creationId xmlns:a16="http://schemas.microsoft.com/office/drawing/2014/main" id="{23C747BF-AB50-47AB-AECA-51E3F90508AB}"/>
              </a:ext>
            </a:extLst>
          </p:cNvPr>
          <p:cNvSpPr>
            <a:spLocks noChangeAspect="1"/>
          </p:cNvSpPr>
          <p:nvPr/>
        </p:nvSpPr>
        <p:spPr bwMode="auto">
          <a:xfrm>
            <a:off x="3114502" y="3907943"/>
            <a:ext cx="327026" cy="180975"/>
          </a:xfrm>
          <a:custGeom>
            <a:avLst/>
            <a:gdLst>
              <a:gd name="T0" fmla="*/ 2147483647 w 224"/>
              <a:gd name="T1" fmla="*/ 2147483647 h 130"/>
              <a:gd name="T2" fmla="*/ 2147483647 w 224"/>
              <a:gd name="T3" fmla="*/ 2147483647 h 130"/>
              <a:gd name="T4" fmla="*/ 2147483647 w 224"/>
              <a:gd name="T5" fmla="*/ 2147483647 h 130"/>
              <a:gd name="T6" fmla="*/ 2147483647 w 224"/>
              <a:gd name="T7" fmla="*/ 2147483647 h 130"/>
              <a:gd name="T8" fmla="*/ 2147483647 w 224"/>
              <a:gd name="T9" fmla="*/ 2147483647 h 130"/>
              <a:gd name="T10" fmla="*/ 0 w 224"/>
              <a:gd name="T11" fmla="*/ 2147483647 h 130"/>
              <a:gd name="T12" fmla="*/ 2147483647 w 224"/>
              <a:gd name="T13" fmla="*/ 2147483647 h 130"/>
              <a:gd name="T14" fmla="*/ 2147483647 w 224"/>
              <a:gd name="T15" fmla="*/ 2147483647 h 130"/>
              <a:gd name="T16" fmla="*/ 2147483647 w 224"/>
              <a:gd name="T17" fmla="*/ 2147483647 h 130"/>
              <a:gd name="T18" fmla="*/ 2147483647 w 224"/>
              <a:gd name="T19" fmla="*/ 2147483647 h 130"/>
              <a:gd name="T20" fmla="*/ 2147483647 w 224"/>
              <a:gd name="T21" fmla="*/ 2147483647 h 130"/>
              <a:gd name="T22" fmla="*/ 2147483647 w 224"/>
              <a:gd name="T23" fmla="*/ 2147483647 h 130"/>
              <a:gd name="T24" fmla="*/ 2147483647 w 224"/>
              <a:gd name="T25" fmla="*/ 2147483647 h 130"/>
              <a:gd name="T26" fmla="*/ 2147483647 w 224"/>
              <a:gd name="T27" fmla="*/ 2147483647 h 130"/>
              <a:gd name="T28" fmla="*/ 2147483647 w 224"/>
              <a:gd name="T29" fmla="*/ 2147483647 h 130"/>
              <a:gd name="T30" fmla="*/ 2147483647 w 224"/>
              <a:gd name="T31" fmla="*/ 2147483647 h 130"/>
              <a:gd name="T32" fmla="*/ 2147483647 w 224"/>
              <a:gd name="T33" fmla="*/ 0 h 130"/>
              <a:gd name="T34" fmla="*/ 2147483647 w 224"/>
              <a:gd name="T35" fmla="*/ 2147483647 h 130"/>
              <a:gd name="T36" fmla="*/ 2147483647 w 224"/>
              <a:gd name="T37" fmla="*/ 2147483647 h 130"/>
              <a:gd name="T38" fmla="*/ 2147483647 w 224"/>
              <a:gd name="T39" fmla="*/ 0 h 130"/>
              <a:gd name="T40" fmla="*/ 2147483647 w 224"/>
              <a:gd name="T41" fmla="*/ 2147483647 h 130"/>
              <a:gd name="T42" fmla="*/ 2147483647 w 224"/>
              <a:gd name="T43" fmla="*/ 2147483647 h 130"/>
              <a:gd name="T44" fmla="*/ 2147483647 w 224"/>
              <a:gd name="T45" fmla="*/ 2147483647 h 130"/>
              <a:gd name="T46" fmla="*/ 2147483647 w 224"/>
              <a:gd name="T47" fmla="*/ 2147483647 h 130"/>
              <a:gd name="T48" fmla="*/ 2147483647 w 224"/>
              <a:gd name="T49" fmla="*/ 2147483647 h 130"/>
              <a:gd name="T50" fmla="*/ 2147483647 w 224"/>
              <a:gd name="T51" fmla="*/ 2147483647 h 130"/>
              <a:gd name="T52" fmla="*/ 2147483647 w 224"/>
              <a:gd name="T53" fmla="*/ 2147483647 h 130"/>
              <a:gd name="T54" fmla="*/ 2147483647 w 224"/>
              <a:gd name="T55" fmla="*/ 2147483647 h 1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4"/>
              <a:gd name="T85" fmla="*/ 0 h 130"/>
              <a:gd name="T86" fmla="*/ 224 w 224"/>
              <a:gd name="T87" fmla="*/ 130 h 1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4" h="130">
                <a:moveTo>
                  <a:pt x="20" y="70"/>
                </a:moveTo>
                <a:lnTo>
                  <a:pt x="40" y="92"/>
                </a:lnTo>
                <a:lnTo>
                  <a:pt x="34" y="104"/>
                </a:lnTo>
                <a:lnTo>
                  <a:pt x="25" y="110"/>
                </a:lnTo>
                <a:lnTo>
                  <a:pt x="13" y="113"/>
                </a:lnTo>
                <a:lnTo>
                  <a:pt x="0" y="115"/>
                </a:lnTo>
                <a:lnTo>
                  <a:pt x="22" y="126"/>
                </a:lnTo>
                <a:lnTo>
                  <a:pt x="31" y="129"/>
                </a:lnTo>
                <a:lnTo>
                  <a:pt x="59" y="110"/>
                </a:lnTo>
                <a:lnTo>
                  <a:pt x="120" y="126"/>
                </a:lnTo>
                <a:lnTo>
                  <a:pt x="161" y="81"/>
                </a:lnTo>
                <a:lnTo>
                  <a:pt x="170" y="63"/>
                </a:lnTo>
                <a:lnTo>
                  <a:pt x="177" y="58"/>
                </a:lnTo>
                <a:lnTo>
                  <a:pt x="200" y="61"/>
                </a:lnTo>
                <a:lnTo>
                  <a:pt x="223" y="33"/>
                </a:lnTo>
                <a:lnTo>
                  <a:pt x="220" y="15"/>
                </a:lnTo>
                <a:lnTo>
                  <a:pt x="204" y="0"/>
                </a:lnTo>
                <a:lnTo>
                  <a:pt x="193" y="2"/>
                </a:lnTo>
                <a:lnTo>
                  <a:pt x="184" y="4"/>
                </a:lnTo>
                <a:lnTo>
                  <a:pt x="163" y="0"/>
                </a:lnTo>
                <a:lnTo>
                  <a:pt x="143" y="2"/>
                </a:lnTo>
                <a:lnTo>
                  <a:pt x="122" y="6"/>
                </a:lnTo>
                <a:lnTo>
                  <a:pt x="95" y="4"/>
                </a:lnTo>
                <a:lnTo>
                  <a:pt x="81" y="22"/>
                </a:lnTo>
                <a:lnTo>
                  <a:pt x="34" y="6"/>
                </a:lnTo>
                <a:lnTo>
                  <a:pt x="18" y="6"/>
                </a:lnTo>
                <a:lnTo>
                  <a:pt x="18" y="36"/>
                </a:lnTo>
                <a:lnTo>
                  <a:pt x="20" y="70"/>
                </a:lnTo>
              </a:path>
            </a:pathLst>
          </a:custGeom>
          <a:solidFill>
            <a:srgbClr val="42526C"/>
          </a:solidFill>
          <a:ln w="6350" cap="rnd" cmpd="sng">
            <a:solidFill>
              <a:schemeClr val="tx2"/>
            </a:solidFill>
            <a:prstDash val="solid"/>
            <a:round/>
            <a:headEnd/>
            <a:tailEnd/>
          </a:ln>
        </p:spPr>
        <p:txBody>
          <a:bodyPr lIns="91411" tIns="45706" rIns="91411" bIns="45706"/>
          <a:lstStyle/>
          <a:p>
            <a:endParaRPr lang="en-US" sz="1600">
              <a:solidFill>
                <a:srgbClr val="42526C"/>
              </a:solidFill>
              <a:latin typeface="Palatino" pitchFamily="2" charset="77"/>
              <a:ea typeface="Palatino" pitchFamily="2" charset="77"/>
            </a:endParaRPr>
          </a:p>
        </p:txBody>
      </p:sp>
      <p:sp>
        <p:nvSpPr>
          <p:cNvPr id="100" name="Freeform 15">
            <a:extLst>
              <a:ext uri="{FF2B5EF4-FFF2-40B4-BE49-F238E27FC236}">
                <a16:creationId xmlns:a16="http://schemas.microsoft.com/office/drawing/2014/main" id="{75FF5C07-D607-47F3-B788-DD6482AA2EF7}"/>
              </a:ext>
            </a:extLst>
          </p:cNvPr>
          <p:cNvSpPr>
            <a:spLocks noChangeAspect="1"/>
          </p:cNvSpPr>
          <p:nvPr/>
        </p:nvSpPr>
        <p:spPr bwMode="auto">
          <a:xfrm>
            <a:off x="4074938" y="4233379"/>
            <a:ext cx="628651" cy="438150"/>
          </a:xfrm>
          <a:custGeom>
            <a:avLst/>
            <a:gdLst>
              <a:gd name="T0" fmla="*/ 2147483647 w 430"/>
              <a:gd name="T1" fmla="*/ 2147483647 h 316"/>
              <a:gd name="T2" fmla="*/ 2147483647 w 430"/>
              <a:gd name="T3" fmla="*/ 2147483647 h 316"/>
              <a:gd name="T4" fmla="*/ 2147483647 w 430"/>
              <a:gd name="T5" fmla="*/ 2147483647 h 316"/>
              <a:gd name="T6" fmla="*/ 2147483647 w 430"/>
              <a:gd name="T7" fmla="*/ 2147483647 h 316"/>
              <a:gd name="T8" fmla="*/ 2147483647 w 430"/>
              <a:gd name="T9" fmla="*/ 2147483647 h 316"/>
              <a:gd name="T10" fmla="*/ 2147483647 w 430"/>
              <a:gd name="T11" fmla="*/ 2147483647 h 316"/>
              <a:gd name="T12" fmla="*/ 2147483647 w 430"/>
              <a:gd name="T13" fmla="*/ 2147483647 h 316"/>
              <a:gd name="T14" fmla="*/ 2147483647 w 430"/>
              <a:gd name="T15" fmla="*/ 2147483647 h 316"/>
              <a:gd name="T16" fmla="*/ 2147483647 w 430"/>
              <a:gd name="T17" fmla="*/ 2147483647 h 316"/>
              <a:gd name="T18" fmla="*/ 2147483647 w 430"/>
              <a:gd name="T19" fmla="*/ 2147483647 h 316"/>
              <a:gd name="T20" fmla="*/ 2147483647 w 430"/>
              <a:gd name="T21" fmla="*/ 2147483647 h 316"/>
              <a:gd name="T22" fmla="*/ 2147483647 w 430"/>
              <a:gd name="T23" fmla="*/ 2147483647 h 316"/>
              <a:gd name="T24" fmla="*/ 2147483647 w 430"/>
              <a:gd name="T25" fmla="*/ 2147483647 h 316"/>
              <a:gd name="T26" fmla="*/ 2147483647 w 430"/>
              <a:gd name="T27" fmla="*/ 2147483647 h 316"/>
              <a:gd name="T28" fmla="*/ 2147483647 w 430"/>
              <a:gd name="T29" fmla="*/ 2147483647 h 316"/>
              <a:gd name="T30" fmla="*/ 2147483647 w 430"/>
              <a:gd name="T31" fmla="*/ 2147483647 h 316"/>
              <a:gd name="T32" fmla="*/ 2147483647 w 430"/>
              <a:gd name="T33" fmla="*/ 2147483647 h 316"/>
              <a:gd name="T34" fmla="*/ 2147483647 w 430"/>
              <a:gd name="T35" fmla="*/ 2147483647 h 316"/>
              <a:gd name="T36" fmla="*/ 2147483647 w 430"/>
              <a:gd name="T37" fmla="*/ 2147483647 h 316"/>
              <a:gd name="T38" fmla="*/ 2147483647 w 430"/>
              <a:gd name="T39" fmla="*/ 2147483647 h 316"/>
              <a:gd name="T40" fmla="*/ 2147483647 w 430"/>
              <a:gd name="T41" fmla="*/ 2147483647 h 316"/>
              <a:gd name="T42" fmla="*/ 2147483647 w 430"/>
              <a:gd name="T43" fmla="*/ 2147483647 h 316"/>
              <a:gd name="T44" fmla="*/ 2147483647 w 430"/>
              <a:gd name="T45" fmla="*/ 2147483647 h 316"/>
              <a:gd name="T46" fmla="*/ 2147483647 w 430"/>
              <a:gd name="T47" fmla="*/ 2147483647 h 316"/>
              <a:gd name="T48" fmla="*/ 2147483647 w 430"/>
              <a:gd name="T49" fmla="*/ 2147483647 h 316"/>
              <a:gd name="T50" fmla="*/ 2147483647 w 430"/>
              <a:gd name="T51" fmla="*/ 2147483647 h 316"/>
              <a:gd name="T52" fmla="*/ 2147483647 w 430"/>
              <a:gd name="T53" fmla="*/ 2147483647 h 316"/>
              <a:gd name="T54" fmla="*/ 2147483647 w 430"/>
              <a:gd name="T55" fmla="*/ 2147483647 h 316"/>
              <a:gd name="T56" fmla="*/ 2147483647 w 430"/>
              <a:gd name="T57" fmla="*/ 2147483647 h 316"/>
              <a:gd name="T58" fmla="*/ 2147483647 w 430"/>
              <a:gd name="T59" fmla="*/ 2147483647 h 316"/>
              <a:gd name="T60" fmla="*/ 2147483647 w 430"/>
              <a:gd name="T61" fmla="*/ 2147483647 h 316"/>
              <a:gd name="T62" fmla="*/ 2147483647 w 430"/>
              <a:gd name="T63" fmla="*/ 2147483647 h 316"/>
              <a:gd name="T64" fmla="*/ 2147483647 w 430"/>
              <a:gd name="T65" fmla="*/ 2147483647 h 316"/>
              <a:gd name="T66" fmla="*/ 2147483647 w 430"/>
              <a:gd name="T67" fmla="*/ 2147483647 h 316"/>
              <a:gd name="T68" fmla="*/ 2147483647 w 430"/>
              <a:gd name="T69" fmla="*/ 2147483647 h 316"/>
              <a:gd name="T70" fmla="*/ 2147483647 w 430"/>
              <a:gd name="T71" fmla="*/ 2147483647 h 3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30"/>
              <a:gd name="T109" fmla="*/ 0 h 316"/>
              <a:gd name="T110" fmla="*/ 430 w 430"/>
              <a:gd name="T111" fmla="*/ 316 h 3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30" h="316">
                <a:moveTo>
                  <a:pt x="11" y="38"/>
                </a:moveTo>
                <a:lnTo>
                  <a:pt x="9" y="45"/>
                </a:lnTo>
                <a:lnTo>
                  <a:pt x="0" y="52"/>
                </a:lnTo>
                <a:lnTo>
                  <a:pt x="2" y="65"/>
                </a:lnTo>
                <a:lnTo>
                  <a:pt x="13" y="90"/>
                </a:lnTo>
                <a:lnTo>
                  <a:pt x="31" y="92"/>
                </a:lnTo>
                <a:lnTo>
                  <a:pt x="34" y="101"/>
                </a:lnTo>
                <a:lnTo>
                  <a:pt x="34" y="129"/>
                </a:lnTo>
                <a:lnTo>
                  <a:pt x="27" y="138"/>
                </a:lnTo>
                <a:lnTo>
                  <a:pt x="6" y="151"/>
                </a:lnTo>
                <a:lnTo>
                  <a:pt x="4" y="158"/>
                </a:lnTo>
                <a:lnTo>
                  <a:pt x="11" y="179"/>
                </a:lnTo>
                <a:lnTo>
                  <a:pt x="11" y="194"/>
                </a:lnTo>
                <a:lnTo>
                  <a:pt x="6" y="210"/>
                </a:lnTo>
                <a:lnTo>
                  <a:pt x="0" y="219"/>
                </a:lnTo>
                <a:lnTo>
                  <a:pt x="11" y="235"/>
                </a:lnTo>
                <a:lnTo>
                  <a:pt x="18" y="233"/>
                </a:lnTo>
                <a:lnTo>
                  <a:pt x="34" y="249"/>
                </a:lnTo>
                <a:lnTo>
                  <a:pt x="34" y="265"/>
                </a:lnTo>
                <a:lnTo>
                  <a:pt x="34" y="287"/>
                </a:lnTo>
                <a:lnTo>
                  <a:pt x="34" y="296"/>
                </a:lnTo>
                <a:lnTo>
                  <a:pt x="49" y="315"/>
                </a:lnTo>
                <a:lnTo>
                  <a:pt x="83" y="308"/>
                </a:lnTo>
                <a:lnTo>
                  <a:pt x="122" y="296"/>
                </a:lnTo>
                <a:lnTo>
                  <a:pt x="152" y="278"/>
                </a:lnTo>
                <a:lnTo>
                  <a:pt x="165" y="265"/>
                </a:lnTo>
                <a:lnTo>
                  <a:pt x="183" y="292"/>
                </a:lnTo>
                <a:lnTo>
                  <a:pt x="199" y="285"/>
                </a:lnTo>
                <a:lnTo>
                  <a:pt x="220" y="292"/>
                </a:lnTo>
                <a:lnTo>
                  <a:pt x="231" y="294"/>
                </a:lnTo>
                <a:lnTo>
                  <a:pt x="256" y="285"/>
                </a:lnTo>
                <a:lnTo>
                  <a:pt x="270" y="281"/>
                </a:lnTo>
                <a:lnTo>
                  <a:pt x="270" y="267"/>
                </a:lnTo>
                <a:lnTo>
                  <a:pt x="272" y="247"/>
                </a:lnTo>
                <a:lnTo>
                  <a:pt x="286" y="240"/>
                </a:lnTo>
                <a:lnTo>
                  <a:pt x="301" y="247"/>
                </a:lnTo>
                <a:lnTo>
                  <a:pt x="304" y="256"/>
                </a:lnTo>
                <a:lnTo>
                  <a:pt x="317" y="237"/>
                </a:lnTo>
                <a:lnTo>
                  <a:pt x="347" y="224"/>
                </a:lnTo>
                <a:lnTo>
                  <a:pt x="374" y="219"/>
                </a:lnTo>
                <a:lnTo>
                  <a:pt x="399" y="219"/>
                </a:lnTo>
                <a:lnTo>
                  <a:pt x="394" y="197"/>
                </a:lnTo>
                <a:lnTo>
                  <a:pt x="392" y="185"/>
                </a:lnTo>
                <a:lnTo>
                  <a:pt x="365" y="165"/>
                </a:lnTo>
                <a:lnTo>
                  <a:pt x="365" y="160"/>
                </a:lnTo>
                <a:lnTo>
                  <a:pt x="379" y="140"/>
                </a:lnTo>
                <a:lnTo>
                  <a:pt x="394" y="135"/>
                </a:lnTo>
                <a:lnTo>
                  <a:pt x="390" y="124"/>
                </a:lnTo>
                <a:lnTo>
                  <a:pt x="397" y="104"/>
                </a:lnTo>
                <a:lnTo>
                  <a:pt x="397" y="92"/>
                </a:lnTo>
                <a:lnTo>
                  <a:pt x="401" y="67"/>
                </a:lnTo>
                <a:lnTo>
                  <a:pt x="406" y="58"/>
                </a:lnTo>
                <a:lnTo>
                  <a:pt x="419" y="61"/>
                </a:lnTo>
                <a:lnTo>
                  <a:pt x="429" y="45"/>
                </a:lnTo>
                <a:lnTo>
                  <a:pt x="419" y="29"/>
                </a:lnTo>
                <a:lnTo>
                  <a:pt x="415" y="11"/>
                </a:lnTo>
                <a:lnTo>
                  <a:pt x="406" y="13"/>
                </a:lnTo>
                <a:lnTo>
                  <a:pt x="358" y="2"/>
                </a:lnTo>
                <a:lnTo>
                  <a:pt x="326" y="0"/>
                </a:lnTo>
                <a:lnTo>
                  <a:pt x="297" y="6"/>
                </a:lnTo>
                <a:lnTo>
                  <a:pt x="270" y="20"/>
                </a:lnTo>
                <a:lnTo>
                  <a:pt x="238" y="36"/>
                </a:lnTo>
                <a:lnTo>
                  <a:pt x="215" y="54"/>
                </a:lnTo>
                <a:lnTo>
                  <a:pt x="192" y="56"/>
                </a:lnTo>
                <a:lnTo>
                  <a:pt x="161" y="52"/>
                </a:lnTo>
                <a:lnTo>
                  <a:pt x="131" y="61"/>
                </a:lnTo>
                <a:lnTo>
                  <a:pt x="113" y="65"/>
                </a:lnTo>
                <a:lnTo>
                  <a:pt x="93" y="58"/>
                </a:lnTo>
                <a:lnTo>
                  <a:pt x="63" y="47"/>
                </a:lnTo>
                <a:lnTo>
                  <a:pt x="45" y="43"/>
                </a:lnTo>
                <a:lnTo>
                  <a:pt x="22" y="38"/>
                </a:lnTo>
                <a:lnTo>
                  <a:pt x="11" y="38"/>
                </a:lnTo>
              </a:path>
            </a:pathLst>
          </a:custGeom>
          <a:solidFill>
            <a:srgbClr val="42526C"/>
          </a:solidFill>
          <a:ln w="6350" cap="rnd" cmpd="sng">
            <a:solidFill>
              <a:schemeClr val="tx2"/>
            </a:solidFill>
            <a:prstDash val="solid"/>
            <a:round/>
            <a:headEnd/>
            <a:tailEnd/>
          </a:ln>
        </p:spPr>
        <p:txBody>
          <a:bodyPr lIns="91411" tIns="45706" rIns="91411" bIns="45706"/>
          <a:lstStyle/>
          <a:p>
            <a:endParaRPr lang="en-US" sz="1600">
              <a:solidFill>
                <a:srgbClr val="42526C"/>
              </a:solidFill>
              <a:latin typeface="Palatino" pitchFamily="2" charset="77"/>
              <a:ea typeface="Palatino" pitchFamily="2" charset="77"/>
            </a:endParaRPr>
          </a:p>
        </p:txBody>
      </p:sp>
      <p:sp>
        <p:nvSpPr>
          <p:cNvPr id="101" name="Freeform 16">
            <a:extLst>
              <a:ext uri="{FF2B5EF4-FFF2-40B4-BE49-F238E27FC236}">
                <a16:creationId xmlns:a16="http://schemas.microsoft.com/office/drawing/2014/main" id="{DA3127BD-4335-4848-B48C-F29A8BACF2D1}"/>
              </a:ext>
            </a:extLst>
          </p:cNvPr>
          <p:cNvSpPr>
            <a:spLocks noChangeAspect="1"/>
          </p:cNvSpPr>
          <p:nvPr/>
        </p:nvSpPr>
        <p:spPr bwMode="auto">
          <a:xfrm>
            <a:off x="3709815" y="4506432"/>
            <a:ext cx="246062" cy="388937"/>
          </a:xfrm>
          <a:custGeom>
            <a:avLst/>
            <a:gdLst>
              <a:gd name="T0" fmla="*/ 2147483647 w 168"/>
              <a:gd name="T1" fmla="*/ 2147483647 h 279"/>
              <a:gd name="T2" fmla="*/ 2147483647 w 168"/>
              <a:gd name="T3" fmla="*/ 2147483647 h 279"/>
              <a:gd name="T4" fmla="*/ 2147483647 w 168"/>
              <a:gd name="T5" fmla="*/ 2147483647 h 279"/>
              <a:gd name="T6" fmla="*/ 2147483647 w 168"/>
              <a:gd name="T7" fmla="*/ 2147483647 h 279"/>
              <a:gd name="T8" fmla="*/ 2147483647 w 168"/>
              <a:gd name="T9" fmla="*/ 2147483647 h 279"/>
              <a:gd name="T10" fmla="*/ 2147483647 w 168"/>
              <a:gd name="T11" fmla="*/ 2147483647 h 279"/>
              <a:gd name="T12" fmla="*/ 2147483647 w 168"/>
              <a:gd name="T13" fmla="*/ 2147483647 h 279"/>
              <a:gd name="T14" fmla="*/ 2147483647 w 168"/>
              <a:gd name="T15" fmla="*/ 2147483647 h 279"/>
              <a:gd name="T16" fmla="*/ 2147483647 w 168"/>
              <a:gd name="T17" fmla="*/ 2147483647 h 279"/>
              <a:gd name="T18" fmla="*/ 0 w 168"/>
              <a:gd name="T19" fmla="*/ 2147483647 h 279"/>
              <a:gd name="T20" fmla="*/ 2147483647 w 168"/>
              <a:gd name="T21" fmla="*/ 2147483647 h 279"/>
              <a:gd name="T22" fmla="*/ 2147483647 w 168"/>
              <a:gd name="T23" fmla="*/ 2147483647 h 279"/>
              <a:gd name="T24" fmla="*/ 2147483647 w 168"/>
              <a:gd name="T25" fmla="*/ 2147483647 h 279"/>
              <a:gd name="T26" fmla="*/ 2147483647 w 168"/>
              <a:gd name="T27" fmla="*/ 2147483647 h 279"/>
              <a:gd name="T28" fmla="*/ 2147483647 w 168"/>
              <a:gd name="T29" fmla="*/ 2147483647 h 279"/>
              <a:gd name="T30" fmla="*/ 2147483647 w 168"/>
              <a:gd name="T31" fmla="*/ 2147483647 h 279"/>
              <a:gd name="T32" fmla="*/ 2147483647 w 168"/>
              <a:gd name="T33" fmla="*/ 2147483647 h 279"/>
              <a:gd name="T34" fmla="*/ 2147483647 w 168"/>
              <a:gd name="T35" fmla="*/ 2147483647 h 279"/>
              <a:gd name="T36" fmla="*/ 2147483647 w 168"/>
              <a:gd name="T37" fmla="*/ 2147483647 h 279"/>
              <a:gd name="T38" fmla="*/ 2147483647 w 168"/>
              <a:gd name="T39" fmla="*/ 2147483647 h 279"/>
              <a:gd name="T40" fmla="*/ 2147483647 w 168"/>
              <a:gd name="T41" fmla="*/ 2147483647 h 279"/>
              <a:gd name="T42" fmla="*/ 2147483647 w 168"/>
              <a:gd name="T43" fmla="*/ 2147483647 h 279"/>
              <a:gd name="T44" fmla="*/ 2147483647 w 168"/>
              <a:gd name="T45" fmla="*/ 2147483647 h 279"/>
              <a:gd name="T46" fmla="*/ 2147483647 w 168"/>
              <a:gd name="T47" fmla="*/ 2147483647 h 279"/>
              <a:gd name="T48" fmla="*/ 2147483647 w 168"/>
              <a:gd name="T49" fmla="*/ 2147483647 h 279"/>
              <a:gd name="T50" fmla="*/ 2147483647 w 168"/>
              <a:gd name="T51" fmla="*/ 2147483647 h 279"/>
              <a:gd name="T52" fmla="*/ 2147483647 w 168"/>
              <a:gd name="T53" fmla="*/ 2147483647 h 279"/>
              <a:gd name="T54" fmla="*/ 2147483647 w 168"/>
              <a:gd name="T55" fmla="*/ 2147483647 h 279"/>
              <a:gd name="T56" fmla="*/ 2147483647 w 168"/>
              <a:gd name="T57" fmla="*/ 2147483647 h 279"/>
              <a:gd name="T58" fmla="*/ 2147483647 w 168"/>
              <a:gd name="T59" fmla="*/ 2147483647 h 279"/>
              <a:gd name="T60" fmla="*/ 2147483647 w 168"/>
              <a:gd name="T61" fmla="*/ 2147483647 h 279"/>
              <a:gd name="T62" fmla="*/ 2147483647 w 168"/>
              <a:gd name="T63" fmla="*/ 2147483647 h 279"/>
              <a:gd name="T64" fmla="*/ 2147483647 w 168"/>
              <a:gd name="T65" fmla="*/ 2147483647 h 279"/>
              <a:gd name="T66" fmla="*/ 2147483647 w 168"/>
              <a:gd name="T67" fmla="*/ 2147483647 h 279"/>
              <a:gd name="T68" fmla="*/ 2147483647 w 168"/>
              <a:gd name="T69" fmla="*/ 2147483647 h 279"/>
              <a:gd name="T70" fmla="*/ 2147483647 w 168"/>
              <a:gd name="T71" fmla="*/ 2147483647 h 279"/>
              <a:gd name="T72" fmla="*/ 2147483647 w 168"/>
              <a:gd name="T73" fmla="*/ 2147483647 h 279"/>
              <a:gd name="T74" fmla="*/ 2147483647 w 168"/>
              <a:gd name="T75" fmla="*/ 2147483647 h 279"/>
              <a:gd name="T76" fmla="*/ 2147483647 w 168"/>
              <a:gd name="T77" fmla="*/ 2147483647 h 279"/>
              <a:gd name="T78" fmla="*/ 2147483647 w 168"/>
              <a:gd name="T79" fmla="*/ 2147483647 h 279"/>
              <a:gd name="T80" fmla="*/ 2147483647 w 168"/>
              <a:gd name="T81" fmla="*/ 2147483647 h 279"/>
              <a:gd name="T82" fmla="*/ 2147483647 w 168"/>
              <a:gd name="T83" fmla="*/ 2147483647 h 279"/>
              <a:gd name="T84" fmla="*/ 2147483647 w 168"/>
              <a:gd name="T85" fmla="*/ 2147483647 h 279"/>
              <a:gd name="T86" fmla="*/ 2147483647 w 168"/>
              <a:gd name="T87" fmla="*/ 0 h 279"/>
              <a:gd name="T88" fmla="*/ 2147483647 w 168"/>
              <a:gd name="T89" fmla="*/ 2147483647 h 279"/>
              <a:gd name="T90" fmla="*/ 2147483647 w 168"/>
              <a:gd name="T91" fmla="*/ 2147483647 h 279"/>
              <a:gd name="T92" fmla="*/ 2147483647 w 168"/>
              <a:gd name="T93" fmla="*/ 2147483647 h 279"/>
              <a:gd name="T94" fmla="*/ 2147483647 w 168"/>
              <a:gd name="T95" fmla="*/ 0 h 279"/>
              <a:gd name="T96" fmla="*/ 2147483647 w 168"/>
              <a:gd name="T97" fmla="*/ 2147483647 h 279"/>
              <a:gd name="T98" fmla="*/ 2147483647 w 168"/>
              <a:gd name="T99" fmla="*/ 2147483647 h 279"/>
              <a:gd name="T100" fmla="*/ 2147483647 w 168"/>
              <a:gd name="T101" fmla="*/ 2147483647 h 279"/>
              <a:gd name="T102" fmla="*/ 2147483647 w 168"/>
              <a:gd name="T103" fmla="*/ 2147483647 h 27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8"/>
              <a:gd name="T157" fmla="*/ 0 h 279"/>
              <a:gd name="T158" fmla="*/ 168 w 168"/>
              <a:gd name="T159" fmla="*/ 279 h 27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8" h="279">
                <a:moveTo>
                  <a:pt x="13" y="61"/>
                </a:moveTo>
                <a:lnTo>
                  <a:pt x="22" y="70"/>
                </a:lnTo>
                <a:lnTo>
                  <a:pt x="22" y="82"/>
                </a:lnTo>
                <a:lnTo>
                  <a:pt x="20" y="91"/>
                </a:lnTo>
                <a:lnTo>
                  <a:pt x="16" y="100"/>
                </a:lnTo>
                <a:lnTo>
                  <a:pt x="16" y="127"/>
                </a:lnTo>
                <a:lnTo>
                  <a:pt x="18" y="139"/>
                </a:lnTo>
                <a:lnTo>
                  <a:pt x="4" y="161"/>
                </a:lnTo>
                <a:lnTo>
                  <a:pt x="9" y="166"/>
                </a:lnTo>
                <a:lnTo>
                  <a:pt x="0" y="177"/>
                </a:lnTo>
                <a:lnTo>
                  <a:pt x="6" y="189"/>
                </a:lnTo>
                <a:lnTo>
                  <a:pt x="9" y="198"/>
                </a:lnTo>
                <a:lnTo>
                  <a:pt x="13" y="186"/>
                </a:lnTo>
                <a:lnTo>
                  <a:pt x="25" y="202"/>
                </a:lnTo>
                <a:lnTo>
                  <a:pt x="22" y="216"/>
                </a:lnTo>
                <a:lnTo>
                  <a:pt x="18" y="223"/>
                </a:lnTo>
                <a:lnTo>
                  <a:pt x="25" y="236"/>
                </a:lnTo>
                <a:lnTo>
                  <a:pt x="34" y="241"/>
                </a:lnTo>
                <a:lnTo>
                  <a:pt x="52" y="250"/>
                </a:lnTo>
                <a:lnTo>
                  <a:pt x="66" y="262"/>
                </a:lnTo>
                <a:lnTo>
                  <a:pt x="68" y="271"/>
                </a:lnTo>
                <a:lnTo>
                  <a:pt x="86" y="278"/>
                </a:lnTo>
                <a:lnTo>
                  <a:pt x="100" y="271"/>
                </a:lnTo>
                <a:lnTo>
                  <a:pt x="118" y="259"/>
                </a:lnTo>
                <a:lnTo>
                  <a:pt x="128" y="243"/>
                </a:lnTo>
                <a:lnTo>
                  <a:pt x="134" y="232"/>
                </a:lnTo>
                <a:lnTo>
                  <a:pt x="150" y="205"/>
                </a:lnTo>
                <a:lnTo>
                  <a:pt x="155" y="184"/>
                </a:lnTo>
                <a:lnTo>
                  <a:pt x="157" y="166"/>
                </a:lnTo>
                <a:lnTo>
                  <a:pt x="167" y="152"/>
                </a:lnTo>
                <a:lnTo>
                  <a:pt x="150" y="148"/>
                </a:lnTo>
                <a:lnTo>
                  <a:pt x="144" y="141"/>
                </a:lnTo>
                <a:lnTo>
                  <a:pt x="134" y="143"/>
                </a:lnTo>
                <a:lnTo>
                  <a:pt x="121" y="136"/>
                </a:lnTo>
                <a:lnTo>
                  <a:pt x="116" y="116"/>
                </a:lnTo>
                <a:lnTo>
                  <a:pt x="112" y="102"/>
                </a:lnTo>
                <a:lnTo>
                  <a:pt x="121" y="88"/>
                </a:lnTo>
                <a:lnTo>
                  <a:pt x="121" y="45"/>
                </a:lnTo>
                <a:lnTo>
                  <a:pt x="121" y="29"/>
                </a:lnTo>
                <a:lnTo>
                  <a:pt x="112" y="20"/>
                </a:lnTo>
                <a:lnTo>
                  <a:pt x="98" y="20"/>
                </a:lnTo>
                <a:lnTo>
                  <a:pt x="89" y="15"/>
                </a:lnTo>
                <a:lnTo>
                  <a:pt x="80" y="2"/>
                </a:lnTo>
                <a:lnTo>
                  <a:pt x="68" y="0"/>
                </a:lnTo>
                <a:lnTo>
                  <a:pt x="64" y="6"/>
                </a:lnTo>
                <a:lnTo>
                  <a:pt x="64" y="2"/>
                </a:lnTo>
                <a:lnTo>
                  <a:pt x="45" y="4"/>
                </a:lnTo>
                <a:lnTo>
                  <a:pt x="36" y="0"/>
                </a:lnTo>
                <a:lnTo>
                  <a:pt x="25" y="6"/>
                </a:lnTo>
                <a:lnTo>
                  <a:pt x="22" y="31"/>
                </a:lnTo>
                <a:lnTo>
                  <a:pt x="18" y="47"/>
                </a:lnTo>
                <a:lnTo>
                  <a:pt x="13" y="61"/>
                </a:lnTo>
              </a:path>
            </a:pathLst>
          </a:custGeom>
          <a:no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sp>
        <p:nvSpPr>
          <p:cNvPr id="102" name="Freeform 17">
            <a:extLst>
              <a:ext uri="{FF2B5EF4-FFF2-40B4-BE49-F238E27FC236}">
                <a16:creationId xmlns:a16="http://schemas.microsoft.com/office/drawing/2014/main" id="{3769CFA3-B02A-4937-8FEB-C808FEFA0F6E}"/>
              </a:ext>
            </a:extLst>
          </p:cNvPr>
          <p:cNvSpPr>
            <a:spLocks noChangeAspect="1"/>
          </p:cNvSpPr>
          <p:nvPr/>
        </p:nvSpPr>
        <p:spPr bwMode="auto">
          <a:xfrm>
            <a:off x="3892377" y="3696807"/>
            <a:ext cx="901701" cy="625475"/>
          </a:xfrm>
          <a:custGeom>
            <a:avLst/>
            <a:gdLst>
              <a:gd name="T0" fmla="*/ 2147483647 w 616"/>
              <a:gd name="T1" fmla="*/ 2147483647 h 450"/>
              <a:gd name="T2" fmla="*/ 2147483647 w 616"/>
              <a:gd name="T3" fmla="*/ 2147483647 h 450"/>
              <a:gd name="T4" fmla="*/ 2147483647 w 616"/>
              <a:gd name="T5" fmla="*/ 2147483647 h 450"/>
              <a:gd name="T6" fmla="*/ 2147483647 w 616"/>
              <a:gd name="T7" fmla="*/ 2147483647 h 450"/>
              <a:gd name="T8" fmla="*/ 2147483647 w 616"/>
              <a:gd name="T9" fmla="*/ 2147483647 h 450"/>
              <a:gd name="T10" fmla="*/ 0 w 616"/>
              <a:gd name="T11" fmla="*/ 2147483647 h 450"/>
              <a:gd name="T12" fmla="*/ 2147483647 w 616"/>
              <a:gd name="T13" fmla="*/ 2147483647 h 450"/>
              <a:gd name="T14" fmla="*/ 2147483647 w 616"/>
              <a:gd name="T15" fmla="*/ 2147483647 h 450"/>
              <a:gd name="T16" fmla="*/ 2147483647 w 616"/>
              <a:gd name="T17" fmla="*/ 2147483647 h 450"/>
              <a:gd name="T18" fmla="*/ 2147483647 w 616"/>
              <a:gd name="T19" fmla="*/ 2147483647 h 450"/>
              <a:gd name="T20" fmla="*/ 2147483647 w 616"/>
              <a:gd name="T21" fmla="*/ 2147483647 h 450"/>
              <a:gd name="T22" fmla="*/ 2147483647 w 616"/>
              <a:gd name="T23" fmla="*/ 2147483647 h 450"/>
              <a:gd name="T24" fmla="*/ 2147483647 w 616"/>
              <a:gd name="T25" fmla="*/ 2147483647 h 450"/>
              <a:gd name="T26" fmla="*/ 2147483647 w 616"/>
              <a:gd name="T27" fmla="*/ 2147483647 h 450"/>
              <a:gd name="T28" fmla="*/ 2147483647 w 616"/>
              <a:gd name="T29" fmla="*/ 2147483647 h 450"/>
              <a:gd name="T30" fmla="*/ 2147483647 w 616"/>
              <a:gd name="T31" fmla="*/ 2147483647 h 450"/>
              <a:gd name="T32" fmla="*/ 2147483647 w 616"/>
              <a:gd name="T33" fmla="*/ 2147483647 h 450"/>
              <a:gd name="T34" fmla="*/ 2147483647 w 616"/>
              <a:gd name="T35" fmla="*/ 2147483647 h 450"/>
              <a:gd name="T36" fmla="*/ 2147483647 w 616"/>
              <a:gd name="T37" fmla="*/ 2147483647 h 450"/>
              <a:gd name="T38" fmla="*/ 2147483647 w 616"/>
              <a:gd name="T39" fmla="*/ 2147483647 h 450"/>
              <a:gd name="T40" fmla="*/ 2147483647 w 616"/>
              <a:gd name="T41" fmla="*/ 2147483647 h 450"/>
              <a:gd name="T42" fmla="*/ 2147483647 w 616"/>
              <a:gd name="T43" fmla="*/ 2147483647 h 450"/>
              <a:gd name="T44" fmla="*/ 2147483647 w 616"/>
              <a:gd name="T45" fmla="*/ 2147483647 h 450"/>
              <a:gd name="T46" fmla="*/ 2147483647 w 616"/>
              <a:gd name="T47" fmla="*/ 2147483647 h 450"/>
              <a:gd name="T48" fmla="*/ 2147483647 w 616"/>
              <a:gd name="T49" fmla="*/ 2147483647 h 450"/>
              <a:gd name="T50" fmla="*/ 2147483647 w 616"/>
              <a:gd name="T51" fmla="*/ 2147483647 h 450"/>
              <a:gd name="T52" fmla="*/ 2147483647 w 616"/>
              <a:gd name="T53" fmla="*/ 2147483647 h 450"/>
              <a:gd name="T54" fmla="*/ 2147483647 w 616"/>
              <a:gd name="T55" fmla="*/ 2147483647 h 450"/>
              <a:gd name="T56" fmla="*/ 2147483647 w 616"/>
              <a:gd name="T57" fmla="*/ 2147483647 h 450"/>
              <a:gd name="T58" fmla="*/ 2147483647 w 616"/>
              <a:gd name="T59" fmla="*/ 2147483647 h 450"/>
              <a:gd name="T60" fmla="*/ 2147483647 w 616"/>
              <a:gd name="T61" fmla="*/ 2147483647 h 450"/>
              <a:gd name="T62" fmla="*/ 2147483647 w 616"/>
              <a:gd name="T63" fmla="*/ 2147483647 h 450"/>
              <a:gd name="T64" fmla="*/ 2147483647 w 616"/>
              <a:gd name="T65" fmla="*/ 2147483647 h 450"/>
              <a:gd name="T66" fmla="*/ 2147483647 w 616"/>
              <a:gd name="T67" fmla="*/ 2147483647 h 450"/>
              <a:gd name="T68" fmla="*/ 2147483647 w 616"/>
              <a:gd name="T69" fmla="*/ 2147483647 h 450"/>
              <a:gd name="T70" fmla="*/ 2147483647 w 616"/>
              <a:gd name="T71" fmla="*/ 2147483647 h 450"/>
              <a:gd name="T72" fmla="*/ 2147483647 w 616"/>
              <a:gd name="T73" fmla="*/ 2147483647 h 450"/>
              <a:gd name="T74" fmla="*/ 2147483647 w 616"/>
              <a:gd name="T75" fmla="*/ 2147483647 h 450"/>
              <a:gd name="T76" fmla="*/ 2147483647 w 616"/>
              <a:gd name="T77" fmla="*/ 2147483647 h 450"/>
              <a:gd name="T78" fmla="*/ 2147483647 w 616"/>
              <a:gd name="T79" fmla="*/ 2147483647 h 450"/>
              <a:gd name="T80" fmla="*/ 2147483647 w 616"/>
              <a:gd name="T81" fmla="*/ 2147483647 h 450"/>
              <a:gd name="T82" fmla="*/ 2147483647 w 616"/>
              <a:gd name="T83" fmla="*/ 0 h 450"/>
              <a:gd name="T84" fmla="*/ 2147483647 w 616"/>
              <a:gd name="T85" fmla="*/ 2147483647 h 450"/>
              <a:gd name="T86" fmla="*/ 2147483647 w 616"/>
              <a:gd name="T87" fmla="*/ 2147483647 h 450"/>
              <a:gd name="T88" fmla="*/ 2147483647 w 616"/>
              <a:gd name="T89" fmla="*/ 2147483647 h 450"/>
              <a:gd name="T90" fmla="*/ 2147483647 w 616"/>
              <a:gd name="T91" fmla="*/ 2147483647 h 450"/>
              <a:gd name="T92" fmla="*/ 2147483647 w 616"/>
              <a:gd name="T93" fmla="*/ 2147483647 h 450"/>
              <a:gd name="T94" fmla="*/ 2147483647 w 616"/>
              <a:gd name="T95" fmla="*/ 2147483647 h 450"/>
              <a:gd name="T96" fmla="*/ 2147483647 w 616"/>
              <a:gd name="T97" fmla="*/ 2147483647 h 450"/>
              <a:gd name="T98" fmla="*/ 2147483647 w 616"/>
              <a:gd name="T99" fmla="*/ 2147483647 h 450"/>
              <a:gd name="T100" fmla="*/ 2147483647 w 616"/>
              <a:gd name="T101" fmla="*/ 2147483647 h 450"/>
              <a:gd name="T102" fmla="*/ 2147483647 w 616"/>
              <a:gd name="T103" fmla="*/ 2147483647 h 4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16"/>
              <a:gd name="T157" fmla="*/ 0 h 450"/>
              <a:gd name="T158" fmla="*/ 616 w 616"/>
              <a:gd name="T159" fmla="*/ 450 h 4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16" h="450">
                <a:moveTo>
                  <a:pt x="147" y="38"/>
                </a:moveTo>
                <a:lnTo>
                  <a:pt x="136" y="52"/>
                </a:lnTo>
                <a:lnTo>
                  <a:pt x="129" y="61"/>
                </a:lnTo>
                <a:lnTo>
                  <a:pt x="113" y="63"/>
                </a:lnTo>
                <a:lnTo>
                  <a:pt x="106" y="133"/>
                </a:lnTo>
                <a:lnTo>
                  <a:pt x="106" y="145"/>
                </a:lnTo>
                <a:lnTo>
                  <a:pt x="88" y="172"/>
                </a:lnTo>
                <a:lnTo>
                  <a:pt x="68" y="188"/>
                </a:lnTo>
                <a:lnTo>
                  <a:pt x="56" y="204"/>
                </a:lnTo>
                <a:lnTo>
                  <a:pt x="20" y="210"/>
                </a:lnTo>
                <a:lnTo>
                  <a:pt x="2" y="226"/>
                </a:lnTo>
                <a:lnTo>
                  <a:pt x="0" y="240"/>
                </a:lnTo>
                <a:lnTo>
                  <a:pt x="11" y="249"/>
                </a:lnTo>
                <a:lnTo>
                  <a:pt x="18" y="265"/>
                </a:lnTo>
                <a:lnTo>
                  <a:pt x="15" y="274"/>
                </a:lnTo>
                <a:lnTo>
                  <a:pt x="18" y="287"/>
                </a:lnTo>
                <a:lnTo>
                  <a:pt x="29" y="294"/>
                </a:lnTo>
                <a:lnTo>
                  <a:pt x="45" y="294"/>
                </a:lnTo>
                <a:lnTo>
                  <a:pt x="52" y="306"/>
                </a:lnTo>
                <a:lnTo>
                  <a:pt x="56" y="328"/>
                </a:lnTo>
                <a:lnTo>
                  <a:pt x="59" y="346"/>
                </a:lnTo>
                <a:lnTo>
                  <a:pt x="65" y="362"/>
                </a:lnTo>
                <a:lnTo>
                  <a:pt x="77" y="367"/>
                </a:lnTo>
                <a:lnTo>
                  <a:pt x="83" y="362"/>
                </a:lnTo>
                <a:lnTo>
                  <a:pt x="99" y="351"/>
                </a:lnTo>
                <a:lnTo>
                  <a:pt x="115" y="365"/>
                </a:lnTo>
                <a:lnTo>
                  <a:pt x="113" y="376"/>
                </a:lnTo>
                <a:lnTo>
                  <a:pt x="115" y="383"/>
                </a:lnTo>
                <a:lnTo>
                  <a:pt x="124" y="385"/>
                </a:lnTo>
                <a:lnTo>
                  <a:pt x="136" y="399"/>
                </a:lnTo>
                <a:lnTo>
                  <a:pt x="133" y="414"/>
                </a:lnTo>
                <a:lnTo>
                  <a:pt x="136" y="421"/>
                </a:lnTo>
                <a:lnTo>
                  <a:pt x="154" y="421"/>
                </a:lnTo>
                <a:lnTo>
                  <a:pt x="179" y="433"/>
                </a:lnTo>
                <a:lnTo>
                  <a:pt x="220" y="449"/>
                </a:lnTo>
                <a:lnTo>
                  <a:pt x="238" y="449"/>
                </a:lnTo>
                <a:lnTo>
                  <a:pt x="260" y="444"/>
                </a:lnTo>
                <a:lnTo>
                  <a:pt x="281" y="437"/>
                </a:lnTo>
                <a:lnTo>
                  <a:pt x="315" y="442"/>
                </a:lnTo>
                <a:lnTo>
                  <a:pt x="331" y="442"/>
                </a:lnTo>
                <a:lnTo>
                  <a:pt x="340" y="439"/>
                </a:lnTo>
                <a:lnTo>
                  <a:pt x="360" y="424"/>
                </a:lnTo>
                <a:lnTo>
                  <a:pt x="408" y="396"/>
                </a:lnTo>
                <a:lnTo>
                  <a:pt x="444" y="385"/>
                </a:lnTo>
                <a:lnTo>
                  <a:pt x="462" y="385"/>
                </a:lnTo>
                <a:lnTo>
                  <a:pt x="492" y="390"/>
                </a:lnTo>
                <a:lnTo>
                  <a:pt x="517" y="392"/>
                </a:lnTo>
                <a:lnTo>
                  <a:pt x="528" y="396"/>
                </a:lnTo>
                <a:lnTo>
                  <a:pt x="546" y="394"/>
                </a:lnTo>
                <a:lnTo>
                  <a:pt x="551" y="378"/>
                </a:lnTo>
                <a:lnTo>
                  <a:pt x="551" y="346"/>
                </a:lnTo>
                <a:lnTo>
                  <a:pt x="553" y="315"/>
                </a:lnTo>
                <a:lnTo>
                  <a:pt x="562" y="297"/>
                </a:lnTo>
                <a:lnTo>
                  <a:pt x="574" y="294"/>
                </a:lnTo>
                <a:lnTo>
                  <a:pt x="585" y="299"/>
                </a:lnTo>
                <a:lnTo>
                  <a:pt x="594" y="294"/>
                </a:lnTo>
                <a:lnTo>
                  <a:pt x="601" y="285"/>
                </a:lnTo>
                <a:lnTo>
                  <a:pt x="599" y="276"/>
                </a:lnTo>
                <a:lnTo>
                  <a:pt x="612" y="274"/>
                </a:lnTo>
                <a:lnTo>
                  <a:pt x="615" y="263"/>
                </a:lnTo>
                <a:lnTo>
                  <a:pt x="601" y="256"/>
                </a:lnTo>
                <a:lnTo>
                  <a:pt x="583" y="251"/>
                </a:lnTo>
                <a:lnTo>
                  <a:pt x="567" y="256"/>
                </a:lnTo>
                <a:lnTo>
                  <a:pt x="544" y="260"/>
                </a:lnTo>
                <a:lnTo>
                  <a:pt x="524" y="260"/>
                </a:lnTo>
                <a:lnTo>
                  <a:pt x="510" y="251"/>
                </a:lnTo>
                <a:lnTo>
                  <a:pt x="503" y="240"/>
                </a:lnTo>
                <a:lnTo>
                  <a:pt x="503" y="222"/>
                </a:lnTo>
                <a:lnTo>
                  <a:pt x="501" y="206"/>
                </a:lnTo>
                <a:lnTo>
                  <a:pt x="492" y="195"/>
                </a:lnTo>
                <a:lnTo>
                  <a:pt x="485" y="181"/>
                </a:lnTo>
                <a:lnTo>
                  <a:pt x="485" y="165"/>
                </a:lnTo>
                <a:lnTo>
                  <a:pt x="487" y="147"/>
                </a:lnTo>
                <a:lnTo>
                  <a:pt x="487" y="138"/>
                </a:lnTo>
                <a:lnTo>
                  <a:pt x="476" y="113"/>
                </a:lnTo>
                <a:lnTo>
                  <a:pt x="460" y="97"/>
                </a:lnTo>
                <a:lnTo>
                  <a:pt x="453" y="79"/>
                </a:lnTo>
                <a:lnTo>
                  <a:pt x="451" y="68"/>
                </a:lnTo>
                <a:lnTo>
                  <a:pt x="449" y="63"/>
                </a:lnTo>
                <a:lnTo>
                  <a:pt x="424" y="45"/>
                </a:lnTo>
                <a:lnTo>
                  <a:pt x="417" y="31"/>
                </a:lnTo>
                <a:lnTo>
                  <a:pt x="406" y="9"/>
                </a:lnTo>
                <a:lnTo>
                  <a:pt x="397" y="2"/>
                </a:lnTo>
                <a:lnTo>
                  <a:pt x="388" y="0"/>
                </a:lnTo>
                <a:lnTo>
                  <a:pt x="376" y="4"/>
                </a:lnTo>
                <a:lnTo>
                  <a:pt x="367" y="13"/>
                </a:lnTo>
                <a:lnTo>
                  <a:pt x="360" y="15"/>
                </a:lnTo>
                <a:lnTo>
                  <a:pt x="342" y="15"/>
                </a:lnTo>
                <a:lnTo>
                  <a:pt x="329" y="18"/>
                </a:lnTo>
                <a:lnTo>
                  <a:pt x="319" y="29"/>
                </a:lnTo>
                <a:lnTo>
                  <a:pt x="304" y="34"/>
                </a:lnTo>
                <a:lnTo>
                  <a:pt x="288" y="34"/>
                </a:lnTo>
                <a:lnTo>
                  <a:pt x="279" y="24"/>
                </a:lnTo>
                <a:lnTo>
                  <a:pt x="260" y="13"/>
                </a:lnTo>
                <a:lnTo>
                  <a:pt x="247" y="18"/>
                </a:lnTo>
                <a:lnTo>
                  <a:pt x="226" y="27"/>
                </a:lnTo>
                <a:lnTo>
                  <a:pt x="213" y="29"/>
                </a:lnTo>
                <a:lnTo>
                  <a:pt x="201" y="24"/>
                </a:lnTo>
                <a:lnTo>
                  <a:pt x="186" y="15"/>
                </a:lnTo>
                <a:lnTo>
                  <a:pt x="167" y="22"/>
                </a:lnTo>
                <a:lnTo>
                  <a:pt x="154" y="29"/>
                </a:lnTo>
                <a:lnTo>
                  <a:pt x="149" y="31"/>
                </a:lnTo>
                <a:lnTo>
                  <a:pt x="147" y="34"/>
                </a:lnTo>
                <a:lnTo>
                  <a:pt x="142" y="34"/>
                </a:lnTo>
                <a:lnTo>
                  <a:pt x="147" y="38"/>
                </a:lnTo>
              </a:path>
            </a:pathLst>
          </a:custGeom>
          <a:solidFill>
            <a:srgbClr val="42526C"/>
          </a:solid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sp>
        <p:nvSpPr>
          <p:cNvPr id="103" name="Freeform 18">
            <a:extLst>
              <a:ext uri="{FF2B5EF4-FFF2-40B4-BE49-F238E27FC236}">
                <a16:creationId xmlns:a16="http://schemas.microsoft.com/office/drawing/2014/main" id="{F6695F44-2C86-41E5-90FA-75878D3C687A}"/>
              </a:ext>
            </a:extLst>
          </p:cNvPr>
          <p:cNvSpPr>
            <a:spLocks noChangeAspect="1"/>
          </p:cNvSpPr>
          <p:nvPr/>
        </p:nvSpPr>
        <p:spPr bwMode="auto">
          <a:xfrm>
            <a:off x="2211214" y="3095144"/>
            <a:ext cx="338139" cy="290513"/>
          </a:xfrm>
          <a:custGeom>
            <a:avLst/>
            <a:gdLst>
              <a:gd name="T0" fmla="*/ 0 w 233"/>
              <a:gd name="T1" fmla="*/ 2147483647 h 208"/>
              <a:gd name="T2" fmla="*/ 2147483647 w 233"/>
              <a:gd name="T3" fmla="*/ 2147483647 h 208"/>
              <a:gd name="T4" fmla="*/ 2147483647 w 233"/>
              <a:gd name="T5" fmla="*/ 2147483647 h 208"/>
              <a:gd name="T6" fmla="*/ 2147483647 w 233"/>
              <a:gd name="T7" fmla="*/ 0 h 208"/>
              <a:gd name="T8" fmla="*/ 2147483647 w 233"/>
              <a:gd name="T9" fmla="*/ 2147483647 h 208"/>
              <a:gd name="T10" fmla="*/ 2147483647 w 233"/>
              <a:gd name="T11" fmla="*/ 2147483647 h 208"/>
              <a:gd name="T12" fmla="*/ 2147483647 w 233"/>
              <a:gd name="T13" fmla="*/ 2147483647 h 208"/>
              <a:gd name="T14" fmla="*/ 2147483647 w 233"/>
              <a:gd name="T15" fmla="*/ 2147483647 h 208"/>
              <a:gd name="T16" fmla="*/ 2147483647 w 233"/>
              <a:gd name="T17" fmla="*/ 2147483647 h 208"/>
              <a:gd name="T18" fmla="*/ 2147483647 w 233"/>
              <a:gd name="T19" fmla="*/ 2147483647 h 208"/>
              <a:gd name="T20" fmla="*/ 2147483647 w 233"/>
              <a:gd name="T21" fmla="*/ 2147483647 h 208"/>
              <a:gd name="T22" fmla="*/ 2147483647 w 233"/>
              <a:gd name="T23" fmla="*/ 2147483647 h 208"/>
              <a:gd name="T24" fmla="*/ 2147483647 w 233"/>
              <a:gd name="T25" fmla="*/ 2147483647 h 208"/>
              <a:gd name="T26" fmla="*/ 2147483647 w 233"/>
              <a:gd name="T27" fmla="*/ 2147483647 h 208"/>
              <a:gd name="T28" fmla="*/ 2147483647 w 233"/>
              <a:gd name="T29" fmla="*/ 2147483647 h 208"/>
              <a:gd name="T30" fmla="*/ 2147483647 w 233"/>
              <a:gd name="T31" fmla="*/ 2147483647 h 208"/>
              <a:gd name="T32" fmla="*/ 2147483647 w 233"/>
              <a:gd name="T33" fmla="*/ 2147483647 h 208"/>
              <a:gd name="T34" fmla="*/ 2147483647 w 233"/>
              <a:gd name="T35" fmla="*/ 2147483647 h 208"/>
              <a:gd name="T36" fmla="*/ 2147483647 w 233"/>
              <a:gd name="T37" fmla="*/ 2147483647 h 208"/>
              <a:gd name="T38" fmla="*/ 2147483647 w 233"/>
              <a:gd name="T39" fmla="*/ 2147483647 h 208"/>
              <a:gd name="T40" fmla="*/ 2147483647 w 233"/>
              <a:gd name="T41" fmla="*/ 2147483647 h 208"/>
              <a:gd name="T42" fmla="*/ 2147483647 w 233"/>
              <a:gd name="T43" fmla="*/ 2147483647 h 208"/>
              <a:gd name="T44" fmla="*/ 2147483647 w 233"/>
              <a:gd name="T45" fmla="*/ 2147483647 h 208"/>
              <a:gd name="T46" fmla="*/ 2147483647 w 233"/>
              <a:gd name="T47" fmla="*/ 2147483647 h 208"/>
              <a:gd name="T48" fmla="*/ 2147483647 w 233"/>
              <a:gd name="T49" fmla="*/ 2147483647 h 208"/>
              <a:gd name="T50" fmla="*/ 2147483647 w 233"/>
              <a:gd name="T51" fmla="*/ 2147483647 h 208"/>
              <a:gd name="T52" fmla="*/ 2147483647 w 233"/>
              <a:gd name="T53" fmla="*/ 2147483647 h 208"/>
              <a:gd name="T54" fmla="*/ 2147483647 w 233"/>
              <a:gd name="T55" fmla="*/ 2147483647 h 208"/>
              <a:gd name="T56" fmla="*/ 2147483647 w 233"/>
              <a:gd name="T57" fmla="*/ 2147483647 h 208"/>
              <a:gd name="T58" fmla="*/ 2147483647 w 233"/>
              <a:gd name="T59" fmla="*/ 2147483647 h 208"/>
              <a:gd name="T60" fmla="*/ 2147483647 w 233"/>
              <a:gd name="T61" fmla="*/ 2147483647 h 208"/>
              <a:gd name="T62" fmla="*/ 2147483647 w 233"/>
              <a:gd name="T63" fmla="*/ 2147483647 h 208"/>
              <a:gd name="T64" fmla="*/ 2147483647 w 233"/>
              <a:gd name="T65" fmla="*/ 2147483647 h 208"/>
              <a:gd name="T66" fmla="*/ 2147483647 w 233"/>
              <a:gd name="T67" fmla="*/ 2147483647 h 208"/>
              <a:gd name="T68" fmla="*/ 2147483647 w 233"/>
              <a:gd name="T69" fmla="*/ 2147483647 h 208"/>
              <a:gd name="T70" fmla="*/ 2147483647 w 233"/>
              <a:gd name="T71" fmla="*/ 2147483647 h 208"/>
              <a:gd name="T72" fmla="*/ 2147483647 w 233"/>
              <a:gd name="T73" fmla="*/ 2147483647 h 208"/>
              <a:gd name="T74" fmla="*/ 2147483647 w 233"/>
              <a:gd name="T75" fmla="*/ 2147483647 h 208"/>
              <a:gd name="T76" fmla="*/ 2147483647 w 233"/>
              <a:gd name="T77" fmla="*/ 2147483647 h 208"/>
              <a:gd name="T78" fmla="*/ 0 w 233"/>
              <a:gd name="T79" fmla="*/ 2147483647 h 2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3"/>
              <a:gd name="T121" fmla="*/ 0 h 208"/>
              <a:gd name="T122" fmla="*/ 233 w 233"/>
              <a:gd name="T123" fmla="*/ 208 h 2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3" h="208">
                <a:moveTo>
                  <a:pt x="0" y="38"/>
                </a:moveTo>
                <a:lnTo>
                  <a:pt x="4" y="29"/>
                </a:lnTo>
                <a:lnTo>
                  <a:pt x="2" y="20"/>
                </a:lnTo>
                <a:lnTo>
                  <a:pt x="38" y="0"/>
                </a:lnTo>
                <a:lnTo>
                  <a:pt x="40" y="6"/>
                </a:lnTo>
                <a:lnTo>
                  <a:pt x="67" y="2"/>
                </a:lnTo>
                <a:lnTo>
                  <a:pt x="85" y="4"/>
                </a:lnTo>
                <a:lnTo>
                  <a:pt x="78" y="13"/>
                </a:lnTo>
                <a:lnTo>
                  <a:pt x="83" y="27"/>
                </a:lnTo>
                <a:lnTo>
                  <a:pt x="99" y="34"/>
                </a:lnTo>
                <a:lnTo>
                  <a:pt x="117" y="31"/>
                </a:lnTo>
                <a:lnTo>
                  <a:pt x="130" y="22"/>
                </a:lnTo>
                <a:lnTo>
                  <a:pt x="153" y="20"/>
                </a:lnTo>
                <a:lnTo>
                  <a:pt x="159" y="29"/>
                </a:lnTo>
                <a:lnTo>
                  <a:pt x="171" y="36"/>
                </a:lnTo>
                <a:lnTo>
                  <a:pt x="191" y="38"/>
                </a:lnTo>
                <a:lnTo>
                  <a:pt x="186" y="52"/>
                </a:lnTo>
                <a:lnTo>
                  <a:pt x="189" y="84"/>
                </a:lnTo>
                <a:lnTo>
                  <a:pt x="191" y="104"/>
                </a:lnTo>
                <a:lnTo>
                  <a:pt x="213" y="102"/>
                </a:lnTo>
                <a:lnTo>
                  <a:pt x="220" y="116"/>
                </a:lnTo>
                <a:lnTo>
                  <a:pt x="220" y="125"/>
                </a:lnTo>
                <a:lnTo>
                  <a:pt x="232" y="141"/>
                </a:lnTo>
                <a:lnTo>
                  <a:pt x="218" y="152"/>
                </a:lnTo>
                <a:lnTo>
                  <a:pt x="207" y="161"/>
                </a:lnTo>
                <a:lnTo>
                  <a:pt x="193" y="161"/>
                </a:lnTo>
                <a:lnTo>
                  <a:pt x="177" y="166"/>
                </a:lnTo>
                <a:lnTo>
                  <a:pt x="177" y="184"/>
                </a:lnTo>
                <a:lnTo>
                  <a:pt x="171" y="195"/>
                </a:lnTo>
                <a:lnTo>
                  <a:pt x="155" y="207"/>
                </a:lnTo>
                <a:lnTo>
                  <a:pt x="126" y="186"/>
                </a:lnTo>
                <a:lnTo>
                  <a:pt x="119" y="168"/>
                </a:lnTo>
                <a:lnTo>
                  <a:pt x="92" y="161"/>
                </a:lnTo>
                <a:lnTo>
                  <a:pt x="83" y="136"/>
                </a:lnTo>
                <a:lnTo>
                  <a:pt x="67" y="122"/>
                </a:lnTo>
                <a:lnTo>
                  <a:pt x="60" y="104"/>
                </a:lnTo>
                <a:lnTo>
                  <a:pt x="45" y="86"/>
                </a:lnTo>
                <a:lnTo>
                  <a:pt x="36" y="68"/>
                </a:lnTo>
                <a:lnTo>
                  <a:pt x="15" y="54"/>
                </a:lnTo>
                <a:lnTo>
                  <a:pt x="0" y="38"/>
                </a:lnTo>
              </a:path>
            </a:pathLst>
          </a:custGeom>
          <a:solidFill>
            <a:srgbClr val="42526C"/>
          </a:solidFill>
          <a:ln w="6350" cap="flat" cmpd="sng">
            <a:solidFill>
              <a:schemeClr val="tx2"/>
            </a:solidFill>
            <a:prstDash val="solid"/>
            <a:round/>
            <a:headEnd/>
            <a:tailEnd/>
          </a:ln>
        </p:spPr>
        <p:txBody>
          <a:bodyPr lIns="91411" tIns="45706" rIns="91411" bIns="45706" anchor="ctr"/>
          <a:lstStyle/>
          <a:p>
            <a:endParaRPr lang="en-US" sz="1600">
              <a:latin typeface="Palatino" pitchFamily="2" charset="77"/>
              <a:ea typeface="Palatino" pitchFamily="2" charset="77"/>
            </a:endParaRPr>
          </a:p>
        </p:txBody>
      </p:sp>
      <p:sp>
        <p:nvSpPr>
          <p:cNvPr id="104" name="Freeform 19">
            <a:extLst>
              <a:ext uri="{FF2B5EF4-FFF2-40B4-BE49-F238E27FC236}">
                <a16:creationId xmlns:a16="http://schemas.microsoft.com/office/drawing/2014/main" id="{263A8B40-D8B8-406F-ACC0-DF46C4945BFF}"/>
              </a:ext>
            </a:extLst>
          </p:cNvPr>
          <p:cNvSpPr>
            <a:spLocks noChangeAspect="1"/>
          </p:cNvSpPr>
          <p:nvPr/>
        </p:nvSpPr>
        <p:spPr bwMode="auto">
          <a:xfrm>
            <a:off x="2441401" y="3318981"/>
            <a:ext cx="92075" cy="112711"/>
          </a:xfrm>
          <a:custGeom>
            <a:avLst/>
            <a:gdLst>
              <a:gd name="T0" fmla="*/ 2147483647 w 63"/>
              <a:gd name="T1" fmla="*/ 2147483647 h 82"/>
              <a:gd name="T2" fmla="*/ 2147483647 w 63"/>
              <a:gd name="T3" fmla="*/ 2147483647 h 82"/>
              <a:gd name="T4" fmla="*/ 2147483647 w 63"/>
              <a:gd name="T5" fmla="*/ 2147483647 h 82"/>
              <a:gd name="T6" fmla="*/ 2147483647 w 63"/>
              <a:gd name="T7" fmla="*/ 2147483647 h 82"/>
              <a:gd name="T8" fmla="*/ 2147483647 w 63"/>
              <a:gd name="T9" fmla="*/ 2147483647 h 82"/>
              <a:gd name="T10" fmla="*/ 2147483647 w 63"/>
              <a:gd name="T11" fmla="*/ 2147483647 h 82"/>
              <a:gd name="T12" fmla="*/ 2147483647 w 63"/>
              <a:gd name="T13" fmla="*/ 0 h 82"/>
              <a:gd name="T14" fmla="*/ 2147483647 w 63"/>
              <a:gd name="T15" fmla="*/ 0 h 82"/>
              <a:gd name="T16" fmla="*/ 2147483647 w 63"/>
              <a:gd name="T17" fmla="*/ 2147483647 h 82"/>
              <a:gd name="T18" fmla="*/ 2147483647 w 63"/>
              <a:gd name="T19" fmla="*/ 2147483647 h 82"/>
              <a:gd name="T20" fmla="*/ 2147483647 w 63"/>
              <a:gd name="T21" fmla="*/ 2147483647 h 82"/>
              <a:gd name="T22" fmla="*/ 0 w 63"/>
              <a:gd name="T23" fmla="*/ 2147483647 h 82"/>
              <a:gd name="T24" fmla="*/ 2147483647 w 63"/>
              <a:gd name="T25" fmla="*/ 2147483647 h 82"/>
              <a:gd name="T26" fmla="*/ 2147483647 w 63"/>
              <a:gd name="T27" fmla="*/ 2147483647 h 82"/>
              <a:gd name="T28" fmla="*/ 2147483647 w 63"/>
              <a:gd name="T29" fmla="*/ 2147483647 h 82"/>
              <a:gd name="T30" fmla="*/ 2147483647 w 63"/>
              <a:gd name="T31" fmla="*/ 2147483647 h 82"/>
              <a:gd name="T32" fmla="*/ 2147483647 w 63"/>
              <a:gd name="T33" fmla="*/ 2147483647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2"/>
              <a:gd name="T53" fmla="*/ 63 w 63"/>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2">
                <a:moveTo>
                  <a:pt x="44" y="81"/>
                </a:moveTo>
                <a:lnTo>
                  <a:pt x="48" y="55"/>
                </a:lnTo>
                <a:lnTo>
                  <a:pt x="62" y="43"/>
                </a:lnTo>
                <a:lnTo>
                  <a:pt x="62" y="32"/>
                </a:lnTo>
                <a:lnTo>
                  <a:pt x="55" y="23"/>
                </a:lnTo>
                <a:lnTo>
                  <a:pt x="46" y="11"/>
                </a:lnTo>
                <a:lnTo>
                  <a:pt x="42" y="0"/>
                </a:lnTo>
                <a:lnTo>
                  <a:pt x="28" y="0"/>
                </a:lnTo>
                <a:lnTo>
                  <a:pt x="17" y="4"/>
                </a:lnTo>
                <a:lnTo>
                  <a:pt x="17" y="23"/>
                </a:lnTo>
                <a:lnTo>
                  <a:pt x="8" y="37"/>
                </a:lnTo>
                <a:lnTo>
                  <a:pt x="0" y="41"/>
                </a:lnTo>
                <a:lnTo>
                  <a:pt x="4" y="53"/>
                </a:lnTo>
                <a:lnTo>
                  <a:pt x="17" y="57"/>
                </a:lnTo>
                <a:lnTo>
                  <a:pt x="31" y="60"/>
                </a:lnTo>
                <a:lnTo>
                  <a:pt x="37" y="69"/>
                </a:lnTo>
                <a:lnTo>
                  <a:pt x="44" y="81"/>
                </a:lnTo>
              </a:path>
            </a:pathLst>
          </a:custGeom>
          <a:solidFill>
            <a:srgbClr val="42526C"/>
          </a:solidFill>
          <a:ln w="6350" cap="rnd" cmpd="sng">
            <a:solidFill>
              <a:schemeClr val="tx2"/>
            </a:solidFill>
            <a:prstDash val="solid"/>
            <a:round/>
            <a:headEnd/>
            <a:tailEnd/>
          </a:ln>
        </p:spPr>
        <p:txBody>
          <a:bodyPr lIns="91411" tIns="45706" rIns="91411" bIns="45706"/>
          <a:lstStyle/>
          <a:p>
            <a:endParaRPr lang="en-US" sz="1600">
              <a:solidFill>
                <a:srgbClr val="42526C"/>
              </a:solidFill>
              <a:latin typeface="Palatino" pitchFamily="2" charset="77"/>
              <a:ea typeface="Palatino" pitchFamily="2" charset="77"/>
            </a:endParaRPr>
          </a:p>
        </p:txBody>
      </p:sp>
      <p:sp>
        <p:nvSpPr>
          <p:cNvPr id="105" name="Freeform 20">
            <a:extLst>
              <a:ext uri="{FF2B5EF4-FFF2-40B4-BE49-F238E27FC236}">
                <a16:creationId xmlns:a16="http://schemas.microsoft.com/office/drawing/2014/main" id="{663890E6-DEB8-41A1-9DD4-E94AC733FB88}"/>
              </a:ext>
            </a:extLst>
          </p:cNvPr>
          <p:cNvSpPr>
            <a:spLocks noChangeAspect="1"/>
          </p:cNvSpPr>
          <p:nvPr/>
        </p:nvSpPr>
        <p:spPr bwMode="auto">
          <a:xfrm>
            <a:off x="2325513" y="2887178"/>
            <a:ext cx="352425" cy="354012"/>
          </a:xfrm>
          <a:custGeom>
            <a:avLst/>
            <a:gdLst>
              <a:gd name="T0" fmla="*/ 2147483647 w 240"/>
              <a:gd name="T1" fmla="*/ 2147483647 h 255"/>
              <a:gd name="T2" fmla="*/ 2147483647 w 240"/>
              <a:gd name="T3" fmla="*/ 2147483647 h 255"/>
              <a:gd name="T4" fmla="*/ 2147483647 w 240"/>
              <a:gd name="T5" fmla="*/ 2147483647 h 255"/>
              <a:gd name="T6" fmla="*/ 2147483647 w 240"/>
              <a:gd name="T7" fmla="*/ 2147483647 h 255"/>
              <a:gd name="T8" fmla="*/ 2147483647 w 240"/>
              <a:gd name="T9" fmla="*/ 2147483647 h 255"/>
              <a:gd name="T10" fmla="*/ 2147483647 w 240"/>
              <a:gd name="T11" fmla="*/ 2147483647 h 255"/>
              <a:gd name="T12" fmla="*/ 2147483647 w 240"/>
              <a:gd name="T13" fmla="*/ 2147483647 h 255"/>
              <a:gd name="T14" fmla="*/ 2147483647 w 240"/>
              <a:gd name="T15" fmla="*/ 2147483647 h 255"/>
              <a:gd name="T16" fmla="*/ 2147483647 w 240"/>
              <a:gd name="T17" fmla="*/ 2147483647 h 255"/>
              <a:gd name="T18" fmla="*/ 2147483647 w 240"/>
              <a:gd name="T19" fmla="*/ 2147483647 h 255"/>
              <a:gd name="T20" fmla="*/ 2147483647 w 240"/>
              <a:gd name="T21" fmla="*/ 2147483647 h 255"/>
              <a:gd name="T22" fmla="*/ 2147483647 w 240"/>
              <a:gd name="T23" fmla="*/ 2147483647 h 255"/>
              <a:gd name="T24" fmla="*/ 2147483647 w 240"/>
              <a:gd name="T25" fmla="*/ 2147483647 h 255"/>
              <a:gd name="T26" fmla="*/ 0 w 240"/>
              <a:gd name="T27" fmla="*/ 2147483647 h 255"/>
              <a:gd name="T28" fmla="*/ 0 w 240"/>
              <a:gd name="T29" fmla="*/ 2147483647 h 255"/>
              <a:gd name="T30" fmla="*/ 2147483647 w 240"/>
              <a:gd name="T31" fmla="*/ 2147483647 h 255"/>
              <a:gd name="T32" fmla="*/ 2147483647 w 240"/>
              <a:gd name="T33" fmla="*/ 2147483647 h 255"/>
              <a:gd name="T34" fmla="*/ 2147483647 w 240"/>
              <a:gd name="T35" fmla="*/ 2147483647 h 255"/>
              <a:gd name="T36" fmla="*/ 2147483647 w 240"/>
              <a:gd name="T37" fmla="*/ 2147483647 h 255"/>
              <a:gd name="T38" fmla="*/ 2147483647 w 240"/>
              <a:gd name="T39" fmla="*/ 2147483647 h 255"/>
              <a:gd name="T40" fmla="*/ 2147483647 w 240"/>
              <a:gd name="T41" fmla="*/ 2147483647 h 255"/>
              <a:gd name="T42" fmla="*/ 2147483647 w 240"/>
              <a:gd name="T43" fmla="*/ 2147483647 h 255"/>
              <a:gd name="T44" fmla="*/ 2147483647 w 240"/>
              <a:gd name="T45" fmla="*/ 2147483647 h 255"/>
              <a:gd name="T46" fmla="*/ 2147483647 w 240"/>
              <a:gd name="T47" fmla="*/ 2147483647 h 255"/>
              <a:gd name="T48" fmla="*/ 2147483647 w 240"/>
              <a:gd name="T49" fmla="*/ 2147483647 h 255"/>
              <a:gd name="T50" fmla="*/ 2147483647 w 240"/>
              <a:gd name="T51" fmla="*/ 2147483647 h 255"/>
              <a:gd name="T52" fmla="*/ 2147483647 w 240"/>
              <a:gd name="T53" fmla="*/ 2147483647 h 255"/>
              <a:gd name="T54" fmla="*/ 2147483647 w 240"/>
              <a:gd name="T55" fmla="*/ 2147483647 h 255"/>
              <a:gd name="T56" fmla="*/ 2147483647 w 240"/>
              <a:gd name="T57" fmla="*/ 2147483647 h 255"/>
              <a:gd name="T58" fmla="*/ 2147483647 w 240"/>
              <a:gd name="T59" fmla="*/ 2147483647 h 255"/>
              <a:gd name="T60" fmla="*/ 2147483647 w 240"/>
              <a:gd name="T61" fmla="*/ 2147483647 h 255"/>
              <a:gd name="T62" fmla="*/ 2147483647 w 240"/>
              <a:gd name="T63" fmla="*/ 2147483647 h 255"/>
              <a:gd name="T64" fmla="*/ 2147483647 w 240"/>
              <a:gd name="T65" fmla="*/ 2147483647 h 255"/>
              <a:gd name="T66" fmla="*/ 2147483647 w 240"/>
              <a:gd name="T67" fmla="*/ 2147483647 h 255"/>
              <a:gd name="T68" fmla="*/ 2147483647 w 240"/>
              <a:gd name="T69" fmla="*/ 2147483647 h 255"/>
              <a:gd name="T70" fmla="*/ 2147483647 w 240"/>
              <a:gd name="T71" fmla="*/ 2147483647 h 255"/>
              <a:gd name="T72" fmla="*/ 2147483647 w 240"/>
              <a:gd name="T73" fmla="*/ 2147483647 h 255"/>
              <a:gd name="T74" fmla="*/ 2147483647 w 240"/>
              <a:gd name="T75" fmla="*/ 2147483647 h 255"/>
              <a:gd name="T76" fmla="*/ 2147483647 w 240"/>
              <a:gd name="T77" fmla="*/ 2147483647 h 255"/>
              <a:gd name="T78" fmla="*/ 2147483647 w 240"/>
              <a:gd name="T79" fmla="*/ 0 h 255"/>
              <a:gd name="T80" fmla="*/ 2147483647 w 240"/>
              <a:gd name="T81" fmla="*/ 0 h 255"/>
              <a:gd name="T82" fmla="*/ 2147483647 w 240"/>
              <a:gd name="T83" fmla="*/ 2147483647 h 255"/>
              <a:gd name="T84" fmla="*/ 2147483647 w 240"/>
              <a:gd name="T85" fmla="*/ 2147483647 h 255"/>
              <a:gd name="T86" fmla="*/ 2147483647 w 240"/>
              <a:gd name="T87" fmla="*/ 2147483647 h 255"/>
              <a:gd name="T88" fmla="*/ 2147483647 w 240"/>
              <a:gd name="T89" fmla="*/ 2147483647 h 255"/>
              <a:gd name="T90" fmla="*/ 2147483647 w 240"/>
              <a:gd name="T91" fmla="*/ 2147483647 h 255"/>
              <a:gd name="T92" fmla="*/ 2147483647 w 240"/>
              <a:gd name="T93" fmla="*/ 2147483647 h 255"/>
              <a:gd name="T94" fmla="*/ 2147483647 w 240"/>
              <a:gd name="T95" fmla="*/ 2147483647 h 255"/>
              <a:gd name="T96" fmla="*/ 2147483647 w 240"/>
              <a:gd name="T97" fmla="*/ 2147483647 h 255"/>
              <a:gd name="T98" fmla="*/ 2147483647 w 240"/>
              <a:gd name="T99" fmla="*/ 2147483647 h 255"/>
              <a:gd name="T100" fmla="*/ 2147483647 w 240"/>
              <a:gd name="T101" fmla="*/ 2147483647 h 255"/>
              <a:gd name="T102" fmla="*/ 2147483647 w 240"/>
              <a:gd name="T103" fmla="*/ 2147483647 h 255"/>
              <a:gd name="T104" fmla="*/ 2147483647 w 240"/>
              <a:gd name="T105" fmla="*/ 2147483647 h 255"/>
              <a:gd name="T106" fmla="*/ 2147483647 w 240"/>
              <a:gd name="T107" fmla="*/ 2147483647 h 255"/>
              <a:gd name="T108" fmla="*/ 2147483647 w 240"/>
              <a:gd name="T109" fmla="*/ 2147483647 h 255"/>
              <a:gd name="T110" fmla="*/ 2147483647 w 240"/>
              <a:gd name="T111" fmla="*/ 2147483647 h 2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0"/>
              <a:gd name="T169" fmla="*/ 0 h 255"/>
              <a:gd name="T170" fmla="*/ 240 w 240"/>
              <a:gd name="T171" fmla="*/ 255 h 25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0" h="255">
                <a:moveTo>
                  <a:pt x="97" y="6"/>
                </a:moveTo>
                <a:lnTo>
                  <a:pt x="75" y="36"/>
                </a:lnTo>
                <a:lnTo>
                  <a:pt x="75" y="45"/>
                </a:lnTo>
                <a:lnTo>
                  <a:pt x="59" y="58"/>
                </a:lnTo>
                <a:lnTo>
                  <a:pt x="61" y="63"/>
                </a:lnTo>
                <a:lnTo>
                  <a:pt x="56" y="72"/>
                </a:lnTo>
                <a:lnTo>
                  <a:pt x="43" y="88"/>
                </a:lnTo>
                <a:lnTo>
                  <a:pt x="27" y="104"/>
                </a:lnTo>
                <a:lnTo>
                  <a:pt x="20" y="113"/>
                </a:lnTo>
                <a:lnTo>
                  <a:pt x="27" y="120"/>
                </a:lnTo>
                <a:lnTo>
                  <a:pt x="22" y="133"/>
                </a:lnTo>
                <a:lnTo>
                  <a:pt x="15" y="142"/>
                </a:lnTo>
                <a:lnTo>
                  <a:pt x="9" y="147"/>
                </a:lnTo>
                <a:lnTo>
                  <a:pt x="0" y="161"/>
                </a:lnTo>
                <a:lnTo>
                  <a:pt x="0" y="172"/>
                </a:lnTo>
                <a:lnTo>
                  <a:pt x="11" y="179"/>
                </a:lnTo>
                <a:lnTo>
                  <a:pt x="38" y="179"/>
                </a:lnTo>
                <a:lnTo>
                  <a:pt x="54" y="170"/>
                </a:lnTo>
                <a:lnTo>
                  <a:pt x="70" y="167"/>
                </a:lnTo>
                <a:lnTo>
                  <a:pt x="81" y="179"/>
                </a:lnTo>
                <a:lnTo>
                  <a:pt x="93" y="185"/>
                </a:lnTo>
                <a:lnTo>
                  <a:pt x="111" y="188"/>
                </a:lnTo>
                <a:lnTo>
                  <a:pt x="106" y="206"/>
                </a:lnTo>
                <a:lnTo>
                  <a:pt x="111" y="254"/>
                </a:lnTo>
                <a:lnTo>
                  <a:pt x="127" y="251"/>
                </a:lnTo>
                <a:lnTo>
                  <a:pt x="136" y="251"/>
                </a:lnTo>
                <a:lnTo>
                  <a:pt x="138" y="238"/>
                </a:lnTo>
                <a:lnTo>
                  <a:pt x="141" y="208"/>
                </a:lnTo>
                <a:lnTo>
                  <a:pt x="152" y="195"/>
                </a:lnTo>
                <a:lnTo>
                  <a:pt x="152" y="170"/>
                </a:lnTo>
                <a:lnTo>
                  <a:pt x="161" y="156"/>
                </a:lnTo>
                <a:lnTo>
                  <a:pt x="179" y="147"/>
                </a:lnTo>
                <a:lnTo>
                  <a:pt x="213" y="108"/>
                </a:lnTo>
                <a:lnTo>
                  <a:pt x="218" y="92"/>
                </a:lnTo>
                <a:lnTo>
                  <a:pt x="213" y="65"/>
                </a:lnTo>
                <a:lnTo>
                  <a:pt x="236" y="47"/>
                </a:lnTo>
                <a:lnTo>
                  <a:pt x="239" y="18"/>
                </a:lnTo>
                <a:lnTo>
                  <a:pt x="223" y="4"/>
                </a:lnTo>
                <a:lnTo>
                  <a:pt x="213" y="2"/>
                </a:lnTo>
                <a:lnTo>
                  <a:pt x="193" y="0"/>
                </a:lnTo>
                <a:lnTo>
                  <a:pt x="152" y="0"/>
                </a:lnTo>
                <a:lnTo>
                  <a:pt x="141" y="9"/>
                </a:lnTo>
                <a:lnTo>
                  <a:pt x="129" y="22"/>
                </a:lnTo>
                <a:lnTo>
                  <a:pt x="132" y="34"/>
                </a:lnTo>
                <a:lnTo>
                  <a:pt x="147" y="43"/>
                </a:lnTo>
                <a:lnTo>
                  <a:pt x="157" y="54"/>
                </a:lnTo>
                <a:lnTo>
                  <a:pt x="157" y="72"/>
                </a:lnTo>
                <a:lnTo>
                  <a:pt x="141" y="83"/>
                </a:lnTo>
                <a:lnTo>
                  <a:pt x="122" y="88"/>
                </a:lnTo>
                <a:lnTo>
                  <a:pt x="111" y="90"/>
                </a:lnTo>
                <a:lnTo>
                  <a:pt x="104" y="79"/>
                </a:lnTo>
                <a:lnTo>
                  <a:pt x="100" y="65"/>
                </a:lnTo>
                <a:lnTo>
                  <a:pt x="109" y="52"/>
                </a:lnTo>
                <a:lnTo>
                  <a:pt x="106" y="38"/>
                </a:lnTo>
                <a:lnTo>
                  <a:pt x="104" y="24"/>
                </a:lnTo>
                <a:lnTo>
                  <a:pt x="97" y="6"/>
                </a:lnTo>
              </a:path>
            </a:pathLst>
          </a:custGeom>
          <a:solidFill>
            <a:srgbClr val="42526C"/>
          </a:solidFill>
          <a:ln w="6350" cap="flat" cmpd="sng">
            <a:solidFill>
              <a:schemeClr val="tx2"/>
            </a:solidFill>
            <a:prstDash val="solid"/>
            <a:round/>
            <a:headEnd/>
            <a:tailEnd/>
          </a:ln>
        </p:spPr>
        <p:txBody>
          <a:bodyPr lIns="91411" tIns="45706" rIns="91411" bIns="45706" anchor="ctr"/>
          <a:lstStyle/>
          <a:p>
            <a:endParaRPr lang="en-US" sz="1600">
              <a:latin typeface="Palatino" pitchFamily="2" charset="77"/>
              <a:ea typeface="Palatino" pitchFamily="2" charset="77"/>
            </a:endParaRPr>
          </a:p>
        </p:txBody>
      </p:sp>
      <p:sp>
        <p:nvSpPr>
          <p:cNvPr id="106" name="Freeform 21">
            <a:extLst>
              <a:ext uri="{FF2B5EF4-FFF2-40B4-BE49-F238E27FC236}">
                <a16:creationId xmlns:a16="http://schemas.microsoft.com/office/drawing/2014/main" id="{3A6AA0EA-C850-449B-8376-847AB9E3A696}"/>
              </a:ext>
            </a:extLst>
          </p:cNvPr>
          <p:cNvSpPr>
            <a:spLocks noChangeAspect="1"/>
          </p:cNvSpPr>
          <p:nvPr/>
        </p:nvSpPr>
        <p:spPr bwMode="auto">
          <a:xfrm>
            <a:off x="1130126" y="2326793"/>
            <a:ext cx="498475" cy="436563"/>
          </a:xfrm>
          <a:custGeom>
            <a:avLst/>
            <a:gdLst>
              <a:gd name="T0" fmla="*/ 2147483647 w 340"/>
              <a:gd name="T1" fmla="*/ 2147483647 h 314"/>
              <a:gd name="T2" fmla="*/ 2147483647 w 340"/>
              <a:gd name="T3" fmla="*/ 2147483647 h 314"/>
              <a:gd name="T4" fmla="*/ 2147483647 w 340"/>
              <a:gd name="T5" fmla="*/ 2147483647 h 314"/>
              <a:gd name="T6" fmla="*/ 2147483647 w 340"/>
              <a:gd name="T7" fmla="*/ 2147483647 h 314"/>
              <a:gd name="T8" fmla="*/ 2147483647 w 340"/>
              <a:gd name="T9" fmla="*/ 2147483647 h 314"/>
              <a:gd name="T10" fmla="*/ 2147483647 w 340"/>
              <a:gd name="T11" fmla="*/ 2147483647 h 314"/>
              <a:gd name="T12" fmla="*/ 2147483647 w 340"/>
              <a:gd name="T13" fmla="*/ 2147483647 h 314"/>
              <a:gd name="T14" fmla="*/ 2147483647 w 340"/>
              <a:gd name="T15" fmla="*/ 2147483647 h 314"/>
              <a:gd name="T16" fmla="*/ 2147483647 w 340"/>
              <a:gd name="T17" fmla="*/ 2147483647 h 314"/>
              <a:gd name="T18" fmla="*/ 2147483647 w 340"/>
              <a:gd name="T19" fmla="*/ 2147483647 h 314"/>
              <a:gd name="T20" fmla="*/ 2147483647 w 340"/>
              <a:gd name="T21" fmla="*/ 2147483647 h 314"/>
              <a:gd name="T22" fmla="*/ 2147483647 w 340"/>
              <a:gd name="T23" fmla="*/ 2147483647 h 314"/>
              <a:gd name="T24" fmla="*/ 2147483647 w 340"/>
              <a:gd name="T25" fmla="*/ 2147483647 h 314"/>
              <a:gd name="T26" fmla="*/ 2147483647 w 340"/>
              <a:gd name="T27" fmla="*/ 2147483647 h 314"/>
              <a:gd name="T28" fmla="*/ 2147483647 w 340"/>
              <a:gd name="T29" fmla="*/ 2147483647 h 314"/>
              <a:gd name="T30" fmla="*/ 2147483647 w 340"/>
              <a:gd name="T31" fmla="*/ 2147483647 h 314"/>
              <a:gd name="T32" fmla="*/ 2147483647 w 340"/>
              <a:gd name="T33" fmla="*/ 2147483647 h 314"/>
              <a:gd name="T34" fmla="*/ 2147483647 w 340"/>
              <a:gd name="T35" fmla="*/ 2147483647 h 314"/>
              <a:gd name="T36" fmla="*/ 2147483647 w 340"/>
              <a:gd name="T37" fmla="*/ 2147483647 h 314"/>
              <a:gd name="T38" fmla="*/ 2147483647 w 340"/>
              <a:gd name="T39" fmla="*/ 2147483647 h 314"/>
              <a:gd name="T40" fmla="*/ 2147483647 w 340"/>
              <a:gd name="T41" fmla="*/ 2147483647 h 314"/>
              <a:gd name="T42" fmla="*/ 2147483647 w 340"/>
              <a:gd name="T43" fmla="*/ 2147483647 h 314"/>
              <a:gd name="T44" fmla="*/ 2147483647 w 340"/>
              <a:gd name="T45" fmla="*/ 2147483647 h 314"/>
              <a:gd name="T46" fmla="*/ 2147483647 w 340"/>
              <a:gd name="T47" fmla="*/ 2147483647 h 314"/>
              <a:gd name="T48" fmla="*/ 2147483647 w 340"/>
              <a:gd name="T49" fmla="*/ 0 h 314"/>
              <a:gd name="T50" fmla="*/ 2147483647 w 340"/>
              <a:gd name="T51" fmla="*/ 2147483647 h 314"/>
              <a:gd name="T52" fmla="*/ 2147483647 w 340"/>
              <a:gd name="T53" fmla="*/ 2147483647 h 314"/>
              <a:gd name="T54" fmla="*/ 2147483647 w 340"/>
              <a:gd name="T55" fmla="*/ 2147483647 h 314"/>
              <a:gd name="T56" fmla="*/ 2147483647 w 340"/>
              <a:gd name="T57" fmla="*/ 2147483647 h 314"/>
              <a:gd name="T58" fmla="*/ 2147483647 w 340"/>
              <a:gd name="T59" fmla="*/ 2147483647 h 314"/>
              <a:gd name="T60" fmla="*/ 2147483647 w 340"/>
              <a:gd name="T61" fmla="*/ 2147483647 h 314"/>
              <a:gd name="T62" fmla="*/ 2147483647 w 340"/>
              <a:gd name="T63" fmla="*/ 2147483647 h 314"/>
              <a:gd name="T64" fmla="*/ 2147483647 w 340"/>
              <a:gd name="T65" fmla="*/ 2147483647 h 314"/>
              <a:gd name="T66" fmla="*/ 2147483647 w 340"/>
              <a:gd name="T67" fmla="*/ 2147483647 h 314"/>
              <a:gd name="T68" fmla="*/ 2147483647 w 340"/>
              <a:gd name="T69" fmla="*/ 2147483647 h 314"/>
              <a:gd name="T70" fmla="*/ 2147483647 w 340"/>
              <a:gd name="T71" fmla="*/ 2147483647 h 3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0"/>
              <a:gd name="T109" fmla="*/ 0 h 314"/>
              <a:gd name="T110" fmla="*/ 340 w 340"/>
              <a:gd name="T111" fmla="*/ 314 h 3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0" h="314">
                <a:moveTo>
                  <a:pt x="125" y="118"/>
                </a:moveTo>
                <a:lnTo>
                  <a:pt x="120" y="130"/>
                </a:lnTo>
                <a:lnTo>
                  <a:pt x="125" y="146"/>
                </a:lnTo>
                <a:lnTo>
                  <a:pt x="118" y="157"/>
                </a:lnTo>
                <a:lnTo>
                  <a:pt x="109" y="150"/>
                </a:lnTo>
                <a:lnTo>
                  <a:pt x="95" y="153"/>
                </a:lnTo>
                <a:lnTo>
                  <a:pt x="95" y="164"/>
                </a:lnTo>
                <a:lnTo>
                  <a:pt x="70" y="189"/>
                </a:lnTo>
                <a:lnTo>
                  <a:pt x="56" y="194"/>
                </a:lnTo>
                <a:lnTo>
                  <a:pt x="36" y="214"/>
                </a:lnTo>
                <a:lnTo>
                  <a:pt x="25" y="221"/>
                </a:lnTo>
                <a:lnTo>
                  <a:pt x="13" y="219"/>
                </a:lnTo>
                <a:lnTo>
                  <a:pt x="11" y="223"/>
                </a:lnTo>
                <a:lnTo>
                  <a:pt x="6" y="228"/>
                </a:lnTo>
                <a:lnTo>
                  <a:pt x="13" y="235"/>
                </a:lnTo>
                <a:lnTo>
                  <a:pt x="13" y="251"/>
                </a:lnTo>
                <a:lnTo>
                  <a:pt x="0" y="265"/>
                </a:lnTo>
                <a:lnTo>
                  <a:pt x="4" y="278"/>
                </a:lnTo>
                <a:lnTo>
                  <a:pt x="18" y="278"/>
                </a:lnTo>
                <a:lnTo>
                  <a:pt x="25" y="267"/>
                </a:lnTo>
                <a:lnTo>
                  <a:pt x="34" y="276"/>
                </a:lnTo>
                <a:lnTo>
                  <a:pt x="22" y="285"/>
                </a:lnTo>
                <a:lnTo>
                  <a:pt x="27" y="297"/>
                </a:lnTo>
                <a:lnTo>
                  <a:pt x="34" y="299"/>
                </a:lnTo>
                <a:lnTo>
                  <a:pt x="61" y="303"/>
                </a:lnTo>
                <a:lnTo>
                  <a:pt x="65" y="306"/>
                </a:lnTo>
                <a:lnTo>
                  <a:pt x="91" y="313"/>
                </a:lnTo>
                <a:lnTo>
                  <a:pt x="100" y="308"/>
                </a:lnTo>
                <a:lnTo>
                  <a:pt x="120" y="297"/>
                </a:lnTo>
                <a:lnTo>
                  <a:pt x="152" y="303"/>
                </a:lnTo>
                <a:lnTo>
                  <a:pt x="209" y="303"/>
                </a:lnTo>
                <a:lnTo>
                  <a:pt x="241" y="297"/>
                </a:lnTo>
                <a:lnTo>
                  <a:pt x="254" y="274"/>
                </a:lnTo>
                <a:lnTo>
                  <a:pt x="273" y="265"/>
                </a:lnTo>
                <a:lnTo>
                  <a:pt x="279" y="251"/>
                </a:lnTo>
                <a:lnTo>
                  <a:pt x="286" y="233"/>
                </a:lnTo>
                <a:lnTo>
                  <a:pt x="300" y="219"/>
                </a:lnTo>
                <a:lnTo>
                  <a:pt x="313" y="189"/>
                </a:lnTo>
                <a:lnTo>
                  <a:pt x="311" y="153"/>
                </a:lnTo>
                <a:lnTo>
                  <a:pt x="339" y="134"/>
                </a:lnTo>
                <a:lnTo>
                  <a:pt x="323" y="121"/>
                </a:lnTo>
                <a:lnTo>
                  <a:pt x="318" y="95"/>
                </a:lnTo>
                <a:lnTo>
                  <a:pt x="307" y="86"/>
                </a:lnTo>
                <a:lnTo>
                  <a:pt x="293" y="86"/>
                </a:lnTo>
                <a:lnTo>
                  <a:pt x="282" y="79"/>
                </a:lnTo>
                <a:lnTo>
                  <a:pt x="259" y="52"/>
                </a:lnTo>
                <a:lnTo>
                  <a:pt x="268" y="47"/>
                </a:lnTo>
                <a:lnTo>
                  <a:pt x="309" y="11"/>
                </a:lnTo>
                <a:lnTo>
                  <a:pt x="304" y="0"/>
                </a:lnTo>
                <a:lnTo>
                  <a:pt x="291" y="2"/>
                </a:lnTo>
                <a:lnTo>
                  <a:pt x="250" y="4"/>
                </a:lnTo>
                <a:lnTo>
                  <a:pt x="236" y="15"/>
                </a:lnTo>
                <a:lnTo>
                  <a:pt x="225" y="22"/>
                </a:lnTo>
                <a:lnTo>
                  <a:pt x="211" y="20"/>
                </a:lnTo>
                <a:lnTo>
                  <a:pt x="202" y="25"/>
                </a:lnTo>
                <a:lnTo>
                  <a:pt x="209" y="36"/>
                </a:lnTo>
                <a:lnTo>
                  <a:pt x="229" y="50"/>
                </a:lnTo>
                <a:lnTo>
                  <a:pt x="213" y="52"/>
                </a:lnTo>
                <a:lnTo>
                  <a:pt x="177" y="57"/>
                </a:lnTo>
                <a:lnTo>
                  <a:pt x="152" y="47"/>
                </a:lnTo>
                <a:lnTo>
                  <a:pt x="127" y="36"/>
                </a:lnTo>
                <a:lnTo>
                  <a:pt x="118" y="43"/>
                </a:lnTo>
                <a:lnTo>
                  <a:pt x="111" y="61"/>
                </a:lnTo>
                <a:lnTo>
                  <a:pt x="113" y="70"/>
                </a:lnTo>
                <a:lnTo>
                  <a:pt x="111" y="75"/>
                </a:lnTo>
                <a:lnTo>
                  <a:pt x="95" y="82"/>
                </a:lnTo>
                <a:lnTo>
                  <a:pt x="97" y="100"/>
                </a:lnTo>
                <a:lnTo>
                  <a:pt x="95" y="105"/>
                </a:lnTo>
                <a:lnTo>
                  <a:pt x="81" y="125"/>
                </a:lnTo>
                <a:lnTo>
                  <a:pt x="93" y="143"/>
                </a:lnTo>
                <a:lnTo>
                  <a:pt x="100" y="141"/>
                </a:lnTo>
                <a:lnTo>
                  <a:pt x="125" y="118"/>
                </a:lnTo>
              </a:path>
            </a:pathLst>
          </a:custGeom>
          <a:solidFill>
            <a:srgbClr val="42526C"/>
          </a:solidFill>
          <a:ln w="6350" cap="rnd" cmpd="sng">
            <a:solidFill>
              <a:schemeClr val="tx2"/>
            </a:solidFill>
            <a:prstDash val="solid"/>
            <a:round/>
            <a:headEnd/>
            <a:tailEnd/>
          </a:ln>
        </p:spPr>
        <p:txBody>
          <a:bodyPr lIns="91411" tIns="45706" rIns="91411" bIns="45706"/>
          <a:lstStyle/>
          <a:p>
            <a:endParaRPr lang="en-US" sz="1600">
              <a:solidFill>
                <a:srgbClr val="42526C"/>
              </a:solidFill>
              <a:latin typeface="Palatino" pitchFamily="2" charset="77"/>
              <a:ea typeface="Palatino" pitchFamily="2" charset="77"/>
            </a:endParaRPr>
          </a:p>
        </p:txBody>
      </p:sp>
      <p:grpSp>
        <p:nvGrpSpPr>
          <p:cNvPr id="107" name="Group 22">
            <a:extLst>
              <a:ext uri="{FF2B5EF4-FFF2-40B4-BE49-F238E27FC236}">
                <a16:creationId xmlns:a16="http://schemas.microsoft.com/office/drawing/2014/main" id="{B5688DCA-FC8F-4CF3-A268-D4771A4CF9B6}"/>
              </a:ext>
            </a:extLst>
          </p:cNvPr>
          <p:cNvGrpSpPr>
            <a:grpSpLocks noChangeAspect="1"/>
          </p:cNvGrpSpPr>
          <p:nvPr/>
        </p:nvGrpSpPr>
        <p:grpSpPr bwMode="auto">
          <a:xfrm>
            <a:off x="2817638" y="2358542"/>
            <a:ext cx="588963" cy="427038"/>
            <a:chOff x="3001" y="2038"/>
            <a:chExt cx="404" cy="308"/>
          </a:xfrm>
          <a:solidFill>
            <a:srgbClr val="42526C"/>
          </a:solidFill>
        </p:grpSpPr>
        <p:sp>
          <p:nvSpPr>
            <p:cNvPr id="108" name="Freeform 23">
              <a:extLst>
                <a:ext uri="{FF2B5EF4-FFF2-40B4-BE49-F238E27FC236}">
                  <a16:creationId xmlns:a16="http://schemas.microsoft.com/office/drawing/2014/main" id="{37E3940A-7B3A-4134-B41F-F8940A2362BB}"/>
                </a:ext>
              </a:extLst>
            </p:cNvPr>
            <p:cNvSpPr>
              <a:spLocks noChangeAspect="1"/>
            </p:cNvSpPr>
            <p:nvPr/>
          </p:nvSpPr>
          <p:spPr bwMode="auto">
            <a:xfrm>
              <a:off x="3001" y="2099"/>
              <a:ext cx="164" cy="204"/>
            </a:xfrm>
            <a:custGeom>
              <a:avLst/>
              <a:gdLst>
                <a:gd name="T0" fmla="*/ 13 w 164"/>
                <a:gd name="T1" fmla="*/ 173 h 204"/>
                <a:gd name="T2" fmla="*/ 22 w 164"/>
                <a:gd name="T3" fmla="*/ 189 h 204"/>
                <a:gd name="T4" fmla="*/ 40 w 164"/>
                <a:gd name="T5" fmla="*/ 189 h 204"/>
                <a:gd name="T6" fmla="*/ 56 w 164"/>
                <a:gd name="T7" fmla="*/ 193 h 204"/>
                <a:gd name="T8" fmla="*/ 67 w 164"/>
                <a:gd name="T9" fmla="*/ 203 h 204"/>
                <a:gd name="T10" fmla="*/ 81 w 164"/>
                <a:gd name="T11" fmla="*/ 203 h 204"/>
                <a:gd name="T12" fmla="*/ 72 w 164"/>
                <a:gd name="T13" fmla="*/ 191 h 204"/>
                <a:gd name="T14" fmla="*/ 79 w 164"/>
                <a:gd name="T15" fmla="*/ 173 h 204"/>
                <a:gd name="T16" fmla="*/ 88 w 164"/>
                <a:gd name="T17" fmla="*/ 155 h 204"/>
                <a:gd name="T18" fmla="*/ 92 w 164"/>
                <a:gd name="T19" fmla="*/ 132 h 204"/>
                <a:gd name="T20" fmla="*/ 110 w 164"/>
                <a:gd name="T21" fmla="*/ 120 h 204"/>
                <a:gd name="T22" fmla="*/ 126 w 164"/>
                <a:gd name="T23" fmla="*/ 111 h 204"/>
                <a:gd name="T24" fmla="*/ 126 w 164"/>
                <a:gd name="T25" fmla="*/ 98 h 204"/>
                <a:gd name="T26" fmla="*/ 126 w 164"/>
                <a:gd name="T27" fmla="*/ 77 h 204"/>
                <a:gd name="T28" fmla="*/ 129 w 164"/>
                <a:gd name="T29" fmla="*/ 68 h 204"/>
                <a:gd name="T30" fmla="*/ 144 w 164"/>
                <a:gd name="T31" fmla="*/ 66 h 204"/>
                <a:gd name="T32" fmla="*/ 149 w 164"/>
                <a:gd name="T33" fmla="*/ 70 h 204"/>
                <a:gd name="T34" fmla="*/ 163 w 164"/>
                <a:gd name="T35" fmla="*/ 57 h 204"/>
                <a:gd name="T36" fmla="*/ 158 w 164"/>
                <a:gd name="T37" fmla="*/ 45 h 204"/>
                <a:gd name="T38" fmla="*/ 149 w 164"/>
                <a:gd name="T39" fmla="*/ 43 h 204"/>
                <a:gd name="T40" fmla="*/ 135 w 164"/>
                <a:gd name="T41" fmla="*/ 43 h 204"/>
                <a:gd name="T42" fmla="*/ 129 w 164"/>
                <a:gd name="T43" fmla="*/ 43 h 204"/>
                <a:gd name="T44" fmla="*/ 126 w 164"/>
                <a:gd name="T45" fmla="*/ 22 h 204"/>
                <a:gd name="T46" fmla="*/ 126 w 164"/>
                <a:gd name="T47" fmla="*/ 4 h 204"/>
                <a:gd name="T48" fmla="*/ 117 w 164"/>
                <a:gd name="T49" fmla="*/ 0 h 204"/>
                <a:gd name="T50" fmla="*/ 113 w 164"/>
                <a:gd name="T51" fmla="*/ 6 h 204"/>
                <a:gd name="T52" fmla="*/ 88 w 164"/>
                <a:gd name="T53" fmla="*/ 2 h 204"/>
                <a:gd name="T54" fmla="*/ 81 w 164"/>
                <a:gd name="T55" fmla="*/ 9 h 204"/>
                <a:gd name="T56" fmla="*/ 88 w 164"/>
                <a:gd name="T57" fmla="*/ 25 h 204"/>
                <a:gd name="T58" fmla="*/ 86 w 164"/>
                <a:gd name="T59" fmla="*/ 43 h 204"/>
                <a:gd name="T60" fmla="*/ 74 w 164"/>
                <a:gd name="T61" fmla="*/ 29 h 204"/>
                <a:gd name="T62" fmla="*/ 70 w 164"/>
                <a:gd name="T63" fmla="*/ 20 h 204"/>
                <a:gd name="T64" fmla="*/ 56 w 164"/>
                <a:gd name="T65" fmla="*/ 22 h 204"/>
                <a:gd name="T66" fmla="*/ 52 w 164"/>
                <a:gd name="T67" fmla="*/ 31 h 204"/>
                <a:gd name="T68" fmla="*/ 47 w 164"/>
                <a:gd name="T69" fmla="*/ 36 h 204"/>
                <a:gd name="T70" fmla="*/ 47 w 164"/>
                <a:gd name="T71" fmla="*/ 50 h 204"/>
                <a:gd name="T72" fmla="*/ 45 w 164"/>
                <a:gd name="T73" fmla="*/ 50 h 204"/>
                <a:gd name="T74" fmla="*/ 31 w 164"/>
                <a:gd name="T75" fmla="*/ 29 h 204"/>
                <a:gd name="T76" fmla="*/ 24 w 164"/>
                <a:gd name="T77" fmla="*/ 22 h 204"/>
                <a:gd name="T78" fmla="*/ 18 w 164"/>
                <a:gd name="T79" fmla="*/ 27 h 204"/>
                <a:gd name="T80" fmla="*/ 20 w 164"/>
                <a:gd name="T81" fmla="*/ 38 h 204"/>
                <a:gd name="T82" fmla="*/ 20 w 164"/>
                <a:gd name="T83" fmla="*/ 45 h 204"/>
                <a:gd name="T84" fmla="*/ 9 w 164"/>
                <a:gd name="T85" fmla="*/ 50 h 204"/>
                <a:gd name="T86" fmla="*/ 9 w 164"/>
                <a:gd name="T87" fmla="*/ 63 h 204"/>
                <a:gd name="T88" fmla="*/ 18 w 164"/>
                <a:gd name="T89" fmla="*/ 77 h 204"/>
                <a:gd name="T90" fmla="*/ 18 w 164"/>
                <a:gd name="T91" fmla="*/ 88 h 204"/>
                <a:gd name="T92" fmla="*/ 13 w 164"/>
                <a:gd name="T93" fmla="*/ 98 h 204"/>
                <a:gd name="T94" fmla="*/ 0 w 164"/>
                <a:gd name="T95" fmla="*/ 109 h 204"/>
                <a:gd name="T96" fmla="*/ 2 w 164"/>
                <a:gd name="T97" fmla="*/ 120 h 204"/>
                <a:gd name="T98" fmla="*/ 15 w 164"/>
                <a:gd name="T99" fmla="*/ 130 h 204"/>
                <a:gd name="T100" fmla="*/ 20 w 164"/>
                <a:gd name="T101" fmla="*/ 139 h 204"/>
                <a:gd name="T102" fmla="*/ 18 w 164"/>
                <a:gd name="T103" fmla="*/ 161 h 204"/>
                <a:gd name="T104" fmla="*/ 13 w 164"/>
                <a:gd name="T105" fmla="*/ 173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4"/>
                <a:gd name="T160" fmla="*/ 0 h 204"/>
                <a:gd name="T161" fmla="*/ 164 w 164"/>
                <a:gd name="T162" fmla="*/ 204 h 2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4" h="204">
                  <a:moveTo>
                    <a:pt x="13" y="173"/>
                  </a:moveTo>
                  <a:lnTo>
                    <a:pt x="22" y="189"/>
                  </a:lnTo>
                  <a:lnTo>
                    <a:pt x="40" y="189"/>
                  </a:lnTo>
                  <a:lnTo>
                    <a:pt x="56" y="193"/>
                  </a:lnTo>
                  <a:lnTo>
                    <a:pt x="67" y="203"/>
                  </a:lnTo>
                  <a:lnTo>
                    <a:pt x="81" y="203"/>
                  </a:lnTo>
                  <a:lnTo>
                    <a:pt x="72" y="191"/>
                  </a:lnTo>
                  <a:lnTo>
                    <a:pt x="79" y="173"/>
                  </a:lnTo>
                  <a:lnTo>
                    <a:pt x="88" y="155"/>
                  </a:lnTo>
                  <a:lnTo>
                    <a:pt x="92" y="132"/>
                  </a:lnTo>
                  <a:lnTo>
                    <a:pt x="110" y="120"/>
                  </a:lnTo>
                  <a:lnTo>
                    <a:pt x="126" y="111"/>
                  </a:lnTo>
                  <a:lnTo>
                    <a:pt x="126" y="98"/>
                  </a:lnTo>
                  <a:lnTo>
                    <a:pt x="126" y="77"/>
                  </a:lnTo>
                  <a:lnTo>
                    <a:pt x="129" y="68"/>
                  </a:lnTo>
                  <a:lnTo>
                    <a:pt x="144" y="66"/>
                  </a:lnTo>
                  <a:lnTo>
                    <a:pt x="149" y="70"/>
                  </a:lnTo>
                  <a:lnTo>
                    <a:pt x="163" y="57"/>
                  </a:lnTo>
                  <a:lnTo>
                    <a:pt x="158" y="45"/>
                  </a:lnTo>
                  <a:lnTo>
                    <a:pt x="149" y="43"/>
                  </a:lnTo>
                  <a:lnTo>
                    <a:pt x="135" y="43"/>
                  </a:lnTo>
                  <a:lnTo>
                    <a:pt x="129" y="43"/>
                  </a:lnTo>
                  <a:lnTo>
                    <a:pt x="126" y="22"/>
                  </a:lnTo>
                  <a:lnTo>
                    <a:pt x="126" y="4"/>
                  </a:lnTo>
                  <a:lnTo>
                    <a:pt x="117" y="0"/>
                  </a:lnTo>
                  <a:lnTo>
                    <a:pt x="113" y="6"/>
                  </a:lnTo>
                  <a:lnTo>
                    <a:pt x="88" y="2"/>
                  </a:lnTo>
                  <a:lnTo>
                    <a:pt x="81" y="9"/>
                  </a:lnTo>
                  <a:lnTo>
                    <a:pt x="88" y="25"/>
                  </a:lnTo>
                  <a:lnTo>
                    <a:pt x="86" y="43"/>
                  </a:lnTo>
                  <a:lnTo>
                    <a:pt x="74" y="29"/>
                  </a:lnTo>
                  <a:lnTo>
                    <a:pt x="70" y="20"/>
                  </a:lnTo>
                  <a:lnTo>
                    <a:pt x="56" y="22"/>
                  </a:lnTo>
                  <a:lnTo>
                    <a:pt x="52" y="31"/>
                  </a:lnTo>
                  <a:lnTo>
                    <a:pt x="47" y="36"/>
                  </a:lnTo>
                  <a:lnTo>
                    <a:pt x="47" y="50"/>
                  </a:lnTo>
                  <a:lnTo>
                    <a:pt x="45" y="50"/>
                  </a:lnTo>
                  <a:lnTo>
                    <a:pt x="31" y="29"/>
                  </a:lnTo>
                  <a:lnTo>
                    <a:pt x="24" y="22"/>
                  </a:lnTo>
                  <a:lnTo>
                    <a:pt x="18" y="27"/>
                  </a:lnTo>
                  <a:lnTo>
                    <a:pt x="20" y="38"/>
                  </a:lnTo>
                  <a:lnTo>
                    <a:pt x="20" y="45"/>
                  </a:lnTo>
                  <a:lnTo>
                    <a:pt x="9" y="50"/>
                  </a:lnTo>
                  <a:lnTo>
                    <a:pt x="9" y="63"/>
                  </a:lnTo>
                  <a:lnTo>
                    <a:pt x="18" y="77"/>
                  </a:lnTo>
                  <a:lnTo>
                    <a:pt x="18" y="88"/>
                  </a:lnTo>
                  <a:lnTo>
                    <a:pt x="13" y="98"/>
                  </a:lnTo>
                  <a:lnTo>
                    <a:pt x="0" y="109"/>
                  </a:lnTo>
                  <a:lnTo>
                    <a:pt x="2" y="120"/>
                  </a:lnTo>
                  <a:lnTo>
                    <a:pt x="15" y="130"/>
                  </a:lnTo>
                  <a:lnTo>
                    <a:pt x="20" y="139"/>
                  </a:lnTo>
                  <a:lnTo>
                    <a:pt x="18" y="161"/>
                  </a:lnTo>
                  <a:lnTo>
                    <a:pt x="13" y="173"/>
                  </a:lnTo>
                </a:path>
              </a:pathLst>
            </a:custGeom>
            <a:grpFill/>
            <a:ln w="6350" cap="rnd" cmpd="sng">
              <a:solidFill>
                <a:schemeClr val="tx2"/>
              </a:solidFill>
              <a:prstDash val="solid"/>
              <a:round/>
              <a:headEnd/>
              <a:tailEnd/>
            </a:ln>
          </p:spPr>
          <p:txBody>
            <a:bodyPr/>
            <a:lstStyle/>
            <a:p>
              <a:endParaRPr lang="en-US" sz="1600">
                <a:latin typeface="Palatino" pitchFamily="2" charset="77"/>
                <a:ea typeface="Palatino" pitchFamily="2" charset="77"/>
              </a:endParaRPr>
            </a:p>
          </p:txBody>
        </p:sp>
        <p:sp>
          <p:nvSpPr>
            <p:cNvPr id="109" name="Freeform 24">
              <a:extLst>
                <a:ext uri="{FF2B5EF4-FFF2-40B4-BE49-F238E27FC236}">
                  <a16:creationId xmlns:a16="http://schemas.microsoft.com/office/drawing/2014/main" id="{B0782750-03F7-4BDE-91C8-1200B6C56D58}"/>
                </a:ext>
              </a:extLst>
            </p:cNvPr>
            <p:cNvSpPr>
              <a:spLocks noChangeAspect="1"/>
            </p:cNvSpPr>
            <p:nvPr/>
          </p:nvSpPr>
          <p:spPr bwMode="auto">
            <a:xfrm>
              <a:off x="3035" y="2038"/>
              <a:ext cx="124" cy="78"/>
            </a:xfrm>
            <a:custGeom>
              <a:avLst/>
              <a:gdLst>
                <a:gd name="T0" fmla="*/ 0 w 124"/>
                <a:gd name="T1" fmla="*/ 74 h 78"/>
                <a:gd name="T2" fmla="*/ 11 w 124"/>
                <a:gd name="T3" fmla="*/ 77 h 78"/>
                <a:gd name="T4" fmla="*/ 22 w 124"/>
                <a:gd name="T5" fmla="*/ 67 h 78"/>
                <a:gd name="T6" fmla="*/ 34 w 124"/>
                <a:gd name="T7" fmla="*/ 52 h 78"/>
                <a:gd name="T8" fmla="*/ 68 w 124"/>
                <a:gd name="T9" fmla="*/ 52 h 78"/>
                <a:gd name="T10" fmla="*/ 97 w 124"/>
                <a:gd name="T11" fmla="*/ 47 h 78"/>
                <a:gd name="T12" fmla="*/ 113 w 124"/>
                <a:gd name="T13" fmla="*/ 33 h 78"/>
                <a:gd name="T14" fmla="*/ 120 w 124"/>
                <a:gd name="T15" fmla="*/ 18 h 78"/>
                <a:gd name="T16" fmla="*/ 123 w 124"/>
                <a:gd name="T17" fmla="*/ 0 h 78"/>
                <a:gd name="T18" fmla="*/ 100 w 124"/>
                <a:gd name="T19" fmla="*/ 11 h 78"/>
                <a:gd name="T20" fmla="*/ 59 w 124"/>
                <a:gd name="T21" fmla="*/ 29 h 78"/>
                <a:gd name="T22" fmla="*/ 47 w 124"/>
                <a:gd name="T23" fmla="*/ 31 h 78"/>
                <a:gd name="T24" fmla="*/ 34 w 124"/>
                <a:gd name="T25" fmla="*/ 40 h 78"/>
                <a:gd name="T26" fmla="*/ 11 w 124"/>
                <a:gd name="T27" fmla="*/ 45 h 78"/>
                <a:gd name="T28" fmla="*/ 0 w 124"/>
                <a:gd name="T29" fmla="*/ 49 h 78"/>
                <a:gd name="T30" fmla="*/ 0 w 124"/>
                <a:gd name="T31" fmla="*/ 74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4"/>
                <a:gd name="T49" fmla="*/ 0 h 78"/>
                <a:gd name="T50" fmla="*/ 124 w 124"/>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4" h="78">
                  <a:moveTo>
                    <a:pt x="0" y="74"/>
                  </a:moveTo>
                  <a:lnTo>
                    <a:pt x="11" y="77"/>
                  </a:lnTo>
                  <a:lnTo>
                    <a:pt x="22" y="67"/>
                  </a:lnTo>
                  <a:lnTo>
                    <a:pt x="34" y="52"/>
                  </a:lnTo>
                  <a:lnTo>
                    <a:pt x="68" y="52"/>
                  </a:lnTo>
                  <a:lnTo>
                    <a:pt x="97" y="47"/>
                  </a:lnTo>
                  <a:lnTo>
                    <a:pt x="113" y="33"/>
                  </a:lnTo>
                  <a:lnTo>
                    <a:pt x="120" y="18"/>
                  </a:lnTo>
                  <a:lnTo>
                    <a:pt x="123" y="0"/>
                  </a:lnTo>
                  <a:lnTo>
                    <a:pt x="100" y="11"/>
                  </a:lnTo>
                  <a:lnTo>
                    <a:pt x="59" y="29"/>
                  </a:lnTo>
                  <a:lnTo>
                    <a:pt x="47" y="31"/>
                  </a:lnTo>
                  <a:lnTo>
                    <a:pt x="34" y="40"/>
                  </a:lnTo>
                  <a:lnTo>
                    <a:pt x="11" y="45"/>
                  </a:lnTo>
                  <a:lnTo>
                    <a:pt x="0" y="49"/>
                  </a:lnTo>
                  <a:lnTo>
                    <a:pt x="0" y="74"/>
                  </a:lnTo>
                </a:path>
              </a:pathLst>
            </a:custGeom>
            <a:grpFill/>
            <a:ln w="6350" cap="rnd" cmpd="sng">
              <a:solidFill>
                <a:schemeClr val="tx2"/>
              </a:solidFill>
              <a:prstDash val="solid"/>
              <a:round/>
              <a:headEnd/>
              <a:tailEnd/>
            </a:ln>
          </p:spPr>
          <p:txBody>
            <a:bodyPr/>
            <a:lstStyle/>
            <a:p>
              <a:endParaRPr lang="en-US" sz="1600">
                <a:latin typeface="Palatino" pitchFamily="2" charset="77"/>
                <a:ea typeface="Palatino" pitchFamily="2" charset="77"/>
              </a:endParaRPr>
            </a:p>
          </p:txBody>
        </p:sp>
        <p:sp>
          <p:nvSpPr>
            <p:cNvPr id="110" name="Freeform 25">
              <a:extLst>
                <a:ext uri="{FF2B5EF4-FFF2-40B4-BE49-F238E27FC236}">
                  <a16:creationId xmlns:a16="http://schemas.microsoft.com/office/drawing/2014/main" id="{AEC9D1A9-5490-4265-9EC6-3D47F6595803}"/>
                </a:ext>
              </a:extLst>
            </p:cNvPr>
            <p:cNvSpPr>
              <a:spLocks noChangeAspect="1"/>
            </p:cNvSpPr>
            <p:nvPr/>
          </p:nvSpPr>
          <p:spPr bwMode="auto">
            <a:xfrm>
              <a:off x="3098" y="2227"/>
              <a:ext cx="54" cy="64"/>
            </a:xfrm>
            <a:custGeom>
              <a:avLst/>
              <a:gdLst>
                <a:gd name="T0" fmla="*/ 16 w 54"/>
                <a:gd name="T1" fmla="*/ 0 h 64"/>
                <a:gd name="T2" fmla="*/ 50 w 54"/>
                <a:gd name="T3" fmla="*/ 22 h 64"/>
                <a:gd name="T4" fmla="*/ 53 w 54"/>
                <a:gd name="T5" fmla="*/ 31 h 64"/>
                <a:gd name="T6" fmla="*/ 41 w 54"/>
                <a:gd name="T7" fmla="*/ 45 h 64"/>
                <a:gd name="T8" fmla="*/ 29 w 54"/>
                <a:gd name="T9" fmla="*/ 54 h 64"/>
                <a:gd name="T10" fmla="*/ 32 w 54"/>
                <a:gd name="T11" fmla="*/ 63 h 64"/>
                <a:gd name="T12" fmla="*/ 16 w 54"/>
                <a:gd name="T13" fmla="*/ 60 h 64"/>
                <a:gd name="T14" fmla="*/ 2 w 54"/>
                <a:gd name="T15" fmla="*/ 45 h 64"/>
                <a:gd name="T16" fmla="*/ 0 w 54"/>
                <a:gd name="T17" fmla="*/ 31 h 64"/>
                <a:gd name="T18" fmla="*/ 6 w 54"/>
                <a:gd name="T19" fmla="*/ 18 h 64"/>
                <a:gd name="T20" fmla="*/ 16 w 54"/>
                <a:gd name="T21" fmla="*/ 0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64"/>
                <a:gd name="T35" fmla="*/ 54 w 54"/>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64">
                  <a:moveTo>
                    <a:pt x="16" y="0"/>
                  </a:moveTo>
                  <a:lnTo>
                    <a:pt x="50" y="22"/>
                  </a:lnTo>
                  <a:lnTo>
                    <a:pt x="53" y="31"/>
                  </a:lnTo>
                  <a:lnTo>
                    <a:pt x="41" y="45"/>
                  </a:lnTo>
                  <a:lnTo>
                    <a:pt x="29" y="54"/>
                  </a:lnTo>
                  <a:lnTo>
                    <a:pt x="32" y="63"/>
                  </a:lnTo>
                  <a:lnTo>
                    <a:pt x="16" y="60"/>
                  </a:lnTo>
                  <a:lnTo>
                    <a:pt x="2" y="45"/>
                  </a:lnTo>
                  <a:lnTo>
                    <a:pt x="0" y="31"/>
                  </a:lnTo>
                  <a:lnTo>
                    <a:pt x="6" y="18"/>
                  </a:lnTo>
                  <a:lnTo>
                    <a:pt x="16" y="0"/>
                  </a:lnTo>
                </a:path>
              </a:pathLst>
            </a:custGeom>
            <a:grpFill/>
            <a:ln w="6350" cap="rnd" cmpd="sng">
              <a:solidFill>
                <a:schemeClr val="tx2"/>
              </a:solidFill>
              <a:prstDash val="solid"/>
              <a:round/>
              <a:headEnd/>
              <a:tailEnd/>
            </a:ln>
          </p:spPr>
          <p:txBody>
            <a:bodyPr/>
            <a:lstStyle/>
            <a:p>
              <a:endParaRPr lang="en-US" sz="1600">
                <a:latin typeface="Palatino" pitchFamily="2" charset="77"/>
                <a:ea typeface="Palatino" pitchFamily="2" charset="77"/>
              </a:endParaRPr>
            </a:p>
          </p:txBody>
        </p:sp>
        <p:sp>
          <p:nvSpPr>
            <p:cNvPr id="111" name="Freeform 26">
              <a:extLst>
                <a:ext uri="{FF2B5EF4-FFF2-40B4-BE49-F238E27FC236}">
                  <a16:creationId xmlns:a16="http://schemas.microsoft.com/office/drawing/2014/main" id="{79DC82B6-EFF1-477C-AD51-EA68573E8229}"/>
                </a:ext>
              </a:extLst>
            </p:cNvPr>
            <p:cNvSpPr>
              <a:spLocks noChangeAspect="1"/>
            </p:cNvSpPr>
            <p:nvPr/>
          </p:nvSpPr>
          <p:spPr bwMode="auto">
            <a:xfrm>
              <a:off x="3164" y="2208"/>
              <a:ext cx="78" cy="95"/>
            </a:xfrm>
            <a:custGeom>
              <a:avLst/>
              <a:gdLst>
                <a:gd name="T0" fmla="*/ 72 w 78"/>
                <a:gd name="T1" fmla="*/ 0 h 95"/>
                <a:gd name="T2" fmla="*/ 77 w 78"/>
                <a:gd name="T3" fmla="*/ 4 h 95"/>
                <a:gd name="T4" fmla="*/ 72 w 78"/>
                <a:gd name="T5" fmla="*/ 9 h 95"/>
                <a:gd name="T6" fmla="*/ 77 w 78"/>
                <a:gd name="T7" fmla="*/ 18 h 95"/>
                <a:gd name="T8" fmla="*/ 70 w 78"/>
                <a:gd name="T9" fmla="*/ 32 h 95"/>
                <a:gd name="T10" fmla="*/ 61 w 78"/>
                <a:gd name="T11" fmla="*/ 41 h 95"/>
                <a:gd name="T12" fmla="*/ 63 w 78"/>
                <a:gd name="T13" fmla="*/ 52 h 95"/>
                <a:gd name="T14" fmla="*/ 61 w 78"/>
                <a:gd name="T15" fmla="*/ 61 h 95"/>
                <a:gd name="T16" fmla="*/ 63 w 78"/>
                <a:gd name="T17" fmla="*/ 71 h 95"/>
                <a:gd name="T18" fmla="*/ 49 w 78"/>
                <a:gd name="T19" fmla="*/ 94 h 95"/>
                <a:gd name="T20" fmla="*/ 18 w 78"/>
                <a:gd name="T21" fmla="*/ 71 h 95"/>
                <a:gd name="T22" fmla="*/ 0 w 78"/>
                <a:gd name="T23" fmla="*/ 59 h 95"/>
                <a:gd name="T24" fmla="*/ 9 w 78"/>
                <a:gd name="T25" fmla="*/ 52 h 95"/>
                <a:gd name="T26" fmla="*/ 9 w 78"/>
                <a:gd name="T27" fmla="*/ 36 h 95"/>
                <a:gd name="T28" fmla="*/ 29 w 78"/>
                <a:gd name="T29" fmla="*/ 22 h 95"/>
                <a:gd name="T30" fmla="*/ 40 w 78"/>
                <a:gd name="T31" fmla="*/ 27 h 95"/>
                <a:gd name="T32" fmla="*/ 49 w 78"/>
                <a:gd name="T33" fmla="*/ 22 h 95"/>
                <a:gd name="T34" fmla="*/ 65 w 78"/>
                <a:gd name="T35" fmla="*/ 11 h 95"/>
                <a:gd name="T36" fmla="*/ 72 w 78"/>
                <a:gd name="T37" fmla="*/ 0 h 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95"/>
                <a:gd name="T59" fmla="*/ 78 w 78"/>
                <a:gd name="T60" fmla="*/ 95 h 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95">
                  <a:moveTo>
                    <a:pt x="72" y="0"/>
                  </a:moveTo>
                  <a:lnTo>
                    <a:pt x="77" y="4"/>
                  </a:lnTo>
                  <a:lnTo>
                    <a:pt x="72" y="9"/>
                  </a:lnTo>
                  <a:lnTo>
                    <a:pt x="77" y="18"/>
                  </a:lnTo>
                  <a:lnTo>
                    <a:pt x="70" y="32"/>
                  </a:lnTo>
                  <a:lnTo>
                    <a:pt x="61" y="41"/>
                  </a:lnTo>
                  <a:lnTo>
                    <a:pt x="63" y="52"/>
                  </a:lnTo>
                  <a:lnTo>
                    <a:pt x="61" y="61"/>
                  </a:lnTo>
                  <a:lnTo>
                    <a:pt x="63" y="71"/>
                  </a:lnTo>
                  <a:lnTo>
                    <a:pt x="49" y="94"/>
                  </a:lnTo>
                  <a:lnTo>
                    <a:pt x="18" y="71"/>
                  </a:lnTo>
                  <a:lnTo>
                    <a:pt x="0" y="59"/>
                  </a:lnTo>
                  <a:lnTo>
                    <a:pt x="9" y="52"/>
                  </a:lnTo>
                  <a:lnTo>
                    <a:pt x="9" y="36"/>
                  </a:lnTo>
                  <a:lnTo>
                    <a:pt x="29" y="22"/>
                  </a:lnTo>
                  <a:lnTo>
                    <a:pt x="40" y="27"/>
                  </a:lnTo>
                  <a:lnTo>
                    <a:pt x="49" y="22"/>
                  </a:lnTo>
                  <a:lnTo>
                    <a:pt x="65" y="11"/>
                  </a:lnTo>
                  <a:lnTo>
                    <a:pt x="72" y="0"/>
                  </a:lnTo>
                </a:path>
              </a:pathLst>
            </a:custGeom>
            <a:grpFill/>
            <a:ln w="6350" cap="rnd" cmpd="sng">
              <a:solidFill>
                <a:schemeClr val="tx2"/>
              </a:solidFill>
              <a:prstDash val="solid"/>
              <a:round/>
              <a:headEnd/>
              <a:tailEnd/>
            </a:ln>
          </p:spPr>
          <p:txBody>
            <a:bodyPr/>
            <a:lstStyle/>
            <a:p>
              <a:endParaRPr lang="en-US" sz="1600">
                <a:latin typeface="Palatino" pitchFamily="2" charset="77"/>
                <a:ea typeface="Palatino" pitchFamily="2" charset="77"/>
              </a:endParaRPr>
            </a:p>
          </p:txBody>
        </p:sp>
        <p:sp>
          <p:nvSpPr>
            <p:cNvPr id="112" name="Freeform 27">
              <a:extLst>
                <a:ext uri="{FF2B5EF4-FFF2-40B4-BE49-F238E27FC236}">
                  <a16:creationId xmlns:a16="http://schemas.microsoft.com/office/drawing/2014/main" id="{B483CEA6-B6C7-42A2-8E20-05F0BD2828BF}"/>
                </a:ext>
              </a:extLst>
            </p:cNvPr>
            <p:cNvSpPr>
              <a:spLocks noChangeAspect="1"/>
            </p:cNvSpPr>
            <p:nvPr/>
          </p:nvSpPr>
          <p:spPr bwMode="auto">
            <a:xfrm>
              <a:off x="3153" y="2303"/>
              <a:ext cx="38" cy="43"/>
            </a:xfrm>
            <a:custGeom>
              <a:avLst/>
              <a:gdLst>
                <a:gd name="T0" fmla="*/ 0 w 38"/>
                <a:gd name="T1" fmla="*/ 0 h 43"/>
                <a:gd name="T2" fmla="*/ 26 w 38"/>
                <a:gd name="T3" fmla="*/ 7 h 43"/>
                <a:gd name="T4" fmla="*/ 34 w 38"/>
                <a:gd name="T5" fmla="*/ 18 h 43"/>
                <a:gd name="T6" fmla="*/ 37 w 38"/>
                <a:gd name="T7" fmla="*/ 32 h 43"/>
                <a:gd name="T8" fmla="*/ 26 w 38"/>
                <a:gd name="T9" fmla="*/ 42 h 43"/>
                <a:gd name="T10" fmla="*/ 7 w 38"/>
                <a:gd name="T11" fmla="*/ 35 h 43"/>
                <a:gd name="T12" fmla="*/ 2 w 38"/>
                <a:gd name="T13" fmla="*/ 23 h 43"/>
                <a:gd name="T14" fmla="*/ 0 w 38"/>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43"/>
                <a:gd name="T26" fmla="*/ 38 w 3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43">
                  <a:moveTo>
                    <a:pt x="0" y="0"/>
                  </a:moveTo>
                  <a:lnTo>
                    <a:pt x="26" y="7"/>
                  </a:lnTo>
                  <a:lnTo>
                    <a:pt x="34" y="18"/>
                  </a:lnTo>
                  <a:lnTo>
                    <a:pt x="37" y="32"/>
                  </a:lnTo>
                  <a:lnTo>
                    <a:pt x="26" y="42"/>
                  </a:lnTo>
                  <a:lnTo>
                    <a:pt x="7" y="35"/>
                  </a:lnTo>
                  <a:lnTo>
                    <a:pt x="2" y="23"/>
                  </a:lnTo>
                  <a:lnTo>
                    <a:pt x="0" y="0"/>
                  </a:lnTo>
                </a:path>
              </a:pathLst>
            </a:custGeom>
            <a:grpFill/>
            <a:ln w="6350" cap="rnd" cmpd="sng">
              <a:solidFill>
                <a:schemeClr val="tx2"/>
              </a:solidFill>
              <a:prstDash val="solid"/>
              <a:round/>
              <a:headEnd/>
              <a:tailEnd/>
            </a:ln>
          </p:spPr>
          <p:txBody>
            <a:bodyPr/>
            <a:lstStyle/>
            <a:p>
              <a:endParaRPr lang="en-US" sz="1600">
                <a:latin typeface="Palatino" pitchFamily="2" charset="77"/>
                <a:ea typeface="Palatino" pitchFamily="2" charset="77"/>
              </a:endParaRPr>
            </a:p>
          </p:txBody>
        </p:sp>
        <p:sp>
          <p:nvSpPr>
            <p:cNvPr id="113" name="Freeform 28">
              <a:extLst>
                <a:ext uri="{FF2B5EF4-FFF2-40B4-BE49-F238E27FC236}">
                  <a16:creationId xmlns:a16="http://schemas.microsoft.com/office/drawing/2014/main" id="{C25340D8-8744-44E2-B975-CC1C020C853B}"/>
                </a:ext>
              </a:extLst>
            </p:cNvPr>
            <p:cNvSpPr>
              <a:spLocks noChangeAspect="1"/>
            </p:cNvSpPr>
            <p:nvPr/>
          </p:nvSpPr>
          <p:spPr bwMode="auto">
            <a:xfrm>
              <a:off x="3369" y="2295"/>
              <a:ext cx="36" cy="36"/>
            </a:xfrm>
            <a:custGeom>
              <a:avLst/>
              <a:gdLst>
                <a:gd name="T0" fmla="*/ 13 w 36"/>
                <a:gd name="T1" fmla="*/ 0 h 36"/>
                <a:gd name="T2" fmla="*/ 0 w 36"/>
                <a:gd name="T3" fmla="*/ 7 h 36"/>
                <a:gd name="T4" fmla="*/ 0 w 36"/>
                <a:gd name="T5" fmla="*/ 25 h 36"/>
                <a:gd name="T6" fmla="*/ 26 w 36"/>
                <a:gd name="T7" fmla="*/ 35 h 36"/>
                <a:gd name="T8" fmla="*/ 35 w 36"/>
                <a:gd name="T9" fmla="*/ 20 h 36"/>
                <a:gd name="T10" fmla="*/ 13 w 36"/>
                <a:gd name="T11" fmla="*/ 0 h 36"/>
                <a:gd name="T12" fmla="*/ 0 60000 65536"/>
                <a:gd name="T13" fmla="*/ 0 60000 65536"/>
                <a:gd name="T14" fmla="*/ 0 60000 65536"/>
                <a:gd name="T15" fmla="*/ 0 60000 65536"/>
                <a:gd name="T16" fmla="*/ 0 60000 65536"/>
                <a:gd name="T17" fmla="*/ 0 60000 65536"/>
                <a:gd name="T18" fmla="*/ 0 w 36"/>
                <a:gd name="T19" fmla="*/ 0 h 36"/>
                <a:gd name="T20" fmla="*/ 36 w 36"/>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6" h="36">
                  <a:moveTo>
                    <a:pt x="13" y="0"/>
                  </a:moveTo>
                  <a:lnTo>
                    <a:pt x="0" y="7"/>
                  </a:lnTo>
                  <a:lnTo>
                    <a:pt x="0" y="25"/>
                  </a:lnTo>
                  <a:lnTo>
                    <a:pt x="26" y="35"/>
                  </a:lnTo>
                  <a:lnTo>
                    <a:pt x="35" y="20"/>
                  </a:lnTo>
                  <a:lnTo>
                    <a:pt x="13" y="0"/>
                  </a:lnTo>
                </a:path>
              </a:pathLst>
            </a:custGeom>
            <a:grpFill/>
            <a:ln w="6350" cap="rnd" cmpd="sng">
              <a:solidFill>
                <a:schemeClr val="tx2"/>
              </a:solidFill>
              <a:prstDash val="solid"/>
              <a:round/>
              <a:headEnd/>
              <a:tailEnd/>
            </a:ln>
          </p:spPr>
          <p:txBody>
            <a:bodyPr/>
            <a:lstStyle/>
            <a:p>
              <a:endParaRPr lang="en-US" sz="1600">
                <a:latin typeface="Palatino" pitchFamily="2" charset="77"/>
                <a:ea typeface="Palatino" pitchFamily="2" charset="77"/>
              </a:endParaRPr>
            </a:p>
          </p:txBody>
        </p:sp>
      </p:grpSp>
      <p:sp>
        <p:nvSpPr>
          <p:cNvPr id="114" name="Freeform 29">
            <a:extLst>
              <a:ext uri="{FF2B5EF4-FFF2-40B4-BE49-F238E27FC236}">
                <a16:creationId xmlns:a16="http://schemas.microsoft.com/office/drawing/2014/main" id="{BE589994-DA6C-4869-B5FD-0FF97CBC9508}"/>
              </a:ext>
            </a:extLst>
          </p:cNvPr>
          <p:cNvSpPr>
            <a:spLocks noChangeAspect="1"/>
          </p:cNvSpPr>
          <p:nvPr/>
        </p:nvSpPr>
        <p:spPr bwMode="auto">
          <a:xfrm>
            <a:off x="3217689" y="2804632"/>
            <a:ext cx="52389" cy="53975"/>
          </a:xfrm>
          <a:custGeom>
            <a:avLst/>
            <a:gdLst>
              <a:gd name="T0" fmla="*/ 2147483647 w 36"/>
              <a:gd name="T1" fmla="*/ 0 h 39"/>
              <a:gd name="T2" fmla="*/ 0 w 36"/>
              <a:gd name="T3" fmla="*/ 2147483647 h 39"/>
              <a:gd name="T4" fmla="*/ 2147483647 w 36"/>
              <a:gd name="T5" fmla="*/ 2147483647 h 39"/>
              <a:gd name="T6" fmla="*/ 2147483647 w 36"/>
              <a:gd name="T7" fmla="*/ 2147483647 h 39"/>
              <a:gd name="T8" fmla="*/ 2147483647 w 36"/>
              <a:gd name="T9" fmla="*/ 2147483647 h 39"/>
              <a:gd name="T10" fmla="*/ 2147483647 w 36"/>
              <a:gd name="T11" fmla="*/ 0 h 39"/>
              <a:gd name="T12" fmla="*/ 0 60000 65536"/>
              <a:gd name="T13" fmla="*/ 0 60000 65536"/>
              <a:gd name="T14" fmla="*/ 0 60000 65536"/>
              <a:gd name="T15" fmla="*/ 0 60000 65536"/>
              <a:gd name="T16" fmla="*/ 0 60000 65536"/>
              <a:gd name="T17" fmla="*/ 0 60000 65536"/>
              <a:gd name="T18" fmla="*/ 0 w 36"/>
              <a:gd name="T19" fmla="*/ 0 h 39"/>
              <a:gd name="T20" fmla="*/ 36 w 36"/>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6" h="39">
                <a:moveTo>
                  <a:pt x="2" y="0"/>
                </a:moveTo>
                <a:lnTo>
                  <a:pt x="0" y="6"/>
                </a:lnTo>
                <a:lnTo>
                  <a:pt x="2" y="27"/>
                </a:lnTo>
                <a:lnTo>
                  <a:pt x="20" y="38"/>
                </a:lnTo>
                <a:lnTo>
                  <a:pt x="35" y="24"/>
                </a:lnTo>
                <a:lnTo>
                  <a:pt x="2" y="0"/>
                </a:lnTo>
              </a:path>
            </a:pathLst>
          </a:custGeom>
          <a:solidFill>
            <a:srgbClr val="42526C"/>
          </a:solid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sp>
        <p:nvSpPr>
          <p:cNvPr id="115" name="Freeform 30">
            <a:extLst>
              <a:ext uri="{FF2B5EF4-FFF2-40B4-BE49-F238E27FC236}">
                <a16:creationId xmlns:a16="http://schemas.microsoft.com/office/drawing/2014/main" id="{2E490553-6418-43D9-9C5A-D02CCE1B76DF}"/>
              </a:ext>
            </a:extLst>
          </p:cNvPr>
          <p:cNvSpPr>
            <a:spLocks noChangeAspect="1"/>
          </p:cNvSpPr>
          <p:nvPr/>
        </p:nvSpPr>
        <p:spPr bwMode="auto">
          <a:xfrm>
            <a:off x="2506486" y="2701443"/>
            <a:ext cx="838200" cy="1071563"/>
          </a:xfrm>
          <a:custGeom>
            <a:avLst/>
            <a:gdLst>
              <a:gd name="T0" fmla="*/ 2147483647 w 573"/>
              <a:gd name="T1" fmla="*/ 2147483647 h 770"/>
              <a:gd name="T2" fmla="*/ 2147483647 w 573"/>
              <a:gd name="T3" fmla="*/ 2147483647 h 770"/>
              <a:gd name="T4" fmla="*/ 2147483647 w 573"/>
              <a:gd name="T5" fmla="*/ 2147483647 h 770"/>
              <a:gd name="T6" fmla="*/ 2147483647 w 573"/>
              <a:gd name="T7" fmla="*/ 2147483647 h 770"/>
              <a:gd name="T8" fmla="*/ 2147483647 w 573"/>
              <a:gd name="T9" fmla="*/ 2147483647 h 770"/>
              <a:gd name="T10" fmla="*/ 2147483647 w 573"/>
              <a:gd name="T11" fmla="*/ 2147483647 h 770"/>
              <a:gd name="T12" fmla="*/ 2147483647 w 573"/>
              <a:gd name="T13" fmla="*/ 2147483647 h 770"/>
              <a:gd name="T14" fmla="*/ 2147483647 w 573"/>
              <a:gd name="T15" fmla="*/ 2147483647 h 770"/>
              <a:gd name="T16" fmla="*/ 2147483647 w 573"/>
              <a:gd name="T17" fmla="*/ 2147483647 h 770"/>
              <a:gd name="T18" fmla="*/ 2147483647 w 573"/>
              <a:gd name="T19" fmla="*/ 2147483647 h 770"/>
              <a:gd name="T20" fmla="*/ 2147483647 w 573"/>
              <a:gd name="T21" fmla="*/ 2147483647 h 770"/>
              <a:gd name="T22" fmla="*/ 2147483647 w 573"/>
              <a:gd name="T23" fmla="*/ 2147483647 h 770"/>
              <a:gd name="T24" fmla="*/ 2147483647 w 573"/>
              <a:gd name="T25" fmla="*/ 2147483647 h 770"/>
              <a:gd name="T26" fmla="*/ 2147483647 w 573"/>
              <a:gd name="T27" fmla="*/ 2147483647 h 770"/>
              <a:gd name="T28" fmla="*/ 2147483647 w 573"/>
              <a:gd name="T29" fmla="*/ 2147483647 h 770"/>
              <a:gd name="T30" fmla="*/ 2147483647 w 573"/>
              <a:gd name="T31" fmla="*/ 2147483647 h 770"/>
              <a:gd name="T32" fmla="*/ 2147483647 w 573"/>
              <a:gd name="T33" fmla="*/ 2147483647 h 770"/>
              <a:gd name="T34" fmla="*/ 0 w 573"/>
              <a:gd name="T35" fmla="*/ 2147483647 h 770"/>
              <a:gd name="T36" fmla="*/ 2147483647 w 573"/>
              <a:gd name="T37" fmla="*/ 2147483647 h 770"/>
              <a:gd name="T38" fmla="*/ 2147483647 w 573"/>
              <a:gd name="T39" fmla="*/ 2147483647 h 770"/>
              <a:gd name="T40" fmla="*/ 2147483647 w 573"/>
              <a:gd name="T41" fmla="*/ 2147483647 h 770"/>
              <a:gd name="T42" fmla="*/ 2147483647 w 573"/>
              <a:gd name="T43" fmla="*/ 2147483647 h 770"/>
              <a:gd name="T44" fmla="*/ 2147483647 w 573"/>
              <a:gd name="T45" fmla="*/ 2147483647 h 770"/>
              <a:gd name="T46" fmla="*/ 2147483647 w 573"/>
              <a:gd name="T47" fmla="*/ 2147483647 h 770"/>
              <a:gd name="T48" fmla="*/ 2147483647 w 573"/>
              <a:gd name="T49" fmla="*/ 2147483647 h 770"/>
              <a:gd name="T50" fmla="*/ 2147483647 w 573"/>
              <a:gd name="T51" fmla="*/ 2147483647 h 770"/>
              <a:gd name="T52" fmla="*/ 2147483647 w 573"/>
              <a:gd name="T53" fmla="*/ 2147483647 h 770"/>
              <a:gd name="T54" fmla="*/ 2147483647 w 573"/>
              <a:gd name="T55" fmla="*/ 2147483647 h 770"/>
              <a:gd name="T56" fmla="*/ 2147483647 w 573"/>
              <a:gd name="T57" fmla="*/ 2147483647 h 770"/>
              <a:gd name="T58" fmla="*/ 2147483647 w 573"/>
              <a:gd name="T59" fmla="*/ 2147483647 h 770"/>
              <a:gd name="T60" fmla="*/ 2147483647 w 573"/>
              <a:gd name="T61" fmla="*/ 2147483647 h 770"/>
              <a:gd name="T62" fmla="*/ 2147483647 w 573"/>
              <a:gd name="T63" fmla="*/ 2147483647 h 770"/>
              <a:gd name="T64" fmla="*/ 2147483647 w 573"/>
              <a:gd name="T65" fmla="*/ 2147483647 h 770"/>
              <a:gd name="T66" fmla="*/ 2147483647 w 573"/>
              <a:gd name="T67" fmla="*/ 2147483647 h 770"/>
              <a:gd name="T68" fmla="*/ 2147483647 w 573"/>
              <a:gd name="T69" fmla="*/ 2147483647 h 770"/>
              <a:gd name="T70" fmla="*/ 2147483647 w 573"/>
              <a:gd name="T71" fmla="*/ 2147483647 h 770"/>
              <a:gd name="T72" fmla="*/ 2147483647 w 573"/>
              <a:gd name="T73" fmla="*/ 2147483647 h 770"/>
              <a:gd name="T74" fmla="*/ 2147483647 w 573"/>
              <a:gd name="T75" fmla="*/ 2147483647 h 770"/>
              <a:gd name="T76" fmla="*/ 2147483647 w 573"/>
              <a:gd name="T77" fmla="*/ 2147483647 h 770"/>
              <a:gd name="T78" fmla="*/ 2147483647 w 573"/>
              <a:gd name="T79" fmla="*/ 2147483647 h 770"/>
              <a:gd name="T80" fmla="*/ 2147483647 w 573"/>
              <a:gd name="T81" fmla="*/ 2147483647 h 770"/>
              <a:gd name="T82" fmla="*/ 2147483647 w 573"/>
              <a:gd name="T83" fmla="*/ 2147483647 h 770"/>
              <a:gd name="T84" fmla="*/ 2147483647 w 573"/>
              <a:gd name="T85" fmla="*/ 2147483647 h 770"/>
              <a:gd name="T86" fmla="*/ 2147483647 w 573"/>
              <a:gd name="T87" fmla="*/ 2147483647 h 770"/>
              <a:gd name="T88" fmla="*/ 2147483647 w 573"/>
              <a:gd name="T89" fmla="*/ 2147483647 h 770"/>
              <a:gd name="T90" fmla="*/ 2147483647 w 573"/>
              <a:gd name="T91" fmla="*/ 2147483647 h 770"/>
              <a:gd name="T92" fmla="*/ 2147483647 w 573"/>
              <a:gd name="T93" fmla="*/ 2147483647 h 770"/>
              <a:gd name="T94" fmla="*/ 2147483647 w 573"/>
              <a:gd name="T95" fmla="*/ 2147483647 h 770"/>
              <a:gd name="T96" fmla="*/ 2147483647 w 573"/>
              <a:gd name="T97" fmla="*/ 2147483647 h 770"/>
              <a:gd name="T98" fmla="*/ 2147483647 w 573"/>
              <a:gd name="T99" fmla="*/ 2147483647 h 770"/>
              <a:gd name="T100" fmla="*/ 2147483647 w 573"/>
              <a:gd name="T101" fmla="*/ 2147483647 h 770"/>
              <a:gd name="T102" fmla="*/ 2147483647 w 573"/>
              <a:gd name="T103" fmla="*/ 2147483647 h 770"/>
              <a:gd name="T104" fmla="*/ 2147483647 w 573"/>
              <a:gd name="T105" fmla="*/ 2147483647 h 7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770"/>
              <a:gd name="T161" fmla="*/ 573 w 573"/>
              <a:gd name="T162" fmla="*/ 770 h 77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770">
                <a:moveTo>
                  <a:pt x="236" y="0"/>
                </a:moveTo>
                <a:lnTo>
                  <a:pt x="224" y="9"/>
                </a:lnTo>
                <a:lnTo>
                  <a:pt x="224" y="18"/>
                </a:lnTo>
                <a:lnTo>
                  <a:pt x="226" y="25"/>
                </a:lnTo>
                <a:lnTo>
                  <a:pt x="229" y="36"/>
                </a:lnTo>
                <a:lnTo>
                  <a:pt x="231" y="54"/>
                </a:lnTo>
                <a:lnTo>
                  <a:pt x="224" y="61"/>
                </a:lnTo>
                <a:lnTo>
                  <a:pt x="224" y="70"/>
                </a:lnTo>
                <a:lnTo>
                  <a:pt x="226" y="81"/>
                </a:lnTo>
                <a:lnTo>
                  <a:pt x="242" y="95"/>
                </a:lnTo>
                <a:lnTo>
                  <a:pt x="254" y="97"/>
                </a:lnTo>
                <a:lnTo>
                  <a:pt x="258" y="120"/>
                </a:lnTo>
                <a:lnTo>
                  <a:pt x="233" y="113"/>
                </a:lnTo>
                <a:lnTo>
                  <a:pt x="222" y="102"/>
                </a:lnTo>
                <a:lnTo>
                  <a:pt x="211" y="106"/>
                </a:lnTo>
                <a:lnTo>
                  <a:pt x="192" y="131"/>
                </a:lnTo>
                <a:lnTo>
                  <a:pt x="186" y="138"/>
                </a:lnTo>
                <a:lnTo>
                  <a:pt x="177" y="136"/>
                </a:lnTo>
                <a:lnTo>
                  <a:pt x="174" y="127"/>
                </a:lnTo>
                <a:lnTo>
                  <a:pt x="167" y="118"/>
                </a:lnTo>
                <a:lnTo>
                  <a:pt x="152" y="111"/>
                </a:lnTo>
                <a:lnTo>
                  <a:pt x="127" y="111"/>
                </a:lnTo>
                <a:lnTo>
                  <a:pt x="120" y="122"/>
                </a:lnTo>
                <a:lnTo>
                  <a:pt x="106" y="136"/>
                </a:lnTo>
                <a:lnTo>
                  <a:pt x="118" y="147"/>
                </a:lnTo>
                <a:lnTo>
                  <a:pt x="118" y="166"/>
                </a:lnTo>
                <a:lnTo>
                  <a:pt x="115" y="175"/>
                </a:lnTo>
                <a:lnTo>
                  <a:pt x="111" y="184"/>
                </a:lnTo>
                <a:lnTo>
                  <a:pt x="95" y="195"/>
                </a:lnTo>
                <a:lnTo>
                  <a:pt x="90" y="197"/>
                </a:lnTo>
                <a:lnTo>
                  <a:pt x="93" y="211"/>
                </a:lnTo>
                <a:lnTo>
                  <a:pt x="99" y="222"/>
                </a:lnTo>
                <a:lnTo>
                  <a:pt x="95" y="234"/>
                </a:lnTo>
                <a:lnTo>
                  <a:pt x="86" y="247"/>
                </a:lnTo>
                <a:lnTo>
                  <a:pt x="72" y="263"/>
                </a:lnTo>
                <a:lnTo>
                  <a:pt x="63" y="273"/>
                </a:lnTo>
                <a:lnTo>
                  <a:pt x="49" y="284"/>
                </a:lnTo>
                <a:lnTo>
                  <a:pt x="38" y="288"/>
                </a:lnTo>
                <a:lnTo>
                  <a:pt x="31" y="304"/>
                </a:lnTo>
                <a:lnTo>
                  <a:pt x="29" y="329"/>
                </a:lnTo>
                <a:lnTo>
                  <a:pt x="22" y="343"/>
                </a:lnTo>
                <a:lnTo>
                  <a:pt x="22" y="366"/>
                </a:lnTo>
                <a:lnTo>
                  <a:pt x="13" y="375"/>
                </a:lnTo>
                <a:lnTo>
                  <a:pt x="11" y="382"/>
                </a:lnTo>
                <a:lnTo>
                  <a:pt x="18" y="393"/>
                </a:lnTo>
                <a:lnTo>
                  <a:pt x="22" y="409"/>
                </a:lnTo>
                <a:lnTo>
                  <a:pt x="31" y="423"/>
                </a:lnTo>
                <a:lnTo>
                  <a:pt x="2" y="448"/>
                </a:lnTo>
                <a:lnTo>
                  <a:pt x="9" y="464"/>
                </a:lnTo>
                <a:lnTo>
                  <a:pt x="20" y="473"/>
                </a:lnTo>
                <a:lnTo>
                  <a:pt x="22" y="475"/>
                </a:lnTo>
                <a:lnTo>
                  <a:pt x="22" y="484"/>
                </a:lnTo>
                <a:lnTo>
                  <a:pt x="6" y="495"/>
                </a:lnTo>
                <a:lnTo>
                  <a:pt x="0" y="509"/>
                </a:lnTo>
                <a:lnTo>
                  <a:pt x="6" y="530"/>
                </a:lnTo>
                <a:lnTo>
                  <a:pt x="15" y="541"/>
                </a:lnTo>
                <a:lnTo>
                  <a:pt x="31" y="548"/>
                </a:lnTo>
                <a:lnTo>
                  <a:pt x="52" y="552"/>
                </a:lnTo>
                <a:lnTo>
                  <a:pt x="72" y="552"/>
                </a:lnTo>
                <a:lnTo>
                  <a:pt x="90" y="555"/>
                </a:lnTo>
                <a:lnTo>
                  <a:pt x="102" y="564"/>
                </a:lnTo>
                <a:lnTo>
                  <a:pt x="115" y="575"/>
                </a:lnTo>
                <a:lnTo>
                  <a:pt x="99" y="582"/>
                </a:lnTo>
                <a:lnTo>
                  <a:pt x="88" y="596"/>
                </a:lnTo>
                <a:lnTo>
                  <a:pt x="74" y="607"/>
                </a:lnTo>
                <a:lnTo>
                  <a:pt x="72" y="621"/>
                </a:lnTo>
                <a:lnTo>
                  <a:pt x="65" y="650"/>
                </a:lnTo>
                <a:lnTo>
                  <a:pt x="56" y="671"/>
                </a:lnTo>
                <a:lnTo>
                  <a:pt x="49" y="682"/>
                </a:lnTo>
                <a:lnTo>
                  <a:pt x="65" y="705"/>
                </a:lnTo>
                <a:lnTo>
                  <a:pt x="70" y="712"/>
                </a:lnTo>
                <a:lnTo>
                  <a:pt x="81" y="718"/>
                </a:lnTo>
                <a:lnTo>
                  <a:pt x="90" y="718"/>
                </a:lnTo>
                <a:lnTo>
                  <a:pt x="104" y="712"/>
                </a:lnTo>
                <a:lnTo>
                  <a:pt x="111" y="705"/>
                </a:lnTo>
                <a:lnTo>
                  <a:pt x="113" y="703"/>
                </a:lnTo>
                <a:lnTo>
                  <a:pt x="131" y="705"/>
                </a:lnTo>
                <a:lnTo>
                  <a:pt x="138" y="716"/>
                </a:lnTo>
                <a:lnTo>
                  <a:pt x="145" y="728"/>
                </a:lnTo>
                <a:lnTo>
                  <a:pt x="154" y="739"/>
                </a:lnTo>
                <a:lnTo>
                  <a:pt x="165" y="741"/>
                </a:lnTo>
                <a:lnTo>
                  <a:pt x="190" y="739"/>
                </a:lnTo>
                <a:lnTo>
                  <a:pt x="202" y="737"/>
                </a:lnTo>
                <a:lnTo>
                  <a:pt x="220" y="748"/>
                </a:lnTo>
                <a:lnTo>
                  <a:pt x="231" y="743"/>
                </a:lnTo>
                <a:lnTo>
                  <a:pt x="245" y="746"/>
                </a:lnTo>
                <a:lnTo>
                  <a:pt x="256" y="755"/>
                </a:lnTo>
                <a:lnTo>
                  <a:pt x="276" y="746"/>
                </a:lnTo>
                <a:lnTo>
                  <a:pt x="295" y="746"/>
                </a:lnTo>
                <a:lnTo>
                  <a:pt x="308" y="755"/>
                </a:lnTo>
                <a:lnTo>
                  <a:pt x="320" y="759"/>
                </a:lnTo>
                <a:lnTo>
                  <a:pt x="331" y="750"/>
                </a:lnTo>
                <a:lnTo>
                  <a:pt x="345" y="750"/>
                </a:lnTo>
                <a:lnTo>
                  <a:pt x="365" y="746"/>
                </a:lnTo>
                <a:lnTo>
                  <a:pt x="379" y="755"/>
                </a:lnTo>
                <a:lnTo>
                  <a:pt x="381" y="750"/>
                </a:lnTo>
                <a:lnTo>
                  <a:pt x="397" y="762"/>
                </a:lnTo>
                <a:lnTo>
                  <a:pt x="410" y="769"/>
                </a:lnTo>
                <a:lnTo>
                  <a:pt x="426" y="762"/>
                </a:lnTo>
                <a:lnTo>
                  <a:pt x="429" y="750"/>
                </a:lnTo>
                <a:lnTo>
                  <a:pt x="419" y="737"/>
                </a:lnTo>
                <a:lnTo>
                  <a:pt x="417" y="728"/>
                </a:lnTo>
                <a:lnTo>
                  <a:pt x="410" y="705"/>
                </a:lnTo>
                <a:lnTo>
                  <a:pt x="467" y="666"/>
                </a:lnTo>
                <a:lnTo>
                  <a:pt x="483" y="666"/>
                </a:lnTo>
                <a:lnTo>
                  <a:pt x="485" y="659"/>
                </a:lnTo>
                <a:lnTo>
                  <a:pt x="465" y="652"/>
                </a:lnTo>
                <a:lnTo>
                  <a:pt x="449" y="637"/>
                </a:lnTo>
                <a:lnTo>
                  <a:pt x="413" y="602"/>
                </a:lnTo>
                <a:lnTo>
                  <a:pt x="408" y="577"/>
                </a:lnTo>
                <a:lnTo>
                  <a:pt x="388" y="573"/>
                </a:lnTo>
                <a:lnTo>
                  <a:pt x="385" y="548"/>
                </a:lnTo>
                <a:lnTo>
                  <a:pt x="381" y="527"/>
                </a:lnTo>
                <a:lnTo>
                  <a:pt x="372" y="516"/>
                </a:lnTo>
                <a:lnTo>
                  <a:pt x="376" y="507"/>
                </a:lnTo>
                <a:lnTo>
                  <a:pt x="381" y="502"/>
                </a:lnTo>
                <a:lnTo>
                  <a:pt x="392" y="502"/>
                </a:lnTo>
                <a:lnTo>
                  <a:pt x="429" y="493"/>
                </a:lnTo>
                <a:lnTo>
                  <a:pt x="501" y="455"/>
                </a:lnTo>
                <a:lnTo>
                  <a:pt x="517" y="448"/>
                </a:lnTo>
                <a:lnTo>
                  <a:pt x="533" y="439"/>
                </a:lnTo>
                <a:lnTo>
                  <a:pt x="544" y="452"/>
                </a:lnTo>
                <a:lnTo>
                  <a:pt x="562" y="445"/>
                </a:lnTo>
                <a:lnTo>
                  <a:pt x="567" y="427"/>
                </a:lnTo>
                <a:lnTo>
                  <a:pt x="565" y="418"/>
                </a:lnTo>
                <a:lnTo>
                  <a:pt x="572" y="407"/>
                </a:lnTo>
                <a:lnTo>
                  <a:pt x="562" y="393"/>
                </a:lnTo>
                <a:lnTo>
                  <a:pt x="553" y="370"/>
                </a:lnTo>
                <a:lnTo>
                  <a:pt x="560" y="336"/>
                </a:lnTo>
                <a:lnTo>
                  <a:pt x="549" y="320"/>
                </a:lnTo>
                <a:lnTo>
                  <a:pt x="544" y="302"/>
                </a:lnTo>
                <a:lnTo>
                  <a:pt x="549" y="286"/>
                </a:lnTo>
                <a:lnTo>
                  <a:pt x="547" y="273"/>
                </a:lnTo>
                <a:lnTo>
                  <a:pt x="522" y="247"/>
                </a:lnTo>
                <a:lnTo>
                  <a:pt x="535" y="232"/>
                </a:lnTo>
                <a:lnTo>
                  <a:pt x="535" y="204"/>
                </a:lnTo>
                <a:lnTo>
                  <a:pt x="537" y="172"/>
                </a:lnTo>
                <a:lnTo>
                  <a:pt x="512" y="145"/>
                </a:lnTo>
                <a:lnTo>
                  <a:pt x="499" y="129"/>
                </a:lnTo>
                <a:lnTo>
                  <a:pt x="485" y="113"/>
                </a:lnTo>
                <a:lnTo>
                  <a:pt x="463" y="95"/>
                </a:lnTo>
                <a:lnTo>
                  <a:pt x="447" y="86"/>
                </a:lnTo>
                <a:lnTo>
                  <a:pt x="438" y="84"/>
                </a:lnTo>
                <a:lnTo>
                  <a:pt x="424" y="93"/>
                </a:lnTo>
                <a:lnTo>
                  <a:pt x="413" y="100"/>
                </a:lnTo>
                <a:lnTo>
                  <a:pt x="379" y="125"/>
                </a:lnTo>
                <a:lnTo>
                  <a:pt x="356" y="118"/>
                </a:lnTo>
                <a:lnTo>
                  <a:pt x="347" y="118"/>
                </a:lnTo>
                <a:lnTo>
                  <a:pt x="347" y="109"/>
                </a:lnTo>
                <a:lnTo>
                  <a:pt x="351" y="97"/>
                </a:lnTo>
                <a:lnTo>
                  <a:pt x="356" y="88"/>
                </a:lnTo>
                <a:lnTo>
                  <a:pt x="326" y="68"/>
                </a:lnTo>
                <a:lnTo>
                  <a:pt x="317" y="65"/>
                </a:lnTo>
                <a:lnTo>
                  <a:pt x="301" y="54"/>
                </a:lnTo>
                <a:lnTo>
                  <a:pt x="297" y="31"/>
                </a:lnTo>
                <a:lnTo>
                  <a:pt x="290" y="18"/>
                </a:lnTo>
                <a:lnTo>
                  <a:pt x="279" y="18"/>
                </a:lnTo>
                <a:lnTo>
                  <a:pt x="267" y="4"/>
                </a:lnTo>
                <a:lnTo>
                  <a:pt x="251" y="2"/>
                </a:lnTo>
                <a:lnTo>
                  <a:pt x="236" y="0"/>
                </a:lnTo>
              </a:path>
            </a:pathLst>
          </a:custGeom>
          <a:solidFill>
            <a:srgbClr val="42526C"/>
          </a:solid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sp>
        <p:nvSpPr>
          <p:cNvPr id="116" name="Freeform 31">
            <a:extLst>
              <a:ext uri="{FF2B5EF4-FFF2-40B4-BE49-F238E27FC236}">
                <a16:creationId xmlns:a16="http://schemas.microsoft.com/office/drawing/2014/main" id="{95587D4F-C412-43E3-A2A0-B80EB8D92DA6}"/>
              </a:ext>
            </a:extLst>
          </p:cNvPr>
          <p:cNvSpPr>
            <a:spLocks noChangeAspect="1"/>
          </p:cNvSpPr>
          <p:nvPr/>
        </p:nvSpPr>
        <p:spPr bwMode="auto">
          <a:xfrm>
            <a:off x="3266904" y="2787165"/>
            <a:ext cx="912811" cy="812800"/>
          </a:xfrm>
          <a:custGeom>
            <a:avLst/>
            <a:gdLst>
              <a:gd name="T0" fmla="*/ 2147483647 w 623"/>
              <a:gd name="T1" fmla="*/ 2147483647 h 583"/>
              <a:gd name="T2" fmla="*/ 0 w 623"/>
              <a:gd name="T3" fmla="*/ 2147483647 h 583"/>
              <a:gd name="T4" fmla="*/ 2147483647 w 623"/>
              <a:gd name="T5" fmla="*/ 2147483647 h 583"/>
              <a:gd name="T6" fmla="*/ 2147483647 w 623"/>
              <a:gd name="T7" fmla="*/ 2147483647 h 583"/>
              <a:gd name="T8" fmla="*/ 2147483647 w 623"/>
              <a:gd name="T9" fmla="*/ 2147483647 h 583"/>
              <a:gd name="T10" fmla="*/ 2147483647 w 623"/>
              <a:gd name="T11" fmla="*/ 2147483647 h 583"/>
              <a:gd name="T12" fmla="*/ 2147483647 w 623"/>
              <a:gd name="T13" fmla="*/ 2147483647 h 583"/>
              <a:gd name="T14" fmla="*/ 2147483647 w 623"/>
              <a:gd name="T15" fmla="*/ 2147483647 h 583"/>
              <a:gd name="T16" fmla="*/ 2147483647 w 623"/>
              <a:gd name="T17" fmla="*/ 2147483647 h 583"/>
              <a:gd name="T18" fmla="*/ 2147483647 w 623"/>
              <a:gd name="T19" fmla="*/ 2147483647 h 583"/>
              <a:gd name="T20" fmla="*/ 2147483647 w 623"/>
              <a:gd name="T21" fmla="*/ 2147483647 h 583"/>
              <a:gd name="T22" fmla="*/ 2147483647 w 623"/>
              <a:gd name="T23" fmla="*/ 2147483647 h 583"/>
              <a:gd name="T24" fmla="*/ 2147483647 w 623"/>
              <a:gd name="T25" fmla="*/ 2147483647 h 583"/>
              <a:gd name="T26" fmla="*/ 2147483647 w 623"/>
              <a:gd name="T27" fmla="*/ 2147483647 h 583"/>
              <a:gd name="T28" fmla="*/ 2147483647 w 623"/>
              <a:gd name="T29" fmla="*/ 2147483647 h 583"/>
              <a:gd name="T30" fmla="*/ 2147483647 w 623"/>
              <a:gd name="T31" fmla="*/ 2147483647 h 583"/>
              <a:gd name="T32" fmla="*/ 2147483647 w 623"/>
              <a:gd name="T33" fmla="*/ 2147483647 h 583"/>
              <a:gd name="T34" fmla="*/ 2147483647 w 623"/>
              <a:gd name="T35" fmla="*/ 2147483647 h 583"/>
              <a:gd name="T36" fmla="*/ 2147483647 w 623"/>
              <a:gd name="T37" fmla="*/ 2147483647 h 583"/>
              <a:gd name="T38" fmla="*/ 2147483647 w 623"/>
              <a:gd name="T39" fmla="*/ 2147483647 h 583"/>
              <a:gd name="T40" fmla="*/ 2147483647 w 623"/>
              <a:gd name="T41" fmla="*/ 2147483647 h 583"/>
              <a:gd name="T42" fmla="*/ 2147483647 w 623"/>
              <a:gd name="T43" fmla="*/ 2147483647 h 583"/>
              <a:gd name="T44" fmla="*/ 2147483647 w 623"/>
              <a:gd name="T45" fmla="*/ 2147483647 h 583"/>
              <a:gd name="T46" fmla="*/ 2147483647 w 623"/>
              <a:gd name="T47" fmla="*/ 2147483647 h 583"/>
              <a:gd name="T48" fmla="*/ 2147483647 w 623"/>
              <a:gd name="T49" fmla="*/ 2147483647 h 583"/>
              <a:gd name="T50" fmla="*/ 2147483647 w 623"/>
              <a:gd name="T51" fmla="*/ 2147483647 h 583"/>
              <a:gd name="T52" fmla="*/ 2147483647 w 623"/>
              <a:gd name="T53" fmla="*/ 2147483647 h 583"/>
              <a:gd name="T54" fmla="*/ 2147483647 w 623"/>
              <a:gd name="T55" fmla="*/ 2147483647 h 583"/>
              <a:gd name="T56" fmla="*/ 2147483647 w 623"/>
              <a:gd name="T57" fmla="*/ 2147483647 h 583"/>
              <a:gd name="T58" fmla="*/ 2147483647 w 623"/>
              <a:gd name="T59" fmla="*/ 2147483647 h 583"/>
              <a:gd name="T60" fmla="*/ 2147483647 w 623"/>
              <a:gd name="T61" fmla="*/ 2147483647 h 583"/>
              <a:gd name="T62" fmla="*/ 2147483647 w 623"/>
              <a:gd name="T63" fmla="*/ 2147483647 h 583"/>
              <a:gd name="T64" fmla="*/ 2147483647 w 623"/>
              <a:gd name="T65" fmla="*/ 2147483647 h 583"/>
              <a:gd name="T66" fmla="*/ 2147483647 w 623"/>
              <a:gd name="T67" fmla="*/ 2147483647 h 583"/>
              <a:gd name="T68" fmla="*/ 2147483647 w 623"/>
              <a:gd name="T69" fmla="*/ 2147483647 h 583"/>
              <a:gd name="T70" fmla="*/ 2147483647 w 623"/>
              <a:gd name="T71" fmla="*/ 2147483647 h 583"/>
              <a:gd name="T72" fmla="*/ 2147483647 w 623"/>
              <a:gd name="T73" fmla="*/ 2147483647 h 583"/>
              <a:gd name="T74" fmla="*/ 2147483647 w 623"/>
              <a:gd name="T75" fmla="*/ 2147483647 h 583"/>
              <a:gd name="T76" fmla="*/ 2147483647 w 623"/>
              <a:gd name="T77" fmla="*/ 2147483647 h 583"/>
              <a:gd name="T78" fmla="*/ 2147483647 w 623"/>
              <a:gd name="T79" fmla="*/ 2147483647 h 583"/>
              <a:gd name="T80" fmla="*/ 2147483647 w 623"/>
              <a:gd name="T81" fmla="*/ 2147483647 h 583"/>
              <a:gd name="T82" fmla="*/ 2147483647 w 623"/>
              <a:gd name="T83" fmla="*/ 2147483647 h 583"/>
              <a:gd name="T84" fmla="*/ 2147483647 w 623"/>
              <a:gd name="T85" fmla="*/ 2147483647 h 583"/>
              <a:gd name="T86" fmla="*/ 2147483647 w 623"/>
              <a:gd name="T87" fmla="*/ 2147483647 h 583"/>
              <a:gd name="T88" fmla="*/ 2147483647 w 623"/>
              <a:gd name="T89" fmla="*/ 2147483647 h 583"/>
              <a:gd name="T90" fmla="*/ 2147483647 w 623"/>
              <a:gd name="T91" fmla="*/ 2147483647 h 583"/>
              <a:gd name="T92" fmla="*/ 2147483647 w 623"/>
              <a:gd name="T93" fmla="*/ 2147483647 h 583"/>
              <a:gd name="T94" fmla="*/ 2147483647 w 623"/>
              <a:gd name="T95" fmla="*/ 2147483647 h 5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3"/>
              <a:gd name="T145" fmla="*/ 0 h 583"/>
              <a:gd name="T146" fmla="*/ 623 w 623"/>
              <a:gd name="T147" fmla="*/ 583 h 58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3" h="583">
                <a:moveTo>
                  <a:pt x="15" y="109"/>
                </a:moveTo>
                <a:lnTo>
                  <a:pt x="13" y="145"/>
                </a:lnTo>
                <a:lnTo>
                  <a:pt x="13" y="168"/>
                </a:lnTo>
                <a:lnTo>
                  <a:pt x="0" y="186"/>
                </a:lnTo>
                <a:lnTo>
                  <a:pt x="25" y="213"/>
                </a:lnTo>
                <a:lnTo>
                  <a:pt x="27" y="222"/>
                </a:lnTo>
                <a:lnTo>
                  <a:pt x="22" y="240"/>
                </a:lnTo>
                <a:lnTo>
                  <a:pt x="22" y="254"/>
                </a:lnTo>
                <a:lnTo>
                  <a:pt x="36" y="270"/>
                </a:lnTo>
                <a:lnTo>
                  <a:pt x="34" y="279"/>
                </a:lnTo>
                <a:lnTo>
                  <a:pt x="31" y="311"/>
                </a:lnTo>
                <a:lnTo>
                  <a:pt x="43" y="334"/>
                </a:lnTo>
                <a:lnTo>
                  <a:pt x="50" y="345"/>
                </a:lnTo>
                <a:lnTo>
                  <a:pt x="45" y="352"/>
                </a:lnTo>
                <a:lnTo>
                  <a:pt x="45" y="366"/>
                </a:lnTo>
                <a:lnTo>
                  <a:pt x="38" y="372"/>
                </a:lnTo>
                <a:lnTo>
                  <a:pt x="38" y="379"/>
                </a:lnTo>
                <a:lnTo>
                  <a:pt x="54" y="381"/>
                </a:lnTo>
                <a:lnTo>
                  <a:pt x="68" y="386"/>
                </a:lnTo>
                <a:lnTo>
                  <a:pt x="72" y="395"/>
                </a:lnTo>
                <a:lnTo>
                  <a:pt x="72" y="409"/>
                </a:lnTo>
                <a:lnTo>
                  <a:pt x="88" y="425"/>
                </a:lnTo>
                <a:lnTo>
                  <a:pt x="102" y="431"/>
                </a:lnTo>
                <a:lnTo>
                  <a:pt x="107" y="447"/>
                </a:lnTo>
                <a:lnTo>
                  <a:pt x="125" y="472"/>
                </a:lnTo>
                <a:lnTo>
                  <a:pt x="143" y="456"/>
                </a:lnTo>
                <a:lnTo>
                  <a:pt x="157" y="452"/>
                </a:lnTo>
                <a:lnTo>
                  <a:pt x="166" y="454"/>
                </a:lnTo>
                <a:lnTo>
                  <a:pt x="195" y="486"/>
                </a:lnTo>
                <a:lnTo>
                  <a:pt x="202" y="488"/>
                </a:lnTo>
                <a:lnTo>
                  <a:pt x="239" y="504"/>
                </a:lnTo>
                <a:lnTo>
                  <a:pt x="246" y="506"/>
                </a:lnTo>
                <a:lnTo>
                  <a:pt x="262" y="502"/>
                </a:lnTo>
                <a:lnTo>
                  <a:pt x="280" y="500"/>
                </a:lnTo>
                <a:lnTo>
                  <a:pt x="293" y="506"/>
                </a:lnTo>
                <a:lnTo>
                  <a:pt x="314" y="522"/>
                </a:lnTo>
                <a:lnTo>
                  <a:pt x="321" y="531"/>
                </a:lnTo>
                <a:lnTo>
                  <a:pt x="330" y="525"/>
                </a:lnTo>
                <a:lnTo>
                  <a:pt x="339" y="522"/>
                </a:lnTo>
                <a:lnTo>
                  <a:pt x="355" y="536"/>
                </a:lnTo>
                <a:lnTo>
                  <a:pt x="371" y="550"/>
                </a:lnTo>
                <a:lnTo>
                  <a:pt x="385" y="559"/>
                </a:lnTo>
                <a:lnTo>
                  <a:pt x="400" y="566"/>
                </a:lnTo>
                <a:lnTo>
                  <a:pt x="407" y="563"/>
                </a:lnTo>
                <a:lnTo>
                  <a:pt x="416" y="554"/>
                </a:lnTo>
                <a:lnTo>
                  <a:pt x="428" y="550"/>
                </a:lnTo>
                <a:lnTo>
                  <a:pt x="448" y="556"/>
                </a:lnTo>
                <a:lnTo>
                  <a:pt x="544" y="582"/>
                </a:lnTo>
                <a:lnTo>
                  <a:pt x="558" y="568"/>
                </a:lnTo>
                <a:lnTo>
                  <a:pt x="549" y="550"/>
                </a:lnTo>
                <a:lnTo>
                  <a:pt x="537" y="518"/>
                </a:lnTo>
                <a:lnTo>
                  <a:pt x="603" y="456"/>
                </a:lnTo>
                <a:lnTo>
                  <a:pt x="617" y="443"/>
                </a:lnTo>
                <a:lnTo>
                  <a:pt x="622" y="418"/>
                </a:lnTo>
                <a:lnTo>
                  <a:pt x="610" y="388"/>
                </a:lnTo>
                <a:lnTo>
                  <a:pt x="599" y="363"/>
                </a:lnTo>
                <a:lnTo>
                  <a:pt x="580" y="334"/>
                </a:lnTo>
                <a:lnTo>
                  <a:pt x="569" y="322"/>
                </a:lnTo>
                <a:lnTo>
                  <a:pt x="567" y="304"/>
                </a:lnTo>
                <a:lnTo>
                  <a:pt x="569" y="284"/>
                </a:lnTo>
                <a:lnTo>
                  <a:pt x="574" y="265"/>
                </a:lnTo>
                <a:lnTo>
                  <a:pt x="567" y="254"/>
                </a:lnTo>
                <a:lnTo>
                  <a:pt x="558" y="245"/>
                </a:lnTo>
                <a:lnTo>
                  <a:pt x="567" y="234"/>
                </a:lnTo>
                <a:lnTo>
                  <a:pt x="583" y="209"/>
                </a:lnTo>
                <a:lnTo>
                  <a:pt x="590" y="204"/>
                </a:lnTo>
                <a:lnTo>
                  <a:pt x="585" y="163"/>
                </a:lnTo>
                <a:lnTo>
                  <a:pt x="578" y="143"/>
                </a:lnTo>
                <a:lnTo>
                  <a:pt x="571" y="122"/>
                </a:lnTo>
                <a:lnTo>
                  <a:pt x="571" y="102"/>
                </a:lnTo>
                <a:lnTo>
                  <a:pt x="560" y="84"/>
                </a:lnTo>
                <a:lnTo>
                  <a:pt x="544" y="65"/>
                </a:lnTo>
                <a:lnTo>
                  <a:pt x="526" y="63"/>
                </a:lnTo>
                <a:lnTo>
                  <a:pt x="471" y="63"/>
                </a:lnTo>
                <a:lnTo>
                  <a:pt x="442" y="61"/>
                </a:lnTo>
                <a:lnTo>
                  <a:pt x="389" y="56"/>
                </a:lnTo>
                <a:lnTo>
                  <a:pt x="366" y="45"/>
                </a:lnTo>
                <a:lnTo>
                  <a:pt x="344" y="43"/>
                </a:lnTo>
                <a:lnTo>
                  <a:pt x="332" y="47"/>
                </a:lnTo>
                <a:lnTo>
                  <a:pt x="318" y="59"/>
                </a:lnTo>
                <a:lnTo>
                  <a:pt x="305" y="54"/>
                </a:lnTo>
                <a:lnTo>
                  <a:pt x="291" y="40"/>
                </a:lnTo>
                <a:lnTo>
                  <a:pt x="277" y="40"/>
                </a:lnTo>
                <a:lnTo>
                  <a:pt x="271" y="36"/>
                </a:lnTo>
                <a:lnTo>
                  <a:pt x="266" y="18"/>
                </a:lnTo>
                <a:lnTo>
                  <a:pt x="246" y="2"/>
                </a:lnTo>
                <a:lnTo>
                  <a:pt x="232" y="0"/>
                </a:lnTo>
                <a:lnTo>
                  <a:pt x="207" y="6"/>
                </a:lnTo>
                <a:lnTo>
                  <a:pt x="186" y="13"/>
                </a:lnTo>
                <a:lnTo>
                  <a:pt x="168" y="22"/>
                </a:lnTo>
                <a:lnTo>
                  <a:pt x="141" y="38"/>
                </a:lnTo>
                <a:lnTo>
                  <a:pt x="111" y="47"/>
                </a:lnTo>
                <a:lnTo>
                  <a:pt x="86" y="59"/>
                </a:lnTo>
                <a:lnTo>
                  <a:pt x="59" y="70"/>
                </a:lnTo>
                <a:lnTo>
                  <a:pt x="45" y="88"/>
                </a:lnTo>
                <a:lnTo>
                  <a:pt x="27" y="102"/>
                </a:lnTo>
                <a:lnTo>
                  <a:pt x="15" y="109"/>
                </a:lnTo>
              </a:path>
            </a:pathLst>
          </a:custGeom>
          <a:solidFill>
            <a:srgbClr val="42526C"/>
          </a:solid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sp>
        <p:nvSpPr>
          <p:cNvPr id="117" name="Freeform 32">
            <a:extLst>
              <a:ext uri="{FF2B5EF4-FFF2-40B4-BE49-F238E27FC236}">
                <a16:creationId xmlns:a16="http://schemas.microsoft.com/office/drawing/2014/main" id="{85598AE4-3FF1-4C50-87B1-BAB21BAF56F8}"/>
              </a:ext>
            </a:extLst>
          </p:cNvPr>
          <p:cNvSpPr>
            <a:spLocks noChangeAspect="1"/>
          </p:cNvSpPr>
          <p:nvPr/>
        </p:nvSpPr>
        <p:spPr bwMode="auto">
          <a:xfrm>
            <a:off x="3876502" y="2583969"/>
            <a:ext cx="476249" cy="354013"/>
          </a:xfrm>
          <a:custGeom>
            <a:avLst/>
            <a:gdLst>
              <a:gd name="T0" fmla="*/ 2147483647 w 324"/>
              <a:gd name="T1" fmla="*/ 2147483647 h 253"/>
              <a:gd name="T2" fmla="*/ 0 w 324"/>
              <a:gd name="T3" fmla="*/ 2147483647 h 253"/>
              <a:gd name="T4" fmla="*/ 2147483647 w 324"/>
              <a:gd name="T5" fmla="*/ 2147483647 h 253"/>
              <a:gd name="T6" fmla="*/ 2147483647 w 324"/>
              <a:gd name="T7" fmla="*/ 2147483647 h 253"/>
              <a:gd name="T8" fmla="*/ 2147483647 w 324"/>
              <a:gd name="T9" fmla="*/ 2147483647 h 253"/>
              <a:gd name="T10" fmla="*/ 2147483647 w 324"/>
              <a:gd name="T11" fmla="*/ 2147483647 h 253"/>
              <a:gd name="T12" fmla="*/ 2147483647 w 324"/>
              <a:gd name="T13" fmla="*/ 2147483647 h 253"/>
              <a:gd name="T14" fmla="*/ 2147483647 w 324"/>
              <a:gd name="T15" fmla="*/ 2147483647 h 253"/>
              <a:gd name="T16" fmla="*/ 2147483647 w 324"/>
              <a:gd name="T17" fmla="*/ 2147483647 h 253"/>
              <a:gd name="T18" fmla="*/ 2147483647 w 324"/>
              <a:gd name="T19" fmla="*/ 2147483647 h 253"/>
              <a:gd name="T20" fmla="*/ 2147483647 w 324"/>
              <a:gd name="T21" fmla="*/ 2147483647 h 253"/>
              <a:gd name="T22" fmla="*/ 2147483647 w 324"/>
              <a:gd name="T23" fmla="*/ 2147483647 h 253"/>
              <a:gd name="T24" fmla="*/ 2147483647 w 324"/>
              <a:gd name="T25" fmla="*/ 2147483647 h 253"/>
              <a:gd name="T26" fmla="*/ 2147483647 w 324"/>
              <a:gd name="T27" fmla="*/ 2147483647 h 253"/>
              <a:gd name="T28" fmla="*/ 2147483647 w 324"/>
              <a:gd name="T29" fmla="*/ 2147483647 h 253"/>
              <a:gd name="T30" fmla="*/ 2147483647 w 324"/>
              <a:gd name="T31" fmla="*/ 2147483647 h 253"/>
              <a:gd name="T32" fmla="*/ 2147483647 w 324"/>
              <a:gd name="T33" fmla="*/ 2147483647 h 253"/>
              <a:gd name="T34" fmla="*/ 2147483647 w 324"/>
              <a:gd name="T35" fmla="*/ 2147483647 h 253"/>
              <a:gd name="T36" fmla="*/ 2147483647 w 324"/>
              <a:gd name="T37" fmla="*/ 2147483647 h 253"/>
              <a:gd name="T38" fmla="*/ 2147483647 w 324"/>
              <a:gd name="T39" fmla="*/ 2147483647 h 253"/>
              <a:gd name="T40" fmla="*/ 2147483647 w 324"/>
              <a:gd name="T41" fmla="*/ 2147483647 h 253"/>
              <a:gd name="T42" fmla="*/ 2147483647 w 324"/>
              <a:gd name="T43" fmla="*/ 2147483647 h 253"/>
              <a:gd name="T44" fmla="*/ 2147483647 w 324"/>
              <a:gd name="T45" fmla="*/ 2147483647 h 253"/>
              <a:gd name="T46" fmla="*/ 2147483647 w 324"/>
              <a:gd name="T47" fmla="*/ 2147483647 h 253"/>
              <a:gd name="T48" fmla="*/ 2147483647 w 324"/>
              <a:gd name="T49" fmla="*/ 2147483647 h 253"/>
              <a:gd name="T50" fmla="*/ 2147483647 w 324"/>
              <a:gd name="T51" fmla="*/ 2147483647 h 253"/>
              <a:gd name="T52" fmla="*/ 2147483647 w 324"/>
              <a:gd name="T53" fmla="*/ 2147483647 h 253"/>
              <a:gd name="T54" fmla="*/ 2147483647 w 324"/>
              <a:gd name="T55" fmla="*/ 2147483647 h 253"/>
              <a:gd name="T56" fmla="*/ 2147483647 w 324"/>
              <a:gd name="T57" fmla="*/ 2147483647 h 253"/>
              <a:gd name="T58" fmla="*/ 2147483647 w 324"/>
              <a:gd name="T59" fmla="*/ 2147483647 h 253"/>
              <a:gd name="T60" fmla="*/ 2147483647 w 324"/>
              <a:gd name="T61" fmla="*/ 2147483647 h 253"/>
              <a:gd name="T62" fmla="*/ 2147483647 w 324"/>
              <a:gd name="T63" fmla="*/ 2147483647 h 253"/>
              <a:gd name="T64" fmla="*/ 2147483647 w 324"/>
              <a:gd name="T65" fmla="*/ 2147483647 h 253"/>
              <a:gd name="T66" fmla="*/ 2147483647 w 324"/>
              <a:gd name="T67" fmla="*/ 2147483647 h 253"/>
              <a:gd name="T68" fmla="*/ 2147483647 w 324"/>
              <a:gd name="T69" fmla="*/ 2147483647 h 253"/>
              <a:gd name="T70" fmla="*/ 2147483647 w 324"/>
              <a:gd name="T71" fmla="*/ 2147483647 h 253"/>
              <a:gd name="T72" fmla="*/ 2147483647 w 324"/>
              <a:gd name="T73" fmla="*/ 2147483647 h 253"/>
              <a:gd name="T74" fmla="*/ 2147483647 w 324"/>
              <a:gd name="T75" fmla="*/ 2147483647 h 253"/>
              <a:gd name="T76" fmla="*/ 2147483647 w 324"/>
              <a:gd name="T77" fmla="*/ 0 h 253"/>
              <a:gd name="T78" fmla="*/ 2147483647 w 324"/>
              <a:gd name="T79" fmla="*/ 0 h 253"/>
              <a:gd name="T80" fmla="*/ 2147483647 w 324"/>
              <a:gd name="T81" fmla="*/ 2147483647 h 253"/>
              <a:gd name="T82" fmla="*/ 2147483647 w 324"/>
              <a:gd name="T83" fmla="*/ 2147483647 h 253"/>
              <a:gd name="T84" fmla="*/ 2147483647 w 324"/>
              <a:gd name="T85" fmla="*/ 2147483647 h 253"/>
              <a:gd name="T86" fmla="*/ 2147483647 w 324"/>
              <a:gd name="T87" fmla="*/ 2147483647 h 253"/>
              <a:gd name="T88" fmla="*/ 2147483647 w 324"/>
              <a:gd name="T89" fmla="*/ 2147483647 h 253"/>
              <a:gd name="T90" fmla="*/ 2147483647 w 324"/>
              <a:gd name="T91" fmla="*/ 2147483647 h 253"/>
              <a:gd name="T92" fmla="*/ 2147483647 w 324"/>
              <a:gd name="T93" fmla="*/ 2147483647 h 253"/>
              <a:gd name="T94" fmla="*/ 2147483647 w 324"/>
              <a:gd name="T95" fmla="*/ 2147483647 h 253"/>
              <a:gd name="T96" fmla="*/ 2147483647 w 324"/>
              <a:gd name="T97" fmla="*/ 0 h 253"/>
              <a:gd name="T98" fmla="*/ 2147483647 w 324"/>
              <a:gd name="T99" fmla="*/ 2147483647 h 253"/>
              <a:gd name="T100" fmla="*/ 2147483647 w 324"/>
              <a:gd name="T101" fmla="*/ 2147483647 h 253"/>
              <a:gd name="T102" fmla="*/ 2147483647 w 324"/>
              <a:gd name="T103" fmla="*/ 2147483647 h 25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4"/>
              <a:gd name="T157" fmla="*/ 0 h 253"/>
              <a:gd name="T158" fmla="*/ 324 w 324"/>
              <a:gd name="T159" fmla="*/ 253 h 25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4" h="253">
                <a:moveTo>
                  <a:pt x="2" y="24"/>
                </a:moveTo>
                <a:lnTo>
                  <a:pt x="0" y="34"/>
                </a:lnTo>
                <a:lnTo>
                  <a:pt x="4" y="65"/>
                </a:lnTo>
                <a:lnTo>
                  <a:pt x="20" y="108"/>
                </a:lnTo>
                <a:lnTo>
                  <a:pt x="31" y="120"/>
                </a:lnTo>
                <a:lnTo>
                  <a:pt x="61" y="131"/>
                </a:lnTo>
                <a:lnTo>
                  <a:pt x="72" y="136"/>
                </a:lnTo>
                <a:lnTo>
                  <a:pt x="75" y="149"/>
                </a:lnTo>
                <a:lnTo>
                  <a:pt x="75" y="174"/>
                </a:lnTo>
                <a:lnTo>
                  <a:pt x="104" y="204"/>
                </a:lnTo>
                <a:lnTo>
                  <a:pt x="122" y="213"/>
                </a:lnTo>
                <a:lnTo>
                  <a:pt x="131" y="217"/>
                </a:lnTo>
                <a:lnTo>
                  <a:pt x="156" y="247"/>
                </a:lnTo>
                <a:lnTo>
                  <a:pt x="163" y="242"/>
                </a:lnTo>
                <a:lnTo>
                  <a:pt x="181" y="240"/>
                </a:lnTo>
                <a:lnTo>
                  <a:pt x="200" y="252"/>
                </a:lnTo>
                <a:lnTo>
                  <a:pt x="216" y="245"/>
                </a:lnTo>
                <a:lnTo>
                  <a:pt x="234" y="220"/>
                </a:lnTo>
                <a:lnTo>
                  <a:pt x="250" y="213"/>
                </a:lnTo>
                <a:lnTo>
                  <a:pt x="263" y="217"/>
                </a:lnTo>
                <a:lnTo>
                  <a:pt x="272" y="215"/>
                </a:lnTo>
                <a:lnTo>
                  <a:pt x="275" y="206"/>
                </a:lnTo>
                <a:lnTo>
                  <a:pt x="277" y="158"/>
                </a:lnTo>
                <a:lnTo>
                  <a:pt x="286" y="145"/>
                </a:lnTo>
                <a:lnTo>
                  <a:pt x="286" y="122"/>
                </a:lnTo>
                <a:lnTo>
                  <a:pt x="288" y="115"/>
                </a:lnTo>
                <a:lnTo>
                  <a:pt x="307" y="102"/>
                </a:lnTo>
                <a:lnTo>
                  <a:pt x="323" y="102"/>
                </a:lnTo>
                <a:lnTo>
                  <a:pt x="323" y="77"/>
                </a:lnTo>
                <a:lnTo>
                  <a:pt x="318" y="59"/>
                </a:lnTo>
                <a:lnTo>
                  <a:pt x="307" y="52"/>
                </a:lnTo>
                <a:lnTo>
                  <a:pt x="300" y="54"/>
                </a:lnTo>
                <a:lnTo>
                  <a:pt x="279" y="34"/>
                </a:lnTo>
                <a:lnTo>
                  <a:pt x="266" y="20"/>
                </a:lnTo>
                <a:lnTo>
                  <a:pt x="252" y="20"/>
                </a:lnTo>
                <a:lnTo>
                  <a:pt x="222" y="20"/>
                </a:lnTo>
                <a:lnTo>
                  <a:pt x="218" y="15"/>
                </a:lnTo>
                <a:lnTo>
                  <a:pt x="211" y="2"/>
                </a:lnTo>
                <a:lnTo>
                  <a:pt x="202" y="0"/>
                </a:lnTo>
                <a:lnTo>
                  <a:pt x="177" y="0"/>
                </a:lnTo>
                <a:lnTo>
                  <a:pt x="166" y="11"/>
                </a:lnTo>
                <a:lnTo>
                  <a:pt x="156" y="9"/>
                </a:lnTo>
                <a:lnTo>
                  <a:pt x="141" y="6"/>
                </a:lnTo>
                <a:lnTo>
                  <a:pt x="131" y="4"/>
                </a:lnTo>
                <a:lnTo>
                  <a:pt x="120" y="6"/>
                </a:lnTo>
                <a:lnTo>
                  <a:pt x="111" y="13"/>
                </a:lnTo>
                <a:lnTo>
                  <a:pt x="93" y="6"/>
                </a:lnTo>
                <a:lnTo>
                  <a:pt x="59" y="2"/>
                </a:lnTo>
                <a:lnTo>
                  <a:pt x="50" y="0"/>
                </a:lnTo>
                <a:lnTo>
                  <a:pt x="40" y="6"/>
                </a:lnTo>
                <a:lnTo>
                  <a:pt x="22" y="18"/>
                </a:lnTo>
                <a:lnTo>
                  <a:pt x="2" y="24"/>
                </a:lnTo>
              </a:path>
            </a:pathLst>
          </a:custGeom>
          <a:solidFill>
            <a:srgbClr val="42526C"/>
          </a:solid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sp>
        <p:nvSpPr>
          <p:cNvPr id="118" name="Freeform 33">
            <a:extLst>
              <a:ext uri="{FF2B5EF4-FFF2-40B4-BE49-F238E27FC236}">
                <a16:creationId xmlns:a16="http://schemas.microsoft.com/office/drawing/2014/main" id="{7D911B8B-23C2-4DEF-B052-16419AA1D581}"/>
              </a:ext>
            </a:extLst>
          </p:cNvPr>
          <p:cNvSpPr>
            <a:spLocks noChangeAspect="1"/>
          </p:cNvSpPr>
          <p:nvPr/>
        </p:nvSpPr>
        <p:spPr bwMode="auto">
          <a:xfrm>
            <a:off x="3936827" y="2210903"/>
            <a:ext cx="71436" cy="55562"/>
          </a:xfrm>
          <a:custGeom>
            <a:avLst/>
            <a:gdLst>
              <a:gd name="T0" fmla="*/ 2147483647 w 49"/>
              <a:gd name="T1" fmla="*/ 0 h 40"/>
              <a:gd name="T2" fmla="*/ 2147483647 w 49"/>
              <a:gd name="T3" fmla="*/ 2147483647 h 40"/>
              <a:gd name="T4" fmla="*/ 0 w 49"/>
              <a:gd name="T5" fmla="*/ 2147483647 h 40"/>
              <a:gd name="T6" fmla="*/ 2147483647 w 49"/>
              <a:gd name="T7" fmla="*/ 2147483647 h 40"/>
              <a:gd name="T8" fmla="*/ 2147483647 w 49"/>
              <a:gd name="T9" fmla="*/ 2147483647 h 40"/>
              <a:gd name="T10" fmla="*/ 2147483647 w 49"/>
              <a:gd name="T11" fmla="*/ 2147483647 h 40"/>
              <a:gd name="T12" fmla="*/ 2147483647 w 49"/>
              <a:gd name="T13" fmla="*/ 2147483647 h 40"/>
              <a:gd name="T14" fmla="*/ 2147483647 w 49"/>
              <a:gd name="T15" fmla="*/ 2147483647 h 40"/>
              <a:gd name="T16" fmla="*/ 2147483647 w 49"/>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0"/>
              <a:gd name="T29" fmla="*/ 49 w 49"/>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0">
                <a:moveTo>
                  <a:pt x="27" y="0"/>
                </a:moveTo>
                <a:lnTo>
                  <a:pt x="6" y="13"/>
                </a:lnTo>
                <a:lnTo>
                  <a:pt x="0" y="21"/>
                </a:lnTo>
                <a:lnTo>
                  <a:pt x="13" y="26"/>
                </a:lnTo>
                <a:lnTo>
                  <a:pt x="25" y="39"/>
                </a:lnTo>
                <a:lnTo>
                  <a:pt x="36" y="30"/>
                </a:lnTo>
                <a:lnTo>
                  <a:pt x="48" y="21"/>
                </a:lnTo>
                <a:lnTo>
                  <a:pt x="38" y="10"/>
                </a:lnTo>
                <a:lnTo>
                  <a:pt x="27" y="0"/>
                </a:lnTo>
              </a:path>
            </a:pathLst>
          </a:custGeom>
          <a:solidFill>
            <a:srgbClr val="42526C"/>
          </a:solid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sp>
        <p:nvSpPr>
          <p:cNvPr id="119" name="Freeform 34">
            <a:extLst>
              <a:ext uri="{FF2B5EF4-FFF2-40B4-BE49-F238E27FC236}">
                <a16:creationId xmlns:a16="http://schemas.microsoft.com/office/drawing/2014/main" id="{BD56799A-9C55-4729-9C46-D144E7D6F452}"/>
              </a:ext>
            </a:extLst>
          </p:cNvPr>
          <p:cNvSpPr>
            <a:spLocks noChangeAspect="1"/>
          </p:cNvSpPr>
          <p:nvPr/>
        </p:nvSpPr>
        <p:spPr bwMode="auto">
          <a:xfrm>
            <a:off x="3916191" y="2274404"/>
            <a:ext cx="106361" cy="106362"/>
          </a:xfrm>
          <a:custGeom>
            <a:avLst/>
            <a:gdLst>
              <a:gd name="T0" fmla="*/ 2147483647 w 73"/>
              <a:gd name="T1" fmla="*/ 0 h 77"/>
              <a:gd name="T2" fmla="*/ 2147483647 w 73"/>
              <a:gd name="T3" fmla="*/ 2147483647 h 77"/>
              <a:gd name="T4" fmla="*/ 2147483647 w 73"/>
              <a:gd name="T5" fmla="*/ 0 h 77"/>
              <a:gd name="T6" fmla="*/ 2147483647 w 73"/>
              <a:gd name="T7" fmla="*/ 2147483647 h 77"/>
              <a:gd name="T8" fmla="*/ 2147483647 w 73"/>
              <a:gd name="T9" fmla="*/ 2147483647 h 77"/>
              <a:gd name="T10" fmla="*/ 0 w 73"/>
              <a:gd name="T11" fmla="*/ 2147483647 h 77"/>
              <a:gd name="T12" fmla="*/ 2147483647 w 73"/>
              <a:gd name="T13" fmla="*/ 2147483647 h 77"/>
              <a:gd name="T14" fmla="*/ 2147483647 w 73"/>
              <a:gd name="T15" fmla="*/ 2147483647 h 77"/>
              <a:gd name="T16" fmla="*/ 2147483647 w 73"/>
              <a:gd name="T17" fmla="*/ 2147483647 h 77"/>
              <a:gd name="T18" fmla="*/ 2147483647 w 73"/>
              <a:gd name="T19" fmla="*/ 2147483647 h 77"/>
              <a:gd name="T20" fmla="*/ 2147483647 w 73"/>
              <a:gd name="T21" fmla="*/ 2147483647 h 77"/>
              <a:gd name="T22" fmla="*/ 2147483647 w 73"/>
              <a:gd name="T23" fmla="*/ 2147483647 h 77"/>
              <a:gd name="T24" fmla="*/ 2147483647 w 73"/>
              <a:gd name="T25" fmla="*/ 2147483647 h 77"/>
              <a:gd name="T26" fmla="*/ 2147483647 w 73"/>
              <a:gd name="T27" fmla="*/ 0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
              <a:gd name="T43" fmla="*/ 0 h 77"/>
              <a:gd name="T44" fmla="*/ 73 w 73"/>
              <a:gd name="T45" fmla="*/ 77 h 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 h="77">
                <a:moveTo>
                  <a:pt x="60" y="0"/>
                </a:moveTo>
                <a:lnTo>
                  <a:pt x="36" y="4"/>
                </a:lnTo>
                <a:lnTo>
                  <a:pt x="27" y="0"/>
                </a:lnTo>
                <a:lnTo>
                  <a:pt x="13" y="18"/>
                </a:lnTo>
                <a:lnTo>
                  <a:pt x="6" y="16"/>
                </a:lnTo>
                <a:lnTo>
                  <a:pt x="0" y="27"/>
                </a:lnTo>
                <a:lnTo>
                  <a:pt x="9" y="34"/>
                </a:lnTo>
                <a:lnTo>
                  <a:pt x="9" y="66"/>
                </a:lnTo>
                <a:lnTo>
                  <a:pt x="15" y="76"/>
                </a:lnTo>
                <a:lnTo>
                  <a:pt x="51" y="34"/>
                </a:lnTo>
                <a:lnTo>
                  <a:pt x="65" y="34"/>
                </a:lnTo>
                <a:lnTo>
                  <a:pt x="72" y="23"/>
                </a:lnTo>
                <a:lnTo>
                  <a:pt x="69" y="18"/>
                </a:lnTo>
                <a:lnTo>
                  <a:pt x="60" y="0"/>
                </a:lnTo>
              </a:path>
            </a:pathLst>
          </a:custGeom>
          <a:solidFill>
            <a:srgbClr val="42526C"/>
          </a:solid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sp>
        <p:nvSpPr>
          <p:cNvPr id="120" name="Freeform 35">
            <a:extLst>
              <a:ext uri="{FF2B5EF4-FFF2-40B4-BE49-F238E27FC236}">
                <a16:creationId xmlns:a16="http://schemas.microsoft.com/office/drawing/2014/main" id="{69FB81A2-763A-4370-8A51-09F246E39A0C}"/>
              </a:ext>
            </a:extLst>
          </p:cNvPr>
          <p:cNvSpPr>
            <a:spLocks noChangeAspect="1"/>
          </p:cNvSpPr>
          <p:nvPr/>
        </p:nvSpPr>
        <p:spPr bwMode="auto">
          <a:xfrm>
            <a:off x="4038426" y="2110890"/>
            <a:ext cx="352425" cy="296863"/>
          </a:xfrm>
          <a:custGeom>
            <a:avLst/>
            <a:gdLst>
              <a:gd name="T0" fmla="*/ 2147483647 w 242"/>
              <a:gd name="T1" fmla="*/ 2147483647 h 214"/>
              <a:gd name="T2" fmla="*/ 2147483647 w 242"/>
              <a:gd name="T3" fmla="*/ 2147483647 h 214"/>
              <a:gd name="T4" fmla="*/ 2147483647 w 242"/>
              <a:gd name="T5" fmla="*/ 2147483647 h 214"/>
              <a:gd name="T6" fmla="*/ 2147483647 w 242"/>
              <a:gd name="T7" fmla="*/ 2147483647 h 214"/>
              <a:gd name="T8" fmla="*/ 2147483647 w 242"/>
              <a:gd name="T9" fmla="*/ 2147483647 h 214"/>
              <a:gd name="T10" fmla="*/ 2147483647 w 242"/>
              <a:gd name="T11" fmla="*/ 2147483647 h 214"/>
              <a:gd name="T12" fmla="*/ 2147483647 w 242"/>
              <a:gd name="T13" fmla="*/ 2147483647 h 214"/>
              <a:gd name="T14" fmla="*/ 2147483647 w 242"/>
              <a:gd name="T15" fmla="*/ 2147483647 h 214"/>
              <a:gd name="T16" fmla="*/ 2147483647 w 242"/>
              <a:gd name="T17" fmla="*/ 2147483647 h 214"/>
              <a:gd name="T18" fmla="*/ 2147483647 w 242"/>
              <a:gd name="T19" fmla="*/ 2147483647 h 214"/>
              <a:gd name="T20" fmla="*/ 2147483647 w 242"/>
              <a:gd name="T21" fmla="*/ 2147483647 h 214"/>
              <a:gd name="T22" fmla="*/ 2147483647 w 242"/>
              <a:gd name="T23" fmla="*/ 2147483647 h 214"/>
              <a:gd name="T24" fmla="*/ 2147483647 w 242"/>
              <a:gd name="T25" fmla="*/ 2147483647 h 214"/>
              <a:gd name="T26" fmla="*/ 2147483647 w 242"/>
              <a:gd name="T27" fmla="*/ 2147483647 h 214"/>
              <a:gd name="T28" fmla="*/ 2147483647 w 242"/>
              <a:gd name="T29" fmla="*/ 2147483647 h 214"/>
              <a:gd name="T30" fmla="*/ 2147483647 w 242"/>
              <a:gd name="T31" fmla="*/ 2147483647 h 214"/>
              <a:gd name="T32" fmla="*/ 2147483647 w 242"/>
              <a:gd name="T33" fmla="*/ 2147483647 h 214"/>
              <a:gd name="T34" fmla="*/ 2147483647 w 242"/>
              <a:gd name="T35" fmla="*/ 2147483647 h 214"/>
              <a:gd name="T36" fmla="*/ 2147483647 w 242"/>
              <a:gd name="T37" fmla="*/ 2147483647 h 214"/>
              <a:gd name="T38" fmla="*/ 2147483647 w 242"/>
              <a:gd name="T39" fmla="*/ 2147483647 h 214"/>
              <a:gd name="T40" fmla="*/ 2147483647 w 242"/>
              <a:gd name="T41" fmla="*/ 0 h 214"/>
              <a:gd name="T42" fmla="*/ 2147483647 w 242"/>
              <a:gd name="T43" fmla="*/ 2147483647 h 214"/>
              <a:gd name="T44" fmla="*/ 2147483647 w 242"/>
              <a:gd name="T45" fmla="*/ 2147483647 h 214"/>
              <a:gd name="T46" fmla="*/ 2147483647 w 242"/>
              <a:gd name="T47" fmla="*/ 2147483647 h 214"/>
              <a:gd name="T48" fmla="*/ 2147483647 w 242"/>
              <a:gd name="T49" fmla="*/ 2147483647 h 214"/>
              <a:gd name="T50" fmla="*/ 2147483647 w 242"/>
              <a:gd name="T51" fmla="*/ 2147483647 h 214"/>
              <a:gd name="T52" fmla="*/ 2147483647 w 242"/>
              <a:gd name="T53" fmla="*/ 2147483647 h 214"/>
              <a:gd name="T54" fmla="*/ 0 w 242"/>
              <a:gd name="T55" fmla="*/ 2147483647 h 214"/>
              <a:gd name="T56" fmla="*/ 2147483647 w 242"/>
              <a:gd name="T57" fmla="*/ 2147483647 h 214"/>
              <a:gd name="T58" fmla="*/ 2147483647 w 242"/>
              <a:gd name="T59" fmla="*/ 2147483647 h 214"/>
              <a:gd name="T60" fmla="*/ 2147483647 w 242"/>
              <a:gd name="T61" fmla="*/ 2147483647 h 214"/>
              <a:gd name="T62" fmla="*/ 2147483647 w 242"/>
              <a:gd name="T63" fmla="*/ 2147483647 h 214"/>
              <a:gd name="T64" fmla="*/ 2147483647 w 242"/>
              <a:gd name="T65" fmla="*/ 2147483647 h 214"/>
              <a:gd name="T66" fmla="*/ 2147483647 w 242"/>
              <a:gd name="T67" fmla="*/ 2147483647 h 214"/>
              <a:gd name="T68" fmla="*/ 2147483647 w 242"/>
              <a:gd name="T69" fmla="*/ 2147483647 h 214"/>
              <a:gd name="T70" fmla="*/ 2147483647 w 242"/>
              <a:gd name="T71" fmla="*/ 2147483647 h 214"/>
              <a:gd name="T72" fmla="*/ 2147483647 w 242"/>
              <a:gd name="T73" fmla="*/ 2147483647 h 214"/>
              <a:gd name="T74" fmla="*/ 2147483647 w 242"/>
              <a:gd name="T75" fmla="*/ 2147483647 h 214"/>
              <a:gd name="T76" fmla="*/ 2147483647 w 242"/>
              <a:gd name="T77" fmla="*/ 2147483647 h 214"/>
              <a:gd name="T78" fmla="*/ 2147483647 w 242"/>
              <a:gd name="T79" fmla="*/ 2147483647 h 214"/>
              <a:gd name="T80" fmla="*/ 2147483647 w 242"/>
              <a:gd name="T81" fmla="*/ 2147483647 h 214"/>
              <a:gd name="T82" fmla="*/ 2147483647 w 242"/>
              <a:gd name="T83" fmla="*/ 2147483647 h 214"/>
              <a:gd name="T84" fmla="*/ 2147483647 w 242"/>
              <a:gd name="T85" fmla="*/ 2147483647 h 214"/>
              <a:gd name="T86" fmla="*/ 2147483647 w 242"/>
              <a:gd name="T87" fmla="*/ 2147483647 h 214"/>
              <a:gd name="T88" fmla="*/ 2147483647 w 242"/>
              <a:gd name="T89" fmla="*/ 2147483647 h 214"/>
              <a:gd name="T90" fmla="*/ 2147483647 w 242"/>
              <a:gd name="T91" fmla="*/ 2147483647 h 2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2"/>
              <a:gd name="T139" fmla="*/ 0 h 214"/>
              <a:gd name="T140" fmla="*/ 242 w 242"/>
              <a:gd name="T141" fmla="*/ 214 h 2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2" h="214">
                <a:moveTo>
                  <a:pt x="231" y="201"/>
                </a:moveTo>
                <a:lnTo>
                  <a:pt x="229" y="188"/>
                </a:lnTo>
                <a:lnTo>
                  <a:pt x="238" y="176"/>
                </a:lnTo>
                <a:lnTo>
                  <a:pt x="238" y="160"/>
                </a:lnTo>
                <a:lnTo>
                  <a:pt x="220" y="149"/>
                </a:lnTo>
                <a:lnTo>
                  <a:pt x="215" y="142"/>
                </a:lnTo>
                <a:lnTo>
                  <a:pt x="211" y="122"/>
                </a:lnTo>
                <a:lnTo>
                  <a:pt x="200" y="104"/>
                </a:lnTo>
                <a:lnTo>
                  <a:pt x="190" y="88"/>
                </a:lnTo>
                <a:lnTo>
                  <a:pt x="190" y="77"/>
                </a:lnTo>
                <a:lnTo>
                  <a:pt x="197" y="67"/>
                </a:lnTo>
                <a:lnTo>
                  <a:pt x="222" y="70"/>
                </a:lnTo>
                <a:lnTo>
                  <a:pt x="234" y="58"/>
                </a:lnTo>
                <a:lnTo>
                  <a:pt x="241" y="27"/>
                </a:lnTo>
                <a:lnTo>
                  <a:pt x="238" y="15"/>
                </a:lnTo>
                <a:lnTo>
                  <a:pt x="225" y="13"/>
                </a:lnTo>
                <a:lnTo>
                  <a:pt x="202" y="15"/>
                </a:lnTo>
                <a:lnTo>
                  <a:pt x="172" y="15"/>
                </a:lnTo>
                <a:lnTo>
                  <a:pt x="147" y="6"/>
                </a:lnTo>
                <a:lnTo>
                  <a:pt x="131" y="2"/>
                </a:lnTo>
                <a:lnTo>
                  <a:pt x="115" y="0"/>
                </a:lnTo>
                <a:lnTo>
                  <a:pt x="102" y="18"/>
                </a:lnTo>
                <a:lnTo>
                  <a:pt x="86" y="31"/>
                </a:lnTo>
                <a:lnTo>
                  <a:pt x="61" y="29"/>
                </a:lnTo>
                <a:lnTo>
                  <a:pt x="45" y="38"/>
                </a:lnTo>
                <a:lnTo>
                  <a:pt x="22" y="61"/>
                </a:lnTo>
                <a:lnTo>
                  <a:pt x="4" y="77"/>
                </a:lnTo>
                <a:lnTo>
                  <a:pt x="0" y="86"/>
                </a:lnTo>
                <a:lnTo>
                  <a:pt x="11" y="106"/>
                </a:lnTo>
                <a:lnTo>
                  <a:pt x="22" y="131"/>
                </a:lnTo>
                <a:lnTo>
                  <a:pt x="34" y="145"/>
                </a:lnTo>
                <a:lnTo>
                  <a:pt x="45" y="140"/>
                </a:lnTo>
                <a:lnTo>
                  <a:pt x="68" y="133"/>
                </a:lnTo>
                <a:lnTo>
                  <a:pt x="65" y="151"/>
                </a:lnTo>
                <a:lnTo>
                  <a:pt x="59" y="176"/>
                </a:lnTo>
                <a:lnTo>
                  <a:pt x="61" y="181"/>
                </a:lnTo>
                <a:lnTo>
                  <a:pt x="70" y="181"/>
                </a:lnTo>
                <a:lnTo>
                  <a:pt x="86" y="176"/>
                </a:lnTo>
                <a:lnTo>
                  <a:pt x="115" y="181"/>
                </a:lnTo>
                <a:lnTo>
                  <a:pt x="125" y="192"/>
                </a:lnTo>
                <a:lnTo>
                  <a:pt x="143" y="199"/>
                </a:lnTo>
                <a:lnTo>
                  <a:pt x="159" y="213"/>
                </a:lnTo>
                <a:lnTo>
                  <a:pt x="168" y="210"/>
                </a:lnTo>
                <a:lnTo>
                  <a:pt x="188" y="201"/>
                </a:lnTo>
                <a:lnTo>
                  <a:pt x="206" y="199"/>
                </a:lnTo>
                <a:lnTo>
                  <a:pt x="231" y="201"/>
                </a:lnTo>
              </a:path>
            </a:pathLst>
          </a:custGeom>
          <a:solidFill>
            <a:srgbClr val="42526C"/>
          </a:solid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sp>
        <p:nvSpPr>
          <p:cNvPr id="121" name="Freeform 36">
            <a:extLst>
              <a:ext uri="{FF2B5EF4-FFF2-40B4-BE49-F238E27FC236}">
                <a16:creationId xmlns:a16="http://schemas.microsoft.com/office/drawing/2014/main" id="{AB25C8C8-DE73-4853-8C48-5D60101C3770}"/>
              </a:ext>
            </a:extLst>
          </p:cNvPr>
          <p:cNvSpPr>
            <a:spLocks noChangeAspect="1"/>
          </p:cNvSpPr>
          <p:nvPr/>
        </p:nvSpPr>
        <p:spPr bwMode="auto">
          <a:xfrm>
            <a:off x="3768551" y="2023581"/>
            <a:ext cx="53975" cy="52387"/>
          </a:xfrm>
          <a:custGeom>
            <a:avLst/>
            <a:gdLst>
              <a:gd name="T0" fmla="*/ 2147483647 w 36"/>
              <a:gd name="T1" fmla="*/ 0 h 37"/>
              <a:gd name="T2" fmla="*/ 2147483647 w 36"/>
              <a:gd name="T3" fmla="*/ 2147483647 h 37"/>
              <a:gd name="T4" fmla="*/ 0 w 36"/>
              <a:gd name="T5" fmla="*/ 2147483647 h 37"/>
              <a:gd name="T6" fmla="*/ 2147483647 w 36"/>
              <a:gd name="T7" fmla="*/ 2147483647 h 37"/>
              <a:gd name="T8" fmla="*/ 2147483647 w 36"/>
              <a:gd name="T9" fmla="*/ 2147483647 h 37"/>
              <a:gd name="T10" fmla="*/ 2147483647 w 36"/>
              <a:gd name="T11" fmla="*/ 2147483647 h 37"/>
              <a:gd name="T12" fmla="*/ 2147483647 w 36"/>
              <a:gd name="T13" fmla="*/ 0 h 37"/>
              <a:gd name="T14" fmla="*/ 0 60000 65536"/>
              <a:gd name="T15" fmla="*/ 0 60000 65536"/>
              <a:gd name="T16" fmla="*/ 0 60000 65536"/>
              <a:gd name="T17" fmla="*/ 0 60000 65536"/>
              <a:gd name="T18" fmla="*/ 0 60000 65536"/>
              <a:gd name="T19" fmla="*/ 0 60000 65536"/>
              <a:gd name="T20" fmla="*/ 0 60000 65536"/>
              <a:gd name="T21" fmla="*/ 0 w 36"/>
              <a:gd name="T22" fmla="*/ 0 h 37"/>
              <a:gd name="T23" fmla="*/ 36 w 36"/>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7">
                <a:moveTo>
                  <a:pt x="30" y="0"/>
                </a:moveTo>
                <a:lnTo>
                  <a:pt x="17" y="8"/>
                </a:lnTo>
                <a:lnTo>
                  <a:pt x="0" y="22"/>
                </a:lnTo>
                <a:lnTo>
                  <a:pt x="2" y="36"/>
                </a:lnTo>
                <a:lnTo>
                  <a:pt x="12" y="36"/>
                </a:lnTo>
                <a:lnTo>
                  <a:pt x="35" y="16"/>
                </a:lnTo>
                <a:lnTo>
                  <a:pt x="30" y="0"/>
                </a:lnTo>
              </a:path>
            </a:pathLst>
          </a:custGeom>
          <a:solidFill>
            <a:srgbClr val="42526C"/>
          </a:solid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sp>
        <p:nvSpPr>
          <p:cNvPr id="122" name="Freeform 37">
            <a:extLst>
              <a:ext uri="{FF2B5EF4-FFF2-40B4-BE49-F238E27FC236}">
                <a16:creationId xmlns:a16="http://schemas.microsoft.com/office/drawing/2014/main" id="{F46AB8DC-33DE-4915-90C6-3F7DEE32A293}"/>
              </a:ext>
            </a:extLst>
          </p:cNvPr>
          <p:cNvSpPr>
            <a:spLocks noChangeAspect="1"/>
          </p:cNvSpPr>
          <p:nvPr/>
        </p:nvSpPr>
        <p:spPr bwMode="auto">
          <a:xfrm>
            <a:off x="3814588" y="698016"/>
            <a:ext cx="719138" cy="1411288"/>
          </a:xfrm>
          <a:custGeom>
            <a:avLst/>
            <a:gdLst>
              <a:gd name="T0" fmla="*/ 2147483647 w 491"/>
              <a:gd name="T1" fmla="*/ 2147483647 h 1014"/>
              <a:gd name="T2" fmla="*/ 2147483647 w 491"/>
              <a:gd name="T3" fmla="*/ 2147483647 h 1014"/>
              <a:gd name="T4" fmla="*/ 2147483647 w 491"/>
              <a:gd name="T5" fmla="*/ 2147483647 h 1014"/>
              <a:gd name="T6" fmla="*/ 2147483647 w 491"/>
              <a:gd name="T7" fmla="*/ 2147483647 h 1014"/>
              <a:gd name="T8" fmla="*/ 2147483647 w 491"/>
              <a:gd name="T9" fmla="*/ 2147483647 h 1014"/>
              <a:gd name="T10" fmla="*/ 2147483647 w 491"/>
              <a:gd name="T11" fmla="*/ 2147483647 h 1014"/>
              <a:gd name="T12" fmla="*/ 2147483647 w 491"/>
              <a:gd name="T13" fmla="*/ 2147483647 h 1014"/>
              <a:gd name="T14" fmla="*/ 2147483647 w 491"/>
              <a:gd name="T15" fmla="*/ 2147483647 h 1014"/>
              <a:gd name="T16" fmla="*/ 2147483647 w 491"/>
              <a:gd name="T17" fmla="*/ 2147483647 h 1014"/>
              <a:gd name="T18" fmla="*/ 2147483647 w 491"/>
              <a:gd name="T19" fmla="*/ 2147483647 h 1014"/>
              <a:gd name="T20" fmla="*/ 2147483647 w 491"/>
              <a:gd name="T21" fmla="*/ 2147483647 h 1014"/>
              <a:gd name="T22" fmla="*/ 2147483647 w 491"/>
              <a:gd name="T23" fmla="*/ 2147483647 h 1014"/>
              <a:gd name="T24" fmla="*/ 2147483647 w 491"/>
              <a:gd name="T25" fmla="*/ 2147483647 h 1014"/>
              <a:gd name="T26" fmla="*/ 2147483647 w 491"/>
              <a:gd name="T27" fmla="*/ 2147483647 h 1014"/>
              <a:gd name="T28" fmla="*/ 2147483647 w 491"/>
              <a:gd name="T29" fmla="*/ 2147483647 h 1014"/>
              <a:gd name="T30" fmla="*/ 2147483647 w 491"/>
              <a:gd name="T31" fmla="*/ 2147483647 h 1014"/>
              <a:gd name="T32" fmla="*/ 2147483647 w 491"/>
              <a:gd name="T33" fmla="*/ 2147483647 h 1014"/>
              <a:gd name="T34" fmla="*/ 2147483647 w 491"/>
              <a:gd name="T35" fmla="*/ 2147483647 h 1014"/>
              <a:gd name="T36" fmla="*/ 2147483647 w 491"/>
              <a:gd name="T37" fmla="*/ 2147483647 h 1014"/>
              <a:gd name="T38" fmla="*/ 2147483647 w 491"/>
              <a:gd name="T39" fmla="*/ 2147483647 h 1014"/>
              <a:gd name="T40" fmla="*/ 2147483647 w 491"/>
              <a:gd name="T41" fmla="*/ 2147483647 h 1014"/>
              <a:gd name="T42" fmla="*/ 2147483647 w 491"/>
              <a:gd name="T43" fmla="*/ 2147483647 h 1014"/>
              <a:gd name="T44" fmla="*/ 2147483647 w 491"/>
              <a:gd name="T45" fmla="*/ 2147483647 h 1014"/>
              <a:gd name="T46" fmla="*/ 2147483647 w 491"/>
              <a:gd name="T47" fmla="*/ 2147483647 h 1014"/>
              <a:gd name="T48" fmla="*/ 2147483647 w 491"/>
              <a:gd name="T49" fmla="*/ 2147483647 h 1014"/>
              <a:gd name="T50" fmla="*/ 2147483647 w 491"/>
              <a:gd name="T51" fmla="*/ 2147483647 h 1014"/>
              <a:gd name="T52" fmla="*/ 2147483647 w 491"/>
              <a:gd name="T53" fmla="*/ 2147483647 h 1014"/>
              <a:gd name="T54" fmla="*/ 2147483647 w 491"/>
              <a:gd name="T55" fmla="*/ 2147483647 h 1014"/>
              <a:gd name="T56" fmla="*/ 2147483647 w 491"/>
              <a:gd name="T57" fmla="*/ 2147483647 h 1014"/>
              <a:gd name="T58" fmla="*/ 2147483647 w 491"/>
              <a:gd name="T59" fmla="*/ 2147483647 h 1014"/>
              <a:gd name="T60" fmla="*/ 2147483647 w 491"/>
              <a:gd name="T61" fmla="*/ 2147483647 h 1014"/>
              <a:gd name="T62" fmla="*/ 2147483647 w 491"/>
              <a:gd name="T63" fmla="*/ 2147483647 h 1014"/>
              <a:gd name="T64" fmla="*/ 2147483647 w 491"/>
              <a:gd name="T65" fmla="*/ 2147483647 h 1014"/>
              <a:gd name="T66" fmla="*/ 2147483647 w 491"/>
              <a:gd name="T67" fmla="*/ 2147483647 h 1014"/>
              <a:gd name="T68" fmla="*/ 2147483647 w 491"/>
              <a:gd name="T69" fmla="*/ 2147483647 h 1014"/>
              <a:gd name="T70" fmla="*/ 2147483647 w 491"/>
              <a:gd name="T71" fmla="*/ 2147483647 h 1014"/>
              <a:gd name="T72" fmla="*/ 2147483647 w 491"/>
              <a:gd name="T73" fmla="*/ 2147483647 h 1014"/>
              <a:gd name="T74" fmla="*/ 2147483647 w 491"/>
              <a:gd name="T75" fmla="*/ 2147483647 h 1014"/>
              <a:gd name="T76" fmla="*/ 2147483647 w 491"/>
              <a:gd name="T77" fmla="*/ 2147483647 h 1014"/>
              <a:gd name="T78" fmla="*/ 2147483647 w 491"/>
              <a:gd name="T79" fmla="*/ 2147483647 h 1014"/>
              <a:gd name="T80" fmla="*/ 2147483647 w 491"/>
              <a:gd name="T81" fmla="*/ 2147483647 h 1014"/>
              <a:gd name="T82" fmla="*/ 2147483647 w 491"/>
              <a:gd name="T83" fmla="*/ 2147483647 h 1014"/>
              <a:gd name="T84" fmla="*/ 2147483647 w 491"/>
              <a:gd name="T85" fmla="*/ 2147483647 h 1014"/>
              <a:gd name="T86" fmla="*/ 2147483647 w 491"/>
              <a:gd name="T87" fmla="*/ 2147483647 h 1014"/>
              <a:gd name="T88" fmla="*/ 2147483647 w 491"/>
              <a:gd name="T89" fmla="*/ 2147483647 h 1014"/>
              <a:gd name="T90" fmla="*/ 2147483647 w 491"/>
              <a:gd name="T91" fmla="*/ 2147483647 h 1014"/>
              <a:gd name="T92" fmla="*/ 2147483647 w 491"/>
              <a:gd name="T93" fmla="*/ 2147483647 h 1014"/>
              <a:gd name="T94" fmla="*/ 2147483647 w 491"/>
              <a:gd name="T95" fmla="*/ 2147483647 h 1014"/>
              <a:gd name="T96" fmla="*/ 2147483647 w 491"/>
              <a:gd name="T97" fmla="*/ 2147483647 h 1014"/>
              <a:gd name="T98" fmla="*/ 2147483647 w 491"/>
              <a:gd name="T99" fmla="*/ 2147483647 h 1014"/>
              <a:gd name="T100" fmla="*/ 2147483647 w 491"/>
              <a:gd name="T101" fmla="*/ 2147483647 h 1014"/>
              <a:gd name="T102" fmla="*/ 2147483647 w 491"/>
              <a:gd name="T103" fmla="*/ 2147483647 h 1014"/>
              <a:gd name="T104" fmla="*/ 2147483647 w 491"/>
              <a:gd name="T105" fmla="*/ 2147483647 h 1014"/>
              <a:gd name="T106" fmla="*/ 2147483647 w 491"/>
              <a:gd name="T107" fmla="*/ 2147483647 h 10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1"/>
              <a:gd name="T163" fmla="*/ 0 h 1014"/>
              <a:gd name="T164" fmla="*/ 491 w 491"/>
              <a:gd name="T165" fmla="*/ 1014 h 10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1" h="1014">
                <a:moveTo>
                  <a:pt x="136" y="1013"/>
                </a:moveTo>
                <a:lnTo>
                  <a:pt x="133" y="978"/>
                </a:lnTo>
                <a:lnTo>
                  <a:pt x="115" y="963"/>
                </a:lnTo>
                <a:lnTo>
                  <a:pt x="104" y="953"/>
                </a:lnTo>
                <a:lnTo>
                  <a:pt x="83" y="947"/>
                </a:lnTo>
                <a:lnTo>
                  <a:pt x="65" y="947"/>
                </a:lnTo>
                <a:lnTo>
                  <a:pt x="58" y="928"/>
                </a:lnTo>
                <a:lnTo>
                  <a:pt x="65" y="867"/>
                </a:lnTo>
                <a:lnTo>
                  <a:pt x="63" y="831"/>
                </a:lnTo>
                <a:lnTo>
                  <a:pt x="49" y="813"/>
                </a:lnTo>
                <a:lnTo>
                  <a:pt x="40" y="806"/>
                </a:lnTo>
                <a:lnTo>
                  <a:pt x="45" y="772"/>
                </a:lnTo>
                <a:lnTo>
                  <a:pt x="40" y="751"/>
                </a:lnTo>
                <a:lnTo>
                  <a:pt x="34" y="733"/>
                </a:lnTo>
                <a:lnTo>
                  <a:pt x="45" y="697"/>
                </a:lnTo>
                <a:lnTo>
                  <a:pt x="58" y="697"/>
                </a:lnTo>
                <a:lnTo>
                  <a:pt x="65" y="690"/>
                </a:lnTo>
                <a:lnTo>
                  <a:pt x="70" y="663"/>
                </a:lnTo>
                <a:lnTo>
                  <a:pt x="95" y="642"/>
                </a:lnTo>
                <a:lnTo>
                  <a:pt x="120" y="622"/>
                </a:lnTo>
                <a:lnTo>
                  <a:pt x="124" y="597"/>
                </a:lnTo>
                <a:lnTo>
                  <a:pt x="154" y="572"/>
                </a:lnTo>
                <a:lnTo>
                  <a:pt x="183" y="542"/>
                </a:lnTo>
                <a:lnTo>
                  <a:pt x="179" y="531"/>
                </a:lnTo>
                <a:lnTo>
                  <a:pt x="179" y="515"/>
                </a:lnTo>
                <a:lnTo>
                  <a:pt x="199" y="501"/>
                </a:lnTo>
                <a:lnTo>
                  <a:pt x="206" y="497"/>
                </a:lnTo>
                <a:lnTo>
                  <a:pt x="201" y="472"/>
                </a:lnTo>
                <a:lnTo>
                  <a:pt x="201" y="449"/>
                </a:lnTo>
                <a:lnTo>
                  <a:pt x="195" y="445"/>
                </a:lnTo>
                <a:lnTo>
                  <a:pt x="183" y="449"/>
                </a:lnTo>
                <a:lnTo>
                  <a:pt x="170" y="431"/>
                </a:lnTo>
                <a:lnTo>
                  <a:pt x="158" y="386"/>
                </a:lnTo>
                <a:lnTo>
                  <a:pt x="133" y="352"/>
                </a:lnTo>
                <a:lnTo>
                  <a:pt x="140" y="306"/>
                </a:lnTo>
                <a:lnTo>
                  <a:pt x="136" y="286"/>
                </a:lnTo>
                <a:lnTo>
                  <a:pt x="108" y="256"/>
                </a:lnTo>
                <a:lnTo>
                  <a:pt x="120" y="220"/>
                </a:lnTo>
                <a:lnTo>
                  <a:pt x="111" y="199"/>
                </a:lnTo>
                <a:lnTo>
                  <a:pt x="90" y="177"/>
                </a:lnTo>
                <a:lnTo>
                  <a:pt x="79" y="190"/>
                </a:lnTo>
                <a:lnTo>
                  <a:pt x="34" y="145"/>
                </a:lnTo>
                <a:lnTo>
                  <a:pt x="22" y="129"/>
                </a:lnTo>
                <a:lnTo>
                  <a:pt x="13" y="111"/>
                </a:lnTo>
                <a:lnTo>
                  <a:pt x="0" y="104"/>
                </a:lnTo>
                <a:lnTo>
                  <a:pt x="18" y="86"/>
                </a:lnTo>
                <a:lnTo>
                  <a:pt x="40" y="86"/>
                </a:lnTo>
                <a:lnTo>
                  <a:pt x="54" y="106"/>
                </a:lnTo>
                <a:lnTo>
                  <a:pt x="88" y="145"/>
                </a:lnTo>
                <a:lnTo>
                  <a:pt x="120" y="124"/>
                </a:lnTo>
                <a:lnTo>
                  <a:pt x="140" y="129"/>
                </a:lnTo>
                <a:lnTo>
                  <a:pt x="145" y="140"/>
                </a:lnTo>
                <a:lnTo>
                  <a:pt x="170" y="145"/>
                </a:lnTo>
                <a:lnTo>
                  <a:pt x="179" y="111"/>
                </a:lnTo>
                <a:lnTo>
                  <a:pt x="190" y="99"/>
                </a:lnTo>
                <a:lnTo>
                  <a:pt x="199" y="86"/>
                </a:lnTo>
                <a:lnTo>
                  <a:pt x="199" y="74"/>
                </a:lnTo>
                <a:lnTo>
                  <a:pt x="195" y="40"/>
                </a:lnTo>
                <a:lnTo>
                  <a:pt x="215" y="20"/>
                </a:lnTo>
                <a:lnTo>
                  <a:pt x="229" y="20"/>
                </a:lnTo>
                <a:lnTo>
                  <a:pt x="249" y="0"/>
                </a:lnTo>
                <a:lnTo>
                  <a:pt x="272" y="29"/>
                </a:lnTo>
                <a:lnTo>
                  <a:pt x="281" y="40"/>
                </a:lnTo>
                <a:lnTo>
                  <a:pt x="272" y="65"/>
                </a:lnTo>
                <a:lnTo>
                  <a:pt x="254" y="81"/>
                </a:lnTo>
                <a:lnTo>
                  <a:pt x="235" y="104"/>
                </a:lnTo>
                <a:lnTo>
                  <a:pt x="240" y="124"/>
                </a:lnTo>
                <a:lnTo>
                  <a:pt x="276" y="95"/>
                </a:lnTo>
                <a:lnTo>
                  <a:pt x="276" y="70"/>
                </a:lnTo>
                <a:lnTo>
                  <a:pt x="281" y="34"/>
                </a:lnTo>
                <a:lnTo>
                  <a:pt x="294" y="24"/>
                </a:lnTo>
                <a:lnTo>
                  <a:pt x="306" y="70"/>
                </a:lnTo>
                <a:lnTo>
                  <a:pt x="306" y="111"/>
                </a:lnTo>
                <a:lnTo>
                  <a:pt x="299" y="129"/>
                </a:lnTo>
                <a:lnTo>
                  <a:pt x="299" y="154"/>
                </a:lnTo>
                <a:lnTo>
                  <a:pt x="331" y="177"/>
                </a:lnTo>
                <a:lnTo>
                  <a:pt x="331" y="195"/>
                </a:lnTo>
                <a:lnTo>
                  <a:pt x="351" y="224"/>
                </a:lnTo>
                <a:lnTo>
                  <a:pt x="360" y="245"/>
                </a:lnTo>
                <a:lnTo>
                  <a:pt x="356" y="295"/>
                </a:lnTo>
                <a:lnTo>
                  <a:pt x="369" y="349"/>
                </a:lnTo>
                <a:lnTo>
                  <a:pt x="390" y="392"/>
                </a:lnTo>
                <a:lnTo>
                  <a:pt x="385" y="461"/>
                </a:lnTo>
                <a:lnTo>
                  <a:pt x="401" y="501"/>
                </a:lnTo>
                <a:lnTo>
                  <a:pt x="410" y="520"/>
                </a:lnTo>
                <a:lnTo>
                  <a:pt x="419" y="581"/>
                </a:lnTo>
                <a:lnTo>
                  <a:pt x="426" y="606"/>
                </a:lnTo>
                <a:lnTo>
                  <a:pt x="467" y="633"/>
                </a:lnTo>
                <a:lnTo>
                  <a:pt x="490" y="660"/>
                </a:lnTo>
                <a:lnTo>
                  <a:pt x="490" y="676"/>
                </a:lnTo>
                <a:lnTo>
                  <a:pt x="471" y="756"/>
                </a:lnTo>
                <a:lnTo>
                  <a:pt x="465" y="763"/>
                </a:lnTo>
                <a:lnTo>
                  <a:pt x="471" y="779"/>
                </a:lnTo>
                <a:lnTo>
                  <a:pt x="451" y="808"/>
                </a:lnTo>
                <a:lnTo>
                  <a:pt x="426" y="822"/>
                </a:lnTo>
                <a:lnTo>
                  <a:pt x="426" y="835"/>
                </a:lnTo>
                <a:lnTo>
                  <a:pt x="390" y="883"/>
                </a:lnTo>
                <a:lnTo>
                  <a:pt x="365" y="897"/>
                </a:lnTo>
                <a:lnTo>
                  <a:pt x="360" y="924"/>
                </a:lnTo>
                <a:lnTo>
                  <a:pt x="335" y="924"/>
                </a:lnTo>
                <a:lnTo>
                  <a:pt x="324" y="933"/>
                </a:lnTo>
                <a:lnTo>
                  <a:pt x="299" y="942"/>
                </a:lnTo>
                <a:lnTo>
                  <a:pt x="265" y="938"/>
                </a:lnTo>
                <a:lnTo>
                  <a:pt x="240" y="958"/>
                </a:lnTo>
                <a:lnTo>
                  <a:pt x="210" y="976"/>
                </a:lnTo>
                <a:lnTo>
                  <a:pt x="183" y="983"/>
                </a:lnTo>
                <a:lnTo>
                  <a:pt x="161" y="999"/>
                </a:lnTo>
                <a:lnTo>
                  <a:pt x="136" y="1013"/>
                </a:lnTo>
              </a:path>
            </a:pathLst>
          </a:custGeom>
          <a:solidFill>
            <a:srgbClr val="42526C"/>
          </a:solid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sp>
        <p:nvSpPr>
          <p:cNvPr id="123" name="Freeform 38">
            <a:extLst>
              <a:ext uri="{FF2B5EF4-FFF2-40B4-BE49-F238E27FC236}">
                <a16:creationId xmlns:a16="http://schemas.microsoft.com/office/drawing/2014/main" id="{603D2396-D787-4E12-BB03-DD6D0528011D}"/>
              </a:ext>
            </a:extLst>
          </p:cNvPr>
          <p:cNvSpPr>
            <a:spLocks noChangeAspect="1"/>
          </p:cNvSpPr>
          <p:nvPr/>
        </p:nvSpPr>
        <p:spPr bwMode="auto">
          <a:xfrm>
            <a:off x="3049414" y="3309453"/>
            <a:ext cx="1014413" cy="450850"/>
          </a:xfrm>
          <a:custGeom>
            <a:avLst/>
            <a:gdLst>
              <a:gd name="T0" fmla="*/ 2147483647 w 694"/>
              <a:gd name="T1" fmla="*/ 2147483647 h 324"/>
              <a:gd name="T2" fmla="*/ 2147483647 w 694"/>
              <a:gd name="T3" fmla="*/ 2147483647 h 324"/>
              <a:gd name="T4" fmla="*/ 2147483647 w 694"/>
              <a:gd name="T5" fmla="*/ 2147483647 h 324"/>
              <a:gd name="T6" fmla="*/ 2147483647 w 694"/>
              <a:gd name="T7" fmla="*/ 2147483647 h 324"/>
              <a:gd name="T8" fmla="*/ 2147483647 w 694"/>
              <a:gd name="T9" fmla="*/ 2147483647 h 324"/>
              <a:gd name="T10" fmla="*/ 2147483647 w 694"/>
              <a:gd name="T11" fmla="*/ 2147483647 h 324"/>
              <a:gd name="T12" fmla="*/ 2147483647 w 694"/>
              <a:gd name="T13" fmla="*/ 0 h 324"/>
              <a:gd name="T14" fmla="*/ 2147483647 w 694"/>
              <a:gd name="T15" fmla="*/ 2147483647 h 324"/>
              <a:gd name="T16" fmla="*/ 2147483647 w 694"/>
              <a:gd name="T17" fmla="*/ 2147483647 h 324"/>
              <a:gd name="T18" fmla="*/ 2147483647 w 694"/>
              <a:gd name="T19" fmla="*/ 2147483647 h 324"/>
              <a:gd name="T20" fmla="*/ 2147483647 w 694"/>
              <a:gd name="T21" fmla="*/ 2147483647 h 324"/>
              <a:gd name="T22" fmla="*/ 2147483647 w 694"/>
              <a:gd name="T23" fmla="*/ 2147483647 h 324"/>
              <a:gd name="T24" fmla="*/ 2147483647 w 694"/>
              <a:gd name="T25" fmla="*/ 2147483647 h 324"/>
              <a:gd name="T26" fmla="*/ 2147483647 w 694"/>
              <a:gd name="T27" fmla="*/ 2147483647 h 324"/>
              <a:gd name="T28" fmla="*/ 2147483647 w 694"/>
              <a:gd name="T29" fmla="*/ 2147483647 h 324"/>
              <a:gd name="T30" fmla="*/ 2147483647 w 694"/>
              <a:gd name="T31" fmla="*/ 2147483647 h 324"/>
              <a:gd name="T32" fmla="*/ 2147483647 w 694"/>
              <a:gd name="T33" fmla="*/ 2147483647 h 324"/>
              <a:gd name="T34" fmla="*/ 2147483647 w 694"/>
              <a:gd name="T35" fmla="*/ 2147483647 h 324"/>
              <a:gd name="T36" fmla="*/ 2147483647 w 694"/>
              <a:gd name="T37" fmla="*/ 2147483647 h 324"/>
              <a:gd name="T38" fmla="*/ 2147483647 w 694"/>
              <a:gd name="T39" fmla="*/ 2147483647 h 324"/>
              <a:gd name="T40" fmla="*/ 2147483647 w 694"/>
              <a:gd name="T41" fmla="*/ 2147483647 h 324"/>
              <a:gd name="T42" fmla="*/ 2147483647 w 694"/>
              <a:gd name="T43" fmla="*/ 2147483647 h 324"/>
              <a:gd name="T44" fmla="*/ 2147483647 w 694"/>
              <a:gd name="T45" fmla="*/ 2147483647 h 324"/>
              <a:gd name="T46" fmla="*/ 2147483647 w 694"/>
              <a:gd name="T47" fmla="*/ 2147483647 h 324"/>
              <a:gd name="T48" fmla="*/ 2147483647 w 694"/>
              <a:gd name="T49" fmla="*/ 2147483647 h 324"/>
              <a:gd name="T50" fmla="*/ 2147483647 w 694"/>
              <a:gd name="T51" fmla="*/ 2147483647 h 324"/>
              <a:gd name="T52" fmla="*/ 2147483647 w 694"/>
              <a:gd name="T53" fmla="*/ 2147483647 h 324"/>
              <a:gd name="T54" fmla="*/ 2147483647 w 694"/>
              <a:gd name="T55" fmla="*/ 2147483647 h 324"/>
              <a:gd name="T56" fmla="*/ 2147483647 w 694"/>
              <a:gd name="T57" fmla="*/ 2147483647 h 324"/>
              <a:gd name="T58" fmla="*/ 2147483647 w 694"/>
              <a:gd name="T59" fmla="*/ 2147483647 h 324"/>
              <a:gd name="T60" fmla="*/ 2147483647 w 694"/>
              <a:gd name="T61" fmla="*/ 2147483647 h 324"/>
              <a:gd name="T62" fmla="*/ 2147483647 w 694"/>
              <a:gd name="T63" fmla="*/ 2147483647 h 324"/>
              <a:gd name="T64" fmla="*/ 2147483647 w 694"/>
              <a:gd name="T65" fmla="*/ 2147483647 h 324"/>
              <a:gd name="T66" fmla="*/ 2147483647 w 694"/>
              <a:gd name="T67" fmla="*/ 2147483647 h 324"/>
              <a:gd name="T68" fmla="*/ 2147483647 w 694"/>
              <a:gd name="T69" fmla="*/ 2147483647 h 324"/>
              <a:gd name="T70" fmla="*/ 2147483647 w 694"/>
              <a:gd name="T71" fmla="*/ 2147483647 h 324"/>
              <a:gd name="T72" fmla="*/ 2147483647 w 694"/>
              <a:gd name="T73" fmla="*/ 2147483647 h 324"/>
              <a:gd name="T74" fmla="*/ 2147483647 w 694"/>
              <a:gd name="T75" fmla="*/ 2147483647 h 324"/>
              <a:gd name="T76" fmla="*/ 2147483647 w 694"/>
              <a:gd name="T77" fmla="*/ 2147483647 h 3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94"/>
              <a:gd name="T118" fmla="*/ 0 h 324"/>
              <a:gd name="T119" fmla="*/ 694 w 694"/>
              <a:gd name="T120" fmla="*/ 324 h 3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94" h="324">
                <a:moveTo>
                  <a:pt x="111" y="238"/>
                </a:moveTo>
                <a:lnTo>
                  <a:pt x="109" y="225"/>
                </a:lnTo>
                <a:lnTo>
                  <a:pt x="93" y="216"/>
                </a:lnTo>
                <a:lnTo>
                  <a:pt x="40" y="168"/>
                </a:lnTo>
                <a:lnTo>
                  <a:pt x="38" y="141"/>
                </a:lnTo>
                <a:lnTo>
                  <a:pt x="13" y="138"/>
                </a:lnTo>
                <a:lnTo>
                  <a:pt x="15" y="116"/>
                </a:lnTo>
                <a:lnTo>
                  <a:pt x="6" y="93"/>
                </a:lnTo>
                <a:lnTo>
                  <a:pt x="0" y="79"/>
                </a:lnTo>
                <a:lnTo>
                  <a:pt x="4" y="65"/>
                </a:lnTo>
                <a:lnTo>
                  <a:pt x="22" y="65"/>
                </a:lnTo>
                <a:lnTo>
                  <a:pt x="52" y="59"/>
                </a:lnTo>
                <a:lnTo>
                  <a:pt x="143" y="13"/>
                </a:lnTo>
                <a:lnTo>
                  <a:pt x="161" y="0"/>
                </a:lnTo>
                <a:lnTo>
                  <a:pt x="172" y="15"/>
                </a:lnTo>
                <a:lnTo>
                  <a:pt x="193" y="6"/>
                </a:lnTo>
                <a:lnTo>
                  <a:pt x="211" y="9"/>
                </a:lnTo>
                <a:lnTo>
                  <a:pt x="222" y="15"/>
                </a:lnTo>
                <a:lnTo>
                  <a:pt x="222" y="38"/>
                </a:lnTo>
                <a:lnTo>
                  <a:pt x="254" y="59"/>
                </a:lnTo>
                <a:lnTo>
                  <a:pt x="256" y="72"/>
                </a:lnTo>
                <a:lnTo>
                  <a:pt x="268" y="90"/>
                </a:lnTo>
                <a:lnTo>
                  <a:pt x="277" y="97"/>
                </a:lnTo>
                <a:lnTo>
                  <a:pt x="284" y="90"/>
                </a:lnTo>
                <a:lnTo>
                  <a:pt x="306" y="77"/>
                </a:lnTo>
                <a:lnTo>
                  <a:pt x="315" y="79"/>
                </a:lnTo>
                <a:lnTo>
                  <a:pt x="345" y="113"/>
                </a:lnTo>
                <a:lnTo>
                  <a:pt x="352" y="111"/>
                </a:lnTo>
                <a:lnTo>
                  <a:pt x="383" y="129"/>
                </a:lnTo>
                <a:lnTo>
                  <a:pt x="397" y="134"/>
                </a:lnTo>
                <a:lnTo>
                  <a:pt x="418" y="127"/>
                </a:lnTo>
                <a:lnTo>
                  <a:pt x="438" y="127"/>
                </a:lnTo>
                <a:lnTo>
                  <a:pt x="463" y="145"/>
                </a:lnTo>
                <a:lnTo>
                  <a:pt x="470" y="159"/>
                </a:lnTo>
                <a:lnTo>
                  <a:pt x="483" y="147"/>
                </a:lnTo>
                <a:lnTo>
                  <a:pt x="497" y="152"/>
                </a:lnTo>
                <a:lnTo>
                  <a:pt x="520" y="177"/>
                </a:lnTo>
                <a:lnTo>
                  <a:pt x="545" y="188"/>
                </a:lnTo>
                <a:lnTo>
                  <a:pt x="554" y="191"/>
                </a:lnTo>
                <a:lnTo>
                  <a:pt x="565" y="179"/>
                </a:lnTo>
                <a:lnTo>
                  <a:pt x="579" y="175"/>
                </a:lnTo>
                <a:lnTo>
                  <a:pt x="613" y="184"/>
                </a:lnTo>
                <a:lnTo>
                  <a:pt x="656" y="193"/>
                </a:lnTo>
                <a:lnTo>
                  <a:pt x="693" y="204"/>
                </a:lnTo>
                <a:lnTo>
                  <a:pt x="681" y="218"/>
                </a:lnTo>
                <a:lnTo>
                  <a:pt x="656" y="243"/>
                </a:lnTo>
                <a:lnTo>
                  <a:pt x="652" y="250"/>
                </a:lnTo>
                <a:lnTo>
                  <a:pt x="654" y="268"/>
                </a:lnTo>
                <a:lnTo>
                  <a:pt x="636" y="268"/>
                </a:lnTo>
                <a:lnTo>
                  <a:pt x="620" y="254"/>
                </a:lnTo>
                <a:lnTo>
                  <a:pt x="604" y="250"/>
                </a:lnTo>
                <a:lnTo>
                  <a:pt x="558" y="261"/>
                </a:lnTo>
                <a:lnTo>
                  <a:pt x="549" y="270"/>
                </a:lnTo>
                <a:lnTo>
                  <a:pt x="536" y="286"/>
                </a:lnTo>
                <a:lnTo>
                  <a:pt x="513" y="300"/>
                </a:lnTo>
                <a:lnTo>
                  <a:pt x="499" y="300"/>
                </a:lnTo>
                <a:lnTo>
                  <a:pt x="483" y="288"/>
                </a:lnTo>
                <a:lnTo>
                  <a:pt x="472" y="288"/>
                </a:lnTo>
                <a:lnTo>
                  <a:pt x="427" y="309"/>
                </a:lnTo>
                <a:lnTo>
                  <a:pt x="406" y="320"/>
                </a:lnTo>
                <a:lnTo>
                  <a:pt x="388" y="323"/>
                </a:lnTo>
                <a:lnTo>
                  <a:pt x="352" y="320"/>
                </a:lnTo>
                <a:lnTo>
                  <a:pt x="338" y="320"/>
                </a:lnTo>
                <a:lnTo>
                  <a:pt x="327" y="304"/>
                </a:lnTo>
                <a:lnTo>
                  <a:pt x="320" y="297"/>
                </a:lnTo>
                <a:lnTo>
                  <a:pt x="309" y="291"/>
                </a:lnTo>
                <a:lnTo>
                  <a:pt x="302" y="284"/>
                </a:lnTo>
                <a:lnTo>
                  <a:pt x="297" y="268"/>
                </a:lnTo>
                <a:lnTo>
                  <a:pt x="297" y="247"/>
                </a:lnTo>
                <a:lnTo>
                  <a:pt x="268" y="229"/>
                </a:lnTo>
                <a:lnTo>
                  <a:pt x="249" y="238"/>
                </a:lnTo>
                <a:lnTo>
                  <a:pt x="234" y="243"/>
                </a:lnTo>
                <a:lnTo>
                  <a:pt x="222" y="220"/>
                </a:lnTo>
                <a:lnTo>
                  <a:pt x="181" y="222"/>
                </a:lnTo>
                <a:lnTo>
                  <a:pt x="170" y="232"/>
                </a:lnTo>
                <a:lnTo>
                  <a:pt x="161" y="241"/>
                </a:lnTo>
                <a:lnTo>
                  <a:pt x="145" y="241"/>
                </a:lnTo>
                <a:lnTo>
                  <a:pt x="127" y="243"/>
                </a:lnTo>
                <a:lnTo>
                  <a:pt x="111" y="238"/>
                </a:lnTo>
              </a:path>
            </a:pathLst>
          </a:custGeom>
          <a:solidFill>
            <a:srgbClr val="42526C"/>
          </a:solidFill>
          <a:ln w="6350" cap="rnd" cmpd="sng">
            <a:solidFill>
              <a:schemeClr val="tx2"/>
            </a:solidFill>
            <a:prstDash val="solid"/>
            <a:round/>
            <a:headEnd/>
            <a:tailEnd/>
          </a:ln>
        </p:spPr>
        <p:txBody>
          <a:bodyPr lIns="91411" tIns="45706" rIns="91411" bIns="45706"/>
          <a:lstStyle/>
          <a:p>
            <a:endParaRPr lang="en-US" sz="1600">
              <a:solidFill>
                <a:srgbClr val="42526C"/>
              </a:solidFill>
              <a:latin typeface="Palatino" pitchFamily="2" charset="77"/>
              <a:ea typeface="Palatino" pitchFamily="2" charset="77"/>
            </a:endParaRPr>
          </a:p>
        </p:txBody>
      </p:sp>
      <p:sp>
        <p:nvSpPr>
          <p:cNvPr id="124" name="Freeform 39">
            <a:extLst>
              <a:ext uri="{FF2B5EF4-FFF2-40B4-BE49-F238E27FC236}">
                <a16:creationId xmlns:a16="http://schemas.microsoft.com/office/drawing/2014/main" id="{B97EDE0A-3936-4E28-9D3F-9B4BB1C9121E}"/>
              </a:ext>
            </a:extLst>
          </p:cNvPr>
          <p:cNvSpPr>
            <a:spLocks noChangeAspect="1"/>
          </p:cNvSpPr>
          <p:nvPr/>
        </p:nvSpPr>
        <p:spPr bwMode="auto">
          <a:xfrm>
            <a:off x="3114501" y="3949217"/>
            <a:ext cx="601662" cy="520700"/>
          </a:xfrm>
          <a:custGeom>
            <a:avLst/>
            <a:gdLst>
              <a:gd name="T0" fmla="*/ 2147483647 w 411"/>
              <a:gd name="T1" fmla="*/ 2147483647 h 376"/>
              <a:gd name="T2" fmla="*/ 2147483647 w 411"/>
              <a:gd name="T3" fmla="*/ 2147483647 h 376"/>
              <a:gd name="T4" fmla="*/ 2147483647 w 411"/>
              <a:gd name="T5" fmla="*/ 2147483647 h 376"/>
              <a:gd name="T6" fmla="*/ 2147483647 w 411"/>
              <a:gd name="T7" fmla="*/ 2147483647 h 376"/>
              <a:gd name="T8" fmla="*/ 2147483647 w 411"/>
              <a:gd name="T9" fmla="*/ 2147483647 h 376"/>
              <a:gd name="T10" fmla="*/ 2147483647 w 411"/>
              <a:gd name="T11" fmla="*/ 2147483647 h 376"/>
              <a:gd name="T12" fmla="*/ 2147483647 w 411"/>
              <a:gd name="T13" fmla="*/ 2147483647 h 376"/>
              <a:gd name="T14" fmla="*/ 2147483647 w 411"/>
              <a:gd name="T15" fmla="*/ 2147483647 h 376"/>
              <a:gd name="T16" fmla="*/ 2147483647 w 411"/>
              <a:gd name="T17" fmla="*/ 2147483647 h 376"/>
              <a:gd name="T18" fmla="*/ 2147483647 w 411"/>
              <a:gd name="T19" fmla="*/ 2147483647 h 376"/>
              <a:gd name="T20" fmla="*/ 2147483647 w 411"/>
              <a:gd name="T21" fmla="*/ 2147483647 h 376"/>
              <a:gd name="T22" fmla="*/ 2147483647 w 411"/>
              <a:gd name="T23" fmla="*/ 2147483647 h 376"/>
              <a:gd name="T24" fmla="*/ 2147483647 w 411"/>
              <a:gd name="T25" fmla="*/ 2147483647 h 376"/>
              <a:gd name="T26" fmla="*/ 2147483647 w 411"/>
              <a:gd name="T27" fmla="*/ 2147483647 h 376"/>
              <a:gd name="T28" fmla="*/ 2147483647 w 411"/>
              <a:gd name="T29" fmla="*/ 2147483647 h 376"/>
              <a:gd name="T30" fmla="*/ 2147483647 w 411"/>
              <a:gd name="T31" fmla="*/ 2147483647 h 376"/>
              <a:gd name="T32" fmla="*/ 2147483647 w 411"/>
              <a:gd name="T33" fmla="*/ 2147483647 h 376"/>
              <a:gd name="T34" fmla="*/ 2147483647 w 411"/>
              <a:gd name="T35" fmla="*/ 2147483647 h 376"/>
              <a:gd name="T36" fmla="*/ 2147483647 w 411"/>
              <a:gd name="T37" fmla="*/ 2147483647 h 376"/>
              <a:gd name="T38" fmla="*/ 2147483647 w 411"/>
              <a:gd name="T39" fmla="*/ 2147483647 h 376"/>
              <a:gd name="T40" fmla="*/ 2147483647 w 411"/>
              <a:gd name="T41" fmla="*/ 2147483647 h 376"/>
              <a:gd name="T42" fmla="*/ 2147483647 w 411"/>
              <a:gd name="T43" fmla="*/ 2147483647 h 376"/>
              <a:gd name="T44" fmla="*/ 2147483647 w 411"/>
              <a:gd name="T45" fmla="*/ 2147483647 h 376"/>
              <a:gd name="T46" fmla="*/ 2147483647 w 411"/>
              <a:gd name="T47" fmla="*/ 2147483647 h 376"/>
              <a:gd name="T48" fmla="*/ 2147483647 w 411"/>
              <a:gd name="T49" fmla="*/ 2147483647 h 376"/>
              <a:gd name="T50" fmla="*/ 2147483647 w 411"/>
              <a:gd name="T51" fmla="*/ 2147483647 h 376"/>
              <a:gd name="T52" fmla="*/ 2147483647 w 411"/>
              <a:gd name="T53" fmla="*/ 2147483647 h 376"/>
              <a:gd name="T54" fmla="*/ 2147483647 w 411"/>
              <a:gd name="T55" fmla="*/ 2147483647 h 376"/>
              <a:gd name="T56" fmla="*/ 2147483647 w 411"/>
              <a:gd name="T57" fmla="*/ 2147483647 h 376"/>
              <a:gd name="T58" fmla="*/ 2147483647 w 411"/>
              <a:gd name="T59" fmla="*/ 2147483647 h 376"/>
              <a:gd name="T60" fmla="*/ 2147483647 w 411"/>
              <a:gd name="T61" fmla="*/ 2147483647 h 376"/>
              <a:gd name="T62" fmla="*/ 2147483647 w 411"/>
              <a:gd name="T63" fmla="*/ 2147483647 h 376"/>
              <a:gd name="T64" fmla="*/ 2147483647 w 411"/>
              <a:gd name="T65" fmla="*/ 2147483647 h 376"/>
              <a:gd name="T66" fmla="*/ 2147483647 w 411"/>
              <a:gd name="T67" fmla="*/ 2147483647 h 376"/>
              <a:gd name="T68" fmla="*/ 2147483647 w 411"/>
              <a:gd name="T69" fmla="*/ 2147483647 h 376"/>
              <a:gd name="T70" fmla="*/ 2147483647 w 411"/>
              <a:gd name="T71" fmla="*/ 2147483647 h 376"/>
              <a:gd name="T72" fmla="*/ 2147483647 w 411"/>
              <a:gd name="T73" fmla="*/ 2147483647 h 376"/>
              <a:gd name="T74" fmla="*/ 2147483647 w 411"/>
              <a:gd name="T75" fmla="*/ 2147483647 h 376"/>
              <a:gd name="T76" fmla="*/ 2147483647 w 411"/>
              <a:gd name="T77" fmla="*/ 2147483647 h 376"/>
              <a:gd name="T78" fmla="*/ 2147483647 w 411"/>
              <a:gd name="T79" fmla="*/ 0 h 376"/>
              <a:gd name="T80" fmla="*/ 2147483647 w 411"/>
              <a:gd name="T81" fmla="*/ 2147483647 h 376"/>
              <a:gd name="T82" fmla="*/ 2147483647 w 411"/>
              <a:gd name="T83" fmla="*/ 2147483647 h 376"/>
              <a:gd name="T84" fmla="*/ 2147483647 w 411"/>
              <a:gd name="T85" fmla="*/ 2147483647 h 376"/>
              <a:gd name="T86" fmla="*/ 2147483647 w 411"/>
              <a:gd name="T87" fmla="*/ 2147483647 h 376"/>
              <a:gd name="T88" fmla="*/ 0 w 411"/>
              <a:gd name="T89" fmla="*/ 2147483647 h 3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1"/>
              <a:gd name="T136" fmla="*/ 0 h 376"/>
              <a:gd name="T137" fmla="*/ 411 w 411"/>
              <a:gd name="T138" fmla="*/ 376 h 3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1" h="376">
                <a:moveTo>
                  <a:pt x="0" y="90"/>
                </a:moveTo>
                <a:lnTo>
                  <a:pt x="9" y="115"/>
                </a:lnTo>
                <a:lnTo>
                  <a:pt x="18" y="134"/>
                </a:lnTo>
                <a:lnTo>
                  <a:pt x="25" y="145"/>
                </a:lnTo>
                <a:lnTo>
                  <a:pt x="34" y="147"/>
                </a:lnTo>
                <a:lnTo>
                  <a:pt x="45" y="140"/>
                </a:lnTo>
                <a:lnTo>
                  <a:pt x="52" y="129"/>
                </a:lnTo>
                <a:lnTo>
                  <a:pt x="63" y="111"/>
                </a:lnTo>
                <a:lnTo>
                  <a:pt x="77" y="120"/>
                </a:lnTo>
                <a:lnTo>
                  <a:pt x="93" y="125"/>
                </a:lnTo>
                <a:lnTo>
                  <a:pt x="102" y="131"/>
                </a:lnTo>
                <a:lnTo>
                  <a:pt x="100" y="152"/>
                </a:lnTo>
                <a:lnTo>
                  <a:pt x="100" y="165"/>
                </a:lnTo>
                <a:lnTo>
                  <a:pt x="113" y="188"/>
                </a:lnTo>
                <a:lnTo>
                  <a:pt x="132" y="206"/>
                </a:lnTo>
                <a:lnTo>
                  <a:pt x="129" y="211"/>
                </a:lnTo>
                <a:lnTo>
                  <a:pt x="109" y="211"/>
                </a:lnTo>
                <a:lnTo>
                  <a:pt x="118" y="222"/>
                </a:lnTo>
                <a:lnTo>
                  <a:pt x="175" y="286"/>
                </a:lnTo>
                <a:lnTo>
                  <a:pt x="182" y="290"/>
                </a:lnTo>
                <a:lnTo>
                  <a:pt x="198" y="290"/>
                </a:lnTo>
                <a:lnTo>
                  <a:pt x="209" y="295"/>
                </a:lnTo>
                <a:lnTo>
                  <a:pt x="234" y="306"/>
                </a:lnTo>
                <a:lnTo>
                  <a:pt x="257" y="327"/>
                </a:lnTo>
                <a:lnTo>
                  <a:pt x="261" y="336"/>
                </a:lnTo>
                <a:lnTo>
                  <a:pt x="268" y="352"/>
                </a:lnTo>
                <a:lnTo>
                  <a:pt x="275" y="350"/>
                </a:lnTo>
                <a:lnTo>
                  <a:pt x="280" y="350"/>
                </a:lnTo>
                <a:lnTo>
                  <a:pt x="298" y="356"/>
                </a:lnTo>
                <a:lnTo>
                  <a:pt x="307" y="365"/>
                </a:lnTo>
                <a:lnTo>
                  <a:pt x="316" y="375"/>
                </a:lnTo>
                <a:lnTo>
                  <a:pt x="318" y="361"/>
                </a:lnTo>
                <a:lnTo>
                  <a:pt x="318" y="350"/>
                </a:lnTo>
                <a:lnTo>
                  <a:pt x="325" y="338"/>
                </a:lnTo>
                <a:lnTo>
                  <a:pt x="321" y="327"/>
                </a:lnTo>
                <a:lnTo>
                  <a:pt x="305" y="309"/>
                </a:lnTo>
                <a:lnTo>
                  <a:pt x="275" y="275"/>
                </a:lnTo>
                <a:lnTo>
                  <a:pt x="257" y="261"/>
                </a:lnTo>
                <a:lnTo>
                  <a:pt x="250" y="254"/>
                </a:lnTo>
                <a:lnTo>
                  <a:pt x="239" y="256"/>
                </a:lnTo>
                <a:lnTo>
                  <a:pt x="225" y="243"/>
                </a:lnTo>
                <a:lnTo>
                  <a:pt x="223" y="243"/>
                </a:lnTo>
                <a:lnTo>
                  <a:pt x="214" y="236"/>
                </a:lnTo>
                <a:lnTo>
                  <a:pt x="209" y="220"/>
                </a:lnTo>
                <a:lnTo>
                  <a:pt x="205" y="206"/>
                </a:lnTo>
                <a:lnTo>
                  <a:pt x="189" y="186"/>
                </a:lnTo>
                <a:lnTo>
                  <a:pt x="157" y="150"/>
                </a:lnTo>
                <a:lnTo>
                  <a:pt x="154" y="140"/>
                </a:lnTo>
                <a:lnTo>
                  <a:pt x="157" y="136"/>
                </a:lnTo>
                <a:lnTo>
                  <a:pt x="173" y="134"/>
                </a:lnTo>
                <a:lnTo>
                  <a:pt x="218" y="147"/>
                </a:lnTo>
                <a:lnTo>
                  <a:pt x="250" y="115"/>
                </a:lnTo>
                <a:lnTo>
                  <a:pt x="275" y="136"/>
                </a:lnTo>
                <a:lnTo>
                  <a:pt x="284" y="136"/>
                </a:lnTo>
                <a:lnTo>
                  <a:pt x="291" y="145"/>
                </a:lnTo>
                <a:lnTo>
                  <a:pt x="300" y="136"/>
                </a:lnTo>
                <a:lnTo>
                  <a:pt x="316" y="136"/>
                </a:lnTo>
                <a:lnTo>
                  <a:pt x="332" y="138"/>
                </a:lnTo>
                <a:lnTo>
                  <a:pt x="353" y="129"/>
                </a:lnTo>
                <a:lnTo>
                  <a:pt x="375" y="136"/>
                </a:lnTo>
                <a:lnTo>
                  <a:pt x="387" y="147"/>
                </a:lnTo>
                <a:lnTo>
                  <a:pt x="403" y="152"/>
                </a:lnTo>
                <a:lnTo>
                  <a:pt x="403" y="140"/>
                </a:lnTo>
                <a:lnTo>
                  <a:pt x="410" y="125"/>
                </a:lnTo>
                <a:lnTo>
                  <a:pt x="403" y="115"/>
                </a:lnTo>
                <a:lnTo>
                  <a:pt x="389" y="102"/>
                </a:lnTo>
                <a:lnTo>
                  <a:pt x="387" y="88"/>
                </a:lnTo>
                <a:lnTo>
                  <a:pt x="387" y="77"/>
                </a:lnTo>
                <a:lnTo>
                  <a:pt x="389" y="65"/>
                </a:lnTo>
                <a:lnTo>
                  <a:pt x="371" y="61"/>
                </a:lnTo>
                <a:lnTo>
                  <a:pt x="362" y="59"/>
                </a:lnTo>
                <a:lnTo>
                  <a:pt x="350" y="65"/>
                </a:lnTo>
                <a:lnTo>
                  <a:pt x="339" y="72"/>
                </a:lnTo>
                <a:lnTo>
                  <a:pt x="330" y="72"/>
                </a:lnTo>
                <a:lnTo>
                  <a:pt x="312" y="56"/>
                </a:lnTo>
                <a:lnTo>
                  <a:pt x="298" y="47"/>
                </a:lnTo>
                <a:lnTo>
                  <a:pt x="282" y="50"/>
                </a:lnTo>
                <a:lnTo>
                  <a:pt x="271" y="38"/>
                </a:lnTo>
                <a:lnTo>
                  <a:pt x="236" y="2"/>
                </a:lnTo>
                <a:lnTo>
                  <a:pt x="223" y="0"/>
                </a:lnTo>
                <a:lnTo>
                  <a:pt x="200" y="29"/>
                </a:lnTo>
                <a:lnTo>
                  <a:pt x="177" y="27"/>
                </a:lnTo>
                <a:lnTo>
                  <a:pt x="166" y="38"/>
                </a:lnTo>
                <a:lnTo>
                  <a:pt x="164" y="50"/>
                </a:lnTo>
                <a:lnTo>
                  <a:pt x="118" y="97"/>
                </a:lnTo>
                <a:lnTo>
                  <a:pt x="91" y="90"/>
                </a:lnTo>
                <a:lnTo>
                  <a:pt x="61" y="84"/>
                </a:lnTo>
                <a:lnTo>
                  <a:pt x="45" y="90"/>
                </a:lnTo>
                <a:lnTo>
                  <a:pt x="27" y="97"/>
                </a:lnTo>
                <a:lnTo>
                  <a:pt x="0" y="90"/>
                </a:lnTo>
              </a:path>
            </a:pathLst>
          </a:custGeom>
          <a:solidFill>
            <a:srgbClr val="42526C"/>
          </a:solidFill>
          <a:ln w="6350" cap="rnd" cmpd="sng">
            <a:solidFill>
              <a:schemeClr val="tx2"/>
            </a:solidFill>
            <a:prstDash val="solid"/>
            <a:round/>
            <a:headEnd/>
            <a:tailEnd/>
          </a:ln>
        </p:spPr>
        <p:txBody>
          <a:bodyPr lIns="91411" tIns="45706" rIns="91411" bIns="45706"/>
          <a:lstStyle/>
          <a:p>
            <a:endParaRPr lang="en-US" sz="1600">
              <a:solidFill>
                <a:srgbClr val="42526C"/>
              </a:solidFill>
              <a:latin typeface="Palatino" pitchFamily="2" charset="77"/>
              <a:ea typeface="Palatino" pitchFamily="2" charset="77"/>
            </a:endParaRPr>
          </a:p>
        </p:txBody>
      </p:sp>
      <p:sp>
        <p:nvSpPr>
          <p:cNvPr id="125" name="Freeform 40">
            <a:extLst>
              <a:ext uri="{FF2B5EF4-FFF2-40B4-BE49-F238E27FC236}">
                <a16:creationId xmlns:a16="http://schemas.microsoft.com/office/drawing/2014/main" id="{41E2DD5B-25FB-4731-B8BA-66470ED9F219}"/>
              </a:ext>
            </a:extLst>
          </p:cNvPr>
          <p:cNvSpPr>
            <a:spLocks noChangeAspect="1"/>
          </p:cNvSpPr>
          <p:nvPr/>
        </p:nvSpPr>
        <p:spPr bwMode="auto">
          <a:xfrm>
            <a:off x="3835227" y="5071578"/>
            <a:ext cx="58737" cy="50800"/>
          </a:xfrm>
          <a:custGeom>
            <a:avLst/>
            <a:gdLst>
              <a:gd name="T0" fmla="*/ 2147483647 w 39"/>
              <a:gd name="T1" fmla="*/ 0 h 36"/>
              <a:gd name="T2" fmla="*/ 2147483647 w 39"/>
              <a:gd name="T3" fmla="*/ 2147483647 h 36"/>
              <a:gd name="T4" fmla="*/ 2147483647 w 39"/>
              <a:gd name="T5" fmla="*/ 2147483647 h 36"/>
              <a:gd name="T6" fmla="*/ 2147483647 w 39"/>
              <a:gd name="T7" fmla="*/ 2147483647 h 36"/>
              <a:gd name="T8" fmla="*/ 2147483647 w 39"/>
              <a:gd name="T9" fmla="*/ 2147483647 h 36"/>
              <a:gd name="T10" fmla="*/ 2147483647 w 39"/>
              <a:gd name="T11" fmla="*/ 2147483647 h 36"/>
              <a:gd name="T12" fmla="*/ 0 w 39"/>
              <a:gd name="T13" fmla="*/ 2147483647 h 36"/>
              <a:gd name="T14" fmla="*/ 2147483647 w 39"/>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36"/>
              <a:gd name="T26" fmla="*/ 39 w 39"/>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36">
                <a:moveTo>
                  <a:pt x="27" y="0"/>
                </a:moveTo>
                <a:lnTo>
                  <a:pt x="38" y="8"/>
                </a:lnTo>
                <a:lnTo>
                  <a:pt x="34" y="23"/>
                </a:lnTo>
                <a:lnTo>
                  <a:pt x="38" y="32"/>
                </a:lnTo>
                <a:lnTo>
                  <a:pt x="27" y="35"/>
                </a:lnTo>
                <a:lnTo>
                  <a:pt x="10" y="32"/>
                </a:lnTo>
                <a:lnTo>
                  <a:pt x="0" y="20"/>
                </a:lnTo>
                <a:lnTo>
                  <a:pt x="27" y="0"/>
                </a:lnTo>
              </a:path>
            </a:pathLst>
          </a:custGeom>
          <a:solidFill>
            <a:srgbClr val="42526C"/>
          </a:solid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sp>
        <p:nvSpPr>
          <p:cNvPr id="126" name="Freeform 41">
            <a:extLst>
              <a:ext uri="{FF2B5EF4-FFF2-40B4-BE49-F238E27FC236}">
                <a16:creationId xmlns:a16="http://schemas.microsoft.com/office/drawing/2014/main" id="{166EC552-0462-49B9-A5D1-D043C0541981}"/>
              </a:ext>
            </a:extLst>
          </p:cNvPr>
          <p:cNvSpPr>
            <a:spLocks noChangeAspect="1"/>
          </p:cNvSpPr>
          <p:nvPr/>
        </p:nvSpPr>
        <p:spPr bwMode="auto">
          <a:xfrm>
            <a:off x="3916188" y="5087455"/>
            <a:ext cx="303213" cy="252412"/>
          </a:xfrm>
          <a:custGeom>
            <a:avLst/>
            <a:gdLst>
              <a:gd name="T0" fmla="*/ 2147483647 w 207"/>
              <a:gd name="T1" fmla="*/ 2147483647 h 181"/>
              <a:gd name="T2" fmla="*/ 2147483647 w 207"/>
              <a:gd name="T3" fmla="*/ 2147483647 h 181"/>
              <a:gd name="T4" fmla="*/ 2147483647 w 207"/>
              <a:gd name="T5" fmla="*/ 2147483647 h 181"/>
              <a:gd name="T6" fmla="*/ 2147483647 w 207"/>
              <a:gd name="T7" fmla="*/ 2147483647 h 181"/>
              <a:gd name="T8" fmla="*/ 2147483647 w 207"/>
              <a:gd name="T9" fmla="*/ 2147483647 h 181"/>
              <a:gd name="T10" fmla="*/ 0 w 207"/>
              <a:gd name="T11" fmla="*/ 2147483647 h 181"/>
              <a:gd name="T12" fmla="*/ 2147483647 w 207"/>
              <a:gd name="T13" fmla="*/ 2147483647 h 181"/>
              <a:gd name="T14" fmla="*/ 2147483647 w 207"/>
              <a:gd name="T15" fmla="*/ 2147483647 h 181"/>
              <a:gd name="T16" fmla="*/ 2147483647 w 207"/>
              <a:gd name="T17" fmla="*/ 2147483647 h 181"/>
              <a:gd name="T18" fmla="*/ 2147483647 w 207"/>
              <a:gd name="T19" fmla="*/ 2147483647 h 181"/>
              <a:gd name="T20" fmla="*/ 2147483647 w 207"/>
              <a:gd name="T21" fmla="*/ 2147483647 h 181"/>
              <a:gd name="T22" fmla="*/ 2147483647 w 207"/>
              <a:gd name="T23" fmla="*/ 2147483647 h 181"/>
              <a:gd name="T24" fmla="*/ 2147483647 w 207"/>
              <a:gd name="T25" fmla="*/ 2147483647 h 181"/>
              <a:gd name="T26" fmla="*/ 2147483647 w 207"/>
              <a:gd name="T27" fmla="*/ 2147483647 h 181"/>
              <a:gd name="T28" fmla="*/ 2147483647 w 207"/>
              <a:gd name="T29" fmla="*/ 2147483647 h 181"/>
              <a:gd name="T30" fmla="*/ 2147483647 w 207"/>
              <a:gd name="T31" fmla="*/ 2147483647 h 181"/>
              <a:gd name="T32" fmla="*/ 2147483647 w 207"/>
              <a:gd name="T33" fmla="*/ 2147483647 h 181"/>
              <a:gd name="T34" fmla="*/ 2147483647 w 207"/>
              <a:gd name="T35" fmla="*/ 2147483647 h 181"/>
              <a:gd name="T36" fmla="*/ 2147483647 w 207"/>
              <a:gd name="T37" fmla="*/ 2147483647 h 181"/>
              <a:gd name="T38" fmla="*/ 2147483647 w 207"/>
              <a:gd name="T39" fmla="*/ 2147483647 h 181"/>
              <a:gd name="T40" fmla="*/ 2147483647 w 207"/>
              <a:gd name="T41" fmla="*/ 2147483647 h 181"/>
              <a:gd name="T42" fmla="*/ 2147483647 w 207"/>
              <a:gd name="T43" fmla="*/ 2147483647 h 181"/>
              <a:gd name="T44" fmla="*/ 2147483647 w 207"/>
              <a:gd name="T45" fmla="*/ 2147483647 h 181"/>
              <a:gd name="T46" fmla="*/ 2147483647 w 207"/>
              <a:gd name="T47" fmla="*/ 2147483647 h 181"/>
              <a:gd name="T48" fmla="*/ 2147483647 w 207"/>
              <a:gd name="T49" fmla="*/ 2147483647 h 181"/>
              <a:gd name="T50" fmla="*/ 2147483647 w 207"/>
              <a:gd name="T51" fmla="*/ 2147483647 h 181"/>
              <a:gd name="T52" fmla="*/ 2147483647 w 207"/>
              <a:gd name="T53" fmla="*/ 2147483647 h 181"/>
              <a:gd name="T54" fmla="*/ 2147483647 w 207"/>
              <a:gd name="T55" fmla="*/ 2147483647 h 181"/>
              <a:gd name="T56" fmla="*/ 2147483647 w 207"/>
              <a:gd name="T57" fmla="*/ 2147483647 h 181"/>
              <a:gd name="T58" fmla="*/ 2147483647 w 207"/>
              <a:gd name="T59" fmla="*/ 2147483647 h 181"/>
              <a:gd name="T60" fmla="*/ 2147483647 w 207"/>
              <a:gd name="T61" fmla="*/ 2147483647 h 181"/>
              <a:gd name="T62" fmla="*/ 2147483647 w 207"/>
              <a:gd name="T63" fmla="*/ 2147483647 h 181"/>
              <a:gd name="T64" fmla="*/ 2147483647 w 207"/>
              <a:gd name="T65" fmla="*/ 2147483647 h 181"/>
              <a:gd name="T66" fmla="*/ 2147483647 w 207"/>
              <a:gd name="T67" fmla="*/ 2147483647 h 181"/>
              <a:gd name="T68" fmla="*/ 2147483647 w 207"/>
              <a:gd name="T69" fmla="*/ 2147483647 h 181"/>
              <a:gd name="T70" fmla="*/ 2147483647 w 207"/>
              <a:gd name="T71" fmla="*/ 2147483647 h 181"/>
              <a:gd name="T72" fmla="*/ 2147483647 w 207"/>
              <a:gd name="T73" fmla="*/ 2147483647 h 181"/>
              <a:gd name="T74" fmla="*/ 2147483647 w 207"/>
              <a:gd name="T75" fmla="*/ 2147483647 h 181"/>
              <a:gd name="T76" fmla="*/ 2147483647 w 207"/>
              <a:gd name="T77" fmla="*/ 2147483647 h 181"/>
              <a:gd name="T78" fmla="*/ 2147483647 w 207"/>
              <a:gd name="T79" fmla="*/ 0 h 181"/>
              <a:gd name="T80" fmla="*/ 2147483647 w 207"/>
              <a:gd name="T81" fmla="*/ 2147483647 h 181"/>
              <a:gd name="T82" fmla="*/ 2147483647 w 207"/>
              <a:gd name="T83" fmla="*/ 2147483647 h 1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7"/>
              <a:gd name="T127" fmla="*/ 0 h 181"/>
              <a:gd name="T128" fmla="*/ 207 w 207"/>
              <a:gd name="T129" fmla="*/ 181 h 1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7" h="181">
                <a:moveTo>
                  <a:pt x="29" y="6"/>
                </a:moveTo>
                <a:lnTo>
                  <a:pt x="18" y="11"/>
                </a:lnTo>
                <a:lnTo>
                  <a:pt x="22" y="22"/>
                </a:lnTo>
                <a:lnTo>
                  <a:pt x="11" y="33"/>
                </a:lnTo>
                <a:lnTo>
                  <a:pt x="4" y="33"/>
                </a:lnTo>
                <a:lnTo>
                  <a:pt x="0" y="38"/>
                </a:lnTo>
                <a:lnTo>
                  <a:pt x="2" y="51"/>
                </a:lnTo>
                <a:lnTo>
                  <a:pt x="36" y="63"/>
                </a:lnTo>
                <a:lnTo>
                  <a:pt x="43" y="90"/>
                </a:lnTo>
                <a:lnTo>
                  <a:pt x="52" y="126"/>
                </a:lnTo>
                <a:lnTo>
                  <a:pt x="66" y="144"/>
                </a:lnTo>
                <a:lnTo>
                  <a:pt x="80" y="132"/>
                </a:lnTo>
                <a:lnTo>
                  <a:pt x="100" y="155"/>
                </a:lnTo>
                <a:lnTo>
                  <a:pt x="119" y="180"/>
                </a:lnTo>
                <a:lnTo>
                  <a:pt x="125" y="162"/>
                </a:lnTo>
                <a:lnTo>
                  <a:pt x="121" y="148"/>
                </a:lnTo>
                <a:lnTo>
                  <a:pt x="128" y="144"/>
                </a:lnTo>
                <a:lnTo>
                  <a:pt x="157" y="166"/>
                </a:lnTo>
                <a:lnTo>
                  <a:pt x="167" y="159"/>
                </a:lnTo>
                <a:lnTo>
                  <a:pt x="169" y="150"/>
                </a:lnTo>
                <a:lnTo>
                  <a:pt x="155" y="123"/>
                </a:lnTo>
                <a:lnTo>
                  <a:pt x="155" y="117"/>
                </a:lnTo>
                <a:lnTo>
                  <a:pt x="141" y="94"/>
                </a:lnTo>
                <a:lnTo>
                  <a:pt x="135" y="76"/>
                </a:lnTo>
                <a:lnTo>
                  <a:pt x="141" y="76"/>
                </a:lnTo>
                <a:lnTo>
                  <a:pt x="157" y="78"/>
                </a:lnTo>
                <a:lnTo>
                  <a:pt x="178" y="96"/>
                </a:lnTo>
                <a:lnTo>
                  <a:pt x="187" y="83"/>
                </a:lnTo>
                <a:lnTo>
                  <a:pt x="203" y="85"/>
                </a:lnTo>
                <a:lnTo>
                  <a:pt x="206" y="81"/>
                </a:lnTo>
                <a:lnTo>
                  <a:pt x="185" y="56"/>
                </a:lnTo>
                <a:lnTo>
                  <a:pt x="169" y="58"/>
                </a:lnTo>
                <a:lnTo>
                  <a:pt x="164" y="49"/>
                </a:lnTo>
                <a:lnTo>
                  <a:pt x="155" y="29"/>
                </a:lnTo>
                <a:lnTo>
                  <a:pt x="146" y="36"/>
                </a:lnTo>
                <a:lnTo>
                  <a:pt x="125" y="29"/>
                </a:lnTo>
                <a:lnTo>
                  <a:pt x="112" y="6"/>
                </a:lnTo>
                <a:lnTo>
                  <a:pt x="86" y="9"/>
                </a:lnTo>
                <a:lnTo>
                  <a:pt x="68" y="11"/>
                </a:lnTo>
                <a:lnTo>
                  <a:pt x="54" y="0"/>
                </a:lnTo>
                <a:lnTo>
                  <a:pt x="45" y="6"/>
                </a:lnTo>
                <a:lnTo>
                  <a:pt x="29" y="6"/>
                </a:lnTo>
              </a:path>
            </a:pathLst>
          </a:custGeom>
          <a:solidFill>
            <a:srgbClr val="42526C"/>
          </a:solid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sp>
        <p:nvSpPr>
          <p:cNvPr id="127" name="Freeform 42">
            <a:extLst>
              <a:ext uri="{FF2B5EF4-FFF2-40B4-BE49-F238E27FC236}">
                <a16:creationId xmlns:a16="http://schemas.microsoft.com/office/drawing/2014/main" id="{EB2F3B8C-3652-49F6-A523-466A016B5057}"/>
              </a:ext>
            </a:extLst>
          </p:cNvPr>
          <p:cNvSpPr>
            <a:spLocks noChangeAspect="1"/>
          </p:cNvSpPr>
          <p:nvPr/>
        </p:nvSpPr>
        <p:spPr bwMode="auto">
          <a:xfrm>
            <a:off x="3814589" y="4569932"/>
            <a:ext cx="708024" cy="606425"/>
          </a:xfrm>
          <a:custGeom>
            <a:avLst/>
            <a:gdLst>
              <a:gd name="T0" fmla="*/ 2147483647 w 483"/>
              <a:gd name="T1" fmla="*/ 2147483647 h 436"/>
              <a:gd name="T2" fmla="*/ 2147483647 w 483"/>
              <a:gd name="T3" fmla="*/ 2147483647 h 436"/>
              <a:gd name="T4" fmla="*/ 2147483647 w 483"/>
              <a:gd name="T5" fmla="*/ 2147483647 h 436"/>
              <a:gd name="T6" fmla="*/ 2147483647 w 483"/>
              <a:gd name="T7" fmla="*/ 2147483647 h 436"/>
              <a:gd name="T8" fmla="*/ 0 w 483"/>
              <a:gd name="T9" fmla="*/ 2147483647 h 436"/>
              <a:gd name="T10" fmla="*/ 2147483647 w 483"/>
              <a:gd name="T11" fmla="*/ 2147483647 h 436"/>
              <a:gd name="T12" fmla="*/ 2147483647 w 483"/>
              <a:gd name="T13" fmla="*/ 2147483647 h 436"/>
              <a:gd name="T14" fmla="*/ 2147483647 w 483"/>
              <a:gd name="T15" fmla="*/ 2147483647 h 436"/>
              <a:gd name="T16" fmla="*/ 2147483647 w 483"/>
              <a:gd name="T17" fmla="*/ 2147483647 h 436"/>
              <a:gd name="T18" fmla="*/ 2147483647 w 483"/>
              <a:gd name="T19" fmla="*/ 2147483647 h 436"/>
              <a:gd name="T20" fmla="*/ 2147483647 w 483"/>
              <a:gd name="T21" fmla="*/ 2147483647 h 436"/>
              <a:gd name="T22" fmla="*/ 2147483647 w 483"/>
              <a:gd name="T23" fmla="*/ 2147483647 h 436"/>
              <a:gd name="T24" fmla="*/ 2147483647 w 483"/>
              <a:gd name="T25" fmla="*/ 2147483647 h 436"/>
              <a:gd name="T26" fmla="*/ 2147483647 w 483"/>
              <a:gd name="T27" fmla="*/ 2147483647 h 436"/>
              <a:gd name="T28" fmla="*/ 2147483647 w 483"/>
              <a:gd name="T29" fmla="*/ 2147483647 h 436"/>
              <a:gd name="T30" fmla="*/ 2147483647 w 483"/>
              <a:gd name="T31" fmla="*/ 2147483647 h 436"/>
              <a:gd name="T32" fmla="*/ 2147483647 w 483"/>
              <a:gd name="T33" fmla="*/ 2147483647 h 436"/>
              <a:gd name="T34" fmla="*/ 2147483647 w 483"/>
              <a:gd name="T35" fmla="*/ 2147483647 h 436"/>
              <a:gd name="T36" fmla="*/ 2147483647 w 483"/>
              <a:gd name="T37" fmla="*/ 2147483647 h 436"/>
              <a:gd name="T38" fmla="*/ 2147483647 w 483"/>
              <a:gd name="T39" fmla="*/ 2147483647 h 436"/>
              <a:gd name="T40" fmla="*/ 2147483647 w 483"/>
              <a:gd name="T41" fmla="*/ 2147483647 h 436"/>
              <a:gd name="T42" fmla="*/ 2147483647 w 483"/>
              <a:gd name="T43" fmla="*/ 2147483647 h 436"/>
              <a:gd name="T44" fmla="*/ 2147483647 w 483"/>
              <a:gd name="T45" fmla="*/ 2147483647 h 436"/>
              <a:gd name="T46" fmla="*/ 2147483647 w 483"/>
              <a:gd name="T47" fmla="*/ 2147483647 h 436"/>
              <a:gd name="T48" fmla="*/ 2147483647 w 483"/>
              <a:gd name="T49" fmla="*/ 2147483647 h 436"/>
              <a:gd name="T50" fmla="*/ 2147483647 w 483"/>
              <a:gd name="T51" fmla="*/ 2147483647 h 436"/>
              <a:gd name="T52" fmla="*/ 2147483647 w 483"/>
              <a:gd name="T53" fmla="*/ 2147483647 h 436"/>
              <a:gd name="T54" fmla="*/ 2147483647 w 483"/>
              <a:gd name="T55" fmla="*/ 2147483647 h 436"/>
              <a:gd name="T56" fmla="*/ 2147483647 w 483"/>
              <a:gd name="T57" fmla="*/ 2147483647 h 436"/>
              <a:gd name="T58" fmla="*/ 2147483647 w 483"/>
              <a:gd name="T59" fmla="*/ 2147483647 h 436"/>
              <a:gd name="T60" fmla="*/ 2147483647 w 483"/>
              <a:gd name="T61" fmla="*/ 2147483647 h 436"/>
              <a:gd name="T62" fmla="*/ 2147483647 w 483"/>
              <a:gd name="T63" fmla="*/ 2147483647 h 436"/>
              <a:gd name="T64" fmla="*/ 2147483647 w 483"/>
              <a:gd name="T65" fmla="*/ 2147483647 h 436"/>
              <a:gd name="T66" fmla="*/ 2147483647 w 483"/>
              <a:gd name="T67" fmla="*/ 2147483647 h 436"/>
              <a:gd name="T68" fmla="*/ 2147483647 w 483"/>
              <a:gd name="T69" fmla="*/ 2147483647 h 436"/>
              <a:gd name="T70" fmla="*/ 2147483647 w 483"/>
              <a:gd name="T71" fmla="*/ 2147483647 h 436"/>
              <a:gd name="T72" fmla="*/ 2147483647 w 483"/>
              <a:gd name="T73" fmla="*/ 2147483647 h 436"/>
              <a:gd name="T74" fmla="*/ 2147483647 w 483"/>
              <a:gd name="T75" fmla="*/ 2147483647 h 436"/>
              <a:gd name="T76" fmla="*/ 2147483647 w 483"/>
              <a:gd name="T77" fmla="*/ 2147483647 h 436"/>
              <a:gd name="T78" fmla="*/ 2147483647 w 483"/>
              <a:gd name="T79" fmla="*/ 2147483647 h 436"/>
              <a:gd name="T80" fmla="*/ 2147483647 w 483"/>
              <a:gd name="T81" fmla="*/ 2147483647 h 436"/>
              <a:gd name="T82" fmla="*/ 2147483647 w 483"/>
              <a:gd name="T83" fmla="*/ 2147483647 h 436"/>
              <a:gd name="T84" fmla="*/ 2147483647 w 483"/>
              <a:gd name="T85" fmla="*/ 2147483647 h 436"/>
              <a:gd name="T86" fmla="*/ 2147483647 w 483"/>
              <a:gd name="T87" fmla="*/ 2147483647 h 436"/>
              <a:gd name="T88" fmla="*/ 2147483647 w 483"/>
              <a:gd name="T89" fmla="*/ 2147483647 h 436"/>
              <a:gd name="T90" fmla="*/ 2147483647 w 483"/>
              <a:gd name="T91" fmla="*/ 2147483647 h 436"/>
              <a:gd name="T92" fmla="*/ 2147483647 w 483"/>
              <a:gd name="T93" fmla="*/ 2147483647 h 436"/>
              <a:gd name="T94" fmla="*/ 2147483647 w 483"/>
              <a:gd name="T95" fmla="*/ 2147483647 h 436"/>
              <a:gd name="T96" fmla="*/ 2147483647 w 483"/>
              <a:gd name="T97" fmla="*/ 0 h 436"/>
              <a:gd name="T98" fmla="*/ 2147483647 w 483"/>
              <a:gd name="T99" fmla="*/ 2147483647 h 436"/>
              <a:gd name="T100" fmla="*/ 2147483647 w 483"/>
              <a:gd name="T101" fmla="*/ 2147483647 h 436"/>
              <a:gd name="T102" fmla="*/ 2147483647 w 483"/>
              <a:gd name="T103" fmla="*/ 2147483647 h 436"/>
              <a:gd name="T104" fmla="*/ 2147483647 w 483"/>
              <a:gd name="T105" fmla="*/ 2147483647 h 436"/>
              <a:gd name="T106" fmla="*/ 2147483647 w 483"/>
              <a:gd name="T107" fmla="*/ 2147483647 h 436"/>
              <a:gd name="T108" fmla="*/ 2147483647 w 483"/>
              <a:gd name="T109" fmla="*/ 2147483647 h 436"/>
              <a:gd name="T110" fmla="*/ 2147483647 w 483"/>
              <a:gd name="T111" fmla="*/ 2147483647 h 436"/>
              <a:gd name="T112" fmla="*/ 2147483647 w 483"/>
              <a:gd name="T113" fmla="*/ 2147483647 h 436"/>
              <a:gd name="T114" fmla="*/ 2147483647 w 483"/>
              <a:gd name="T115" fmla="*/ 2147483647 h 436"/>
              <a:gd name="T116" fmla="*/ 2147483647 w 483"/>
              <a:gd name="T117" fmla="*/ 2147483647 h 436"/>
              <a:gd name="T118" fmla="*/ 2147483647 w 483"/>
              <a:gd name="T119" fmla="*/ 2147483647 h 436"/>
              <a:gd name="T120" fmla="*/ 2147483647 w 483"/>
              <a:gd name="T121" fmla="*/ 2147483647 h 4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3"/>
              <a:gd name="T184" fmla="*/ 0 h 436"/>
              <a:gd name="T185" fmla="*/ 483 w 483"/>
              <a:gd name="T186" fmla="*/ 436 h 4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3" h="436">
                <a:moveTo>
                  <a:pt x="97" y="107"/>
                </a:moveTo>
                <a:lnTo>
                  <a:pt x="88" y="116"/>
                </a:lnTo>
                <a:lnTo>
                  <a:pt x="77" y="152"/>
                </a:lnTo>
                <a:lnTo>
                  <a:pt x="61" y="189"/>
                </a:lnTo>
                <a:lnTo>
                  <a:pt x="56" y="193"/>
                </a:lnTo>
                <a:lnTo>
                  <a:pt x="50" y="204"/>
                </a:lnTo>
                <a:lnTo>
                  <a:pt x="40" y="216"/>
                </a:lnTo>
                <a:lnTo>
                  <a:pt x="27" y="225"/>
                </a:lnTo>
                <a:lnTo>
                  <a:pt x="15" y="230"/>
                </a:lnTo>
                <a:lnTo>
                  <a:pt x="0" y="230"/>
                </a:lnTo>
                <a:lnTo>
                  <a:pt x="20" y="271"/>
                </a:lnTo>
                <a:lnTo>
                  <a:pt x="34" y="291"/>
                </a:lnTo>
                <a:lnTo>
                  <a:pt x="50" y="291"/>
                </a:lnTo>
                <a:lnTo>
                  <a:pt x="63" y="291"/>
                </a:lnTo>
                <a:lnTo>
                  <a:pt x="68" y="302"/>
                </a:lnTo>
                <a:lnTo>
                  <a:pt x="54" y="312"/>
                </a:lnTo>
                <a:lnTo>
                  <a:pt x="54" y="325"/>
                </a:lnTo>
                <a:lnTo>
                  <a:pt x="63" y="346"/>
                </a:lnTo>
                <a:lnTo>
                  <a:pt x="77" y="362"/>
                </a:lnTo>
                <a:lnTo>
                  <a:pt x="86" y="371"/>
                </a:lnTo>
                <a:lnTo>
                  <a:pt x="90" y="357"/>
                </a:lnTo>
                <a:lnTo>
                  <a:pt x="102" y="357"/>
                </a:lnTo>
                <a:lnTo>
                  <a:pt x="115" y="368"/>
                </a:lnTo>
                <a:lnTo>
                  <a:pt x="120" y="357"/>
                </a:lnTo>
                <a:lnTo>
                  <a:pt x="143" y="359"/>
                </a:lnTo>
                <a:lnTo>
                  <a:pt x="179" y="364"/>
                </a:lnTo>
                <a:lnTo>
                  <a:pt x="202" y="373"/>
                </a:lnTo>
                <a:lnTo>
                  <a:pt x="213" y="382"/>
                </a:lnTo>
                <a:lnTo>
                  <a:pt x="225" y="398"/>
                </a:lnTo>
                <a:lnTo>
                  <a:pt x="231" y="407"/>
                </a:lnTo>
                <a:lnTo>
                  <a:pt x="243" y="398"/>
                </a:lnTo>
                <a:lnTo>
                  <a:pt x="256" y="396"/>
                </a:lnTo>
                <a:lnTo>
                  <a:pt x="277" y="412"/>
                </a:lnTo>
                <a:lnTo>
                  <a:pt x="302" y="435"/>
                </a:lnTo>
                <a:lnTo>
                  <a:pt x="309" y="430"/>
                </a:lnTo>
                <a:lnTo>
                  <a:pt x="311" y="412"/>
                </a:lnTo>
                <a:lnTo>
                  <a:pt x="311" y="394"/>
                </a:lnTo>
                <a:lnTo>
                  <a:pt x="309" y="378"/>
                </a:lnTo>
                <a:lnTo>
                  <a:pt x="297" y="357"/>
                </a:lnTo>
                <a:lnTo>
                  <a:pt x="291" y="362"/>
                </a:lnTo>
                <a:lnTo>
                  <a:pt x="270" y="355"/>
                </a:lnTo>
                <a:lnTo>
                  <a:pt x="241" y="332"/>
                </a:lnTo>
                <a:lnTo>
                  <a:pt x="231" y="323"/>
                </a:lnTo>
                <a:lnTo>
                  <a:pt x="211" y="321"/>
                </a:lnTo>
                <a:lnTo>
                  <a:pt x="200" y="314"/>
                </a:lnTo>
                <a:lnTo>
                  <a:pt x="200" y="307"/>
                </a:lnTo>
                <a:lnTo>
                  <a:pt x="213" y="293"/>
                </a:lnTo>
                <a:lnTo>
                  <a:pt x="218" y="289"/>
                </a:lnTo>
                <a:lnTo>
                  <a:pt x="209" y="280"/>
                </a:lnTo>
                <a:lnTo>
                  <a:pt x="204" y="266"/>
                </a:lnTo>
                <a:lnTo>
                  <a:pt x="209" y="259"/>
                </a:lnTo>
                <a:lnTo>
                  <a:pt x="227" y="275"/>
                </a:lnTo>
                <a:lnTo>
                  <a:pt x="241" y="282"/>
                </a:lnTo>
                <a:lnTo>
                  <a:pt x="241" y="268"/>
                </a:lnTo>
                <a:lnTo>
                  <a:pt x="231" y="250"/>
                </a:lnTo>
                <a:lnTo>
                  <a:pt x="213" y="227"/>
                </a:lnTo>
                <a:lnTo>
                  <a:pt x="193" y="195"/>
                </a:lnTo>
                <a:lnTo>
                  <a:pt x="190" y="179"/>
                </a:lnTo>
                <a:lnTo>
                  <a:pt x="188" y="166"/>
                </a:lnTo>
                <a:lnTo>
                  <a:pt x="186" y="150"/>
                </a:lnTo>
                <a:lnTo>
                  <a:pt x="184" y="136"/>
                </a:lnTo>
                <a:lnTo>
                  <a:pt x="197" y="132"/>
                </a:lnTo>
                <a:lnTo>
                  <a:pt x="195" y="141"/>
                </a:lnTo>
                <a:lnTo>
                  <a:pt x="206" y="157"/>
                </a:lnTo>
                <a:lnTo>
                  <a:pt x="215" y="157"/>
                </a:lnTo>
                <a:lnTo>
                  <a:pt x="213" y="166"/>
                </a:lnTo>
                <a:lnTo>
                  <a:pt x="254" y="204"/>
                </a:lnTo>
                <a:lnTo>
                  <a:pt x="254" y="198"/>
                </a:lnTo>
                <a:lnTo>
                  <a:pt x="247" y="179"/>
                </a:lnTo>
                <a:lnTo>
                  <a:pt x="259" y="175"/>
                </a:lnTo>
                <a:lnTo>
                  <a:pt x="277" y="184"/>
                </a:lnTo>
                <a:lnTo>
                  <a:pt x="288" y="198"/>
                </a:lnTo>
                <a:lnTo>
                  <a:pt x="291" y="189"/>
                </a:lnTo>
                <a:lnTo>
                  <a:pt x="275" y="170"/>
                </a:lnTo>
                <a:lnTo>
                  <a:pt x="277" y="163"/>
                </a:lnTo>
                <a:lnTo>
                  <a:pt x="288" y="159"/>
                </a:lnTo>
                <a:lnTo>
                  <a:pt x="316" y="170"/>
                </a:lnTo>
                <a:lnTo>
                  <a:pt x="322" y="166"/>
                </a:lnTo>
                <a:lnTo>
                  <a:pt x="320" y="154"/>
                </a:lnTo>
                <a:lnTo>
                  <a:pt x="306" y="145"/>
                </a:lnTo>
                <a:lnTo>
                  <a:pt x="288" y="136"/>
                </a:lnTo>
                <a:lnTo>
                  <a:pt x="275" y="127"/>
                </a:lnTo>
                <a:lnTo>
                  <a:pt x="272" y="120"/>
                </a:lnTo>
                <a:lnTo>
                  <a:pt x="277" y="111"/>
                </a:lnTo>
                <a:lnTo>
                  <a:pt x="304" y="107"/>
                </a:lnTo>
                <a:lnTo>
                  <a:pt x="334" y="97"/>
                </a:lnTo>
                <a:lnTo>
                  <a:pt x="354" y="100"/>
                </a:lnTo>
                <a:lnTo>
                  <a:pt x="391" y="93"/>
                </a:lnTo>
                <a:lnTo>
                  <a:pt x="397" y="88"/>
                </a:lnTo>
                <a:lnTo>
                  <a:pt x="422" y="97"/>
                </a:lnTo>
                <a:lnTo>
                  <a:pt x="443" y="109"/>
                </a:lnTo>
                <a:lnTo>
                  <a:pt x="454" y="86"/>
                </a:lnTo>
                <a:lnTo>
                  <a:pt x="472" y="61"/>
                </a:lnTo>
                <a:lnTo>
                  <a:pt x="479" y="54"/>
                </a:lnTo>
                <a:lnTo>
                  <a:pt x="482" y="11"/>
                </a:lnTo>
                <a:lnTo>
                  <a:pt x="479" y="6"/>
                </a:lnTo>
                <a:lnTo>
                  <a:pt x="468" y="0"/>
                </a:lnTo>
                <a:lnTo>
                  <a:pt x="456" y="0"/>
                </a:lnTo>
                <a:lnTo>
                  <a:pt x="450" y="6"/>
                </a:lnTo>
                <a:lnTo>
                  <a:pt x="450" y="22"/>
                </a:lnTo>
                <a:lnTo>
                  <a:pt x="452" y="36"/>
                </a:lnTo>
                <a:lnTo>
                  <a:pt x="434" y="40"/>
                </a:lnTo>
                <a:lnTo>
                  <a:pt x="422" y="50"/>
                </a:lnTo>
                <a:lnTo>
                  <a:pt x="416" y="52"/>
                </a:lnTo>
                <a:lnTo>
                  <a:pt x="388" y="45"/>
                </a:lnTo>
                <a:lnTo>
                  <a:pt x="377" y="38"/>
                </a:lnTo>
                <a:lnTo>
                  <a:pt x="363" y="47"/>
                </a:lnTo>
                <a:lnTo>
                  <a:pt x="343" y="22"/>
                </a:lnTo>
                <a:lnTo>
                  <a:pt x="320" y="40"/>
                </a:lnTo>
                <a:lnTo>
                  <a:pt x="302" y="52"/>
                </a:lnTo>
                <a:lnTo>
                  <a:pt x="286" y="59"/>
                </a:lnTo>
                <a:lnTo>
                  <a:pt x="259" y="63"/>
                </a:lnTo>
                <a:lnTo>
                  <a:pt x="241" y="68"/>
                </a:lnTo>
                <a:lnTo>
                  <a:pt x="227" y="68"/>
                </a:lnTo>
                <a:lnTo>
                  <a:pt x="220" y="70"/>
                </a:lnTo>
                <a:lnTo>
                  <a:pt x="204" y="88"/>
                </a:lnTo>
                <a:lnTo>
                  <a:pt x="193" y="88"/>
                </a:lnTo>
                <a:lnTo>
                  <a:pt x="172" y="93"/>
                </a:lnTo>
                <a:lnTo>
                  <a:pt x="152" y="91"/>
                </a:lnTo>
                <a:lnTo>
                  <a:pt x="140" y="109"/>
                </a:lnTo>
                <a:lnTo>
                  <a:pt x="125" y="111"/>
                </a:lnTo>
                <a:lnTo>
                  <a:pt x="109" y="109"/>
                </a:lnTo>
                <a:lnTo>
                  <a:pt x="97" y="107"/>
                </a:lnTo>
              </a:path>
            </a:pathLst>
          </a:custGeom>
          <a:solidFill>
            <a:srgbClr val="42526C"/>
          </a:solidFill>
          <a:ln w="6350" cap="rnd" cmpd="sng">
            <a:solidFill>
              <a:schemeClr val="tx2"/>
            </a:solidFill>
            <a:prstDash val="solid"/>
            <a:round/>
            <a:headEnd/>
            <a:tailEnd/>
          </a:ln>
        </p:spPr>
        <p:txBody>
          <a:bodyPr lIns="91411" tIns="45706" rIns="91411" bIns="45706"/>
          <a:lstStyle/>
          <a:p>
            <a:endParaRPr lang="en-US" sz="1600">
              <a:solidFill>
                <a:srgbClr val="42526C"/>
              </a:solidFill>
              <a:latin typeface="Palatino" pitchFamily="2" charset="77"/>
              <a:ea typeface="Palatino" pitchFamily="2" charset="77"/>
            </a:endParaRPr>
          </a:p>
        </p:txBody>
      </p:sp>
      <p:sp>
        <p:nvSpPr>
          <p:cNvPr id="128" name="Freeform 43">
            <a:extLst>
              <a:ext uri="{FF2B5EF4-FFF2-40B4-BE49-F238E27FC236}">
                <a16:creationId xmlns:a16="http://schemas.microsoft.com/office/drawing/2014/main" id="{1E1DAE09-EF37-498E-93D1-560DBA21209B}"/>
              </a:ext>
            </a:extLst>
          </p:cNvPr>
          <p:cNvSpPr>
            <a:spLocks noChangeAspect="1"/>
          </p:cNvSpPr>
          <p:nvPr/>
        </p:nvSpPr>
        <p:spPr bwMode="auto">
          <a:xfrm>
            <a:off x="4167014" y="4985857"/>
            <a:ext cx="173038" cy="136525"/>
          </a:xfrm>
          <a:custGeom>
            <a:avLst/>
            <a:gdLst>
              <a:gd name="T0" fmla="*/ 2147483647 w 118"/>
              <a:gd name="T1" fmla="*/ 0 h 98"/>
              <a:gd name="T2" fmla="*/ 0 w 118"/>
              <a:gd name="T3" fmla="*/ 2147483647 h 98"/>
              <a:gd name="T4" fmla="*/ 2147483647 w 118"/>
              <a:gd name="T5" fmla="*/ 2147483647 h 98"/>
              <a:gd name="T6" fmla="*/ 2147483647 w 118"/>
              <a:gd name="T7" fmla="*/ 2147483647 h 98"/>
              <a:gd name="T8" fmla="*/ 2147483647 w 118"/>
              <a:gd name="T9" fmla="*/ 2147483647 h 98"/>
              <a:gd name="T10" fmla="*/ 2147483647 w 118"/>
              <a:gd name="T11" fmla="*/ 2147483647 h 98"/>
              <a:gd name="T12" fmla="*/ 2147483647 w 118"/>
              <a:gd name="T13" fmla="*/ 2147483647 h 98"/>
              <a:gd name="T14" fmla="*/ 2147483647 w 118"/>
              <a:gd name="T15" fmla="*/ 2147483647 h 98"/>
              <a:gd name="T16" fmla="*/ 2147483647 w 118"/>
              <a:gd name="T17" fmla="*/ 2147483647 h 98"/>
              <a:gd name="T18" fmla="*/ 2147483647 w 118"/>
              <a:gd name="T19" fmla="*/ 2147483647 h 98"/>
              <a:gd name="T20" fmla="*/ 2147483647 w 118"/>
              <a:gd name="T21" fmla="*/ 2147483647 h 98"/>
              <a:gd name="T22" fmla="*/ 2147483647 w 118"/>
              <a:gd name="T23" fmla="*/ 2147483647 h 98"/>
              <a:gd name="T24" fmla="*/ 2147483647 w 118"/>
              <a:gd name="T25" fmla="*/ 2147483647 h 98"/>
              <a:gd name="T26" fmla="*/ 2147483647 w 118"/>
              <a:gd name="T27" fmla="*/ 2147483647 h 98"/>
              <a:gd name="T28" fmla="*/ 2147483647 w 118"/>
              <a:gd name="T29" fmla="*/ 2147483647 h 98"/>
              <a:gd name="T30" fmla="*/ 2147483647 w 118"/>
              <a:gd name="T31" fmla="*/ 2147483647 h 98"/>
              <a:gd name="T32" fmla="*/ 2147483647 w 118"/>
              <a:gd name="T33" fmla="*/ 2147483647 h 98"/>
              <a:gd name="T34" fmla="*/ 2147483647 w 118"/>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8"/>
              <a:gd name="T55" fmla="*/ 0 h 98"/>
              <a:gd name="T56" fmla="*/ 118 w 118"/>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8" h="98">
                <a:moveTo>
                  <a:pt x="9" y="0"/>
                </a:moveTo>
                <a:lnTo>
                  <a:pt x="0" y="6"/>
                </a:lnTo>
                <a:lnTo>
                  <a:pt x="11" y="29"/>
                </a:lnTo>
                <a:lnTo>
                  <a:pt x="27" y="33"/>
                </a:lnTo>
                <a:lnTo>
                  <a:pt x="42" y="51"/>
                </a:lnTo>
                <a:lnTo>
                  <a:pt x="56" y="58"/>
                </a:lnTo>
                <a:lnTo>
                  <a:pt x="81" y="76"/>
                </a:lnTo>
                <a:lnTo>
                  <a:pt x="94" y="83"/>
                </a:lnTo>
                <a:lnTo>
                  <a:pt x="112" y="97"/>
                </a:lnTo>
                <a:lnTo>
                  <a:pt x="117" y="90"/>
                </a:lnTo>
                <a:lnTo>
                  <a:pt x="81" y="60"/>
                </a:lnTo>
                <a:lnTo>
                  <a:pt x="78" y="49"/>
                </a:lnTo>
                <a:lnTo>
                  <a:pt x="74" y="36"/>
                </a:lnTo>
                <a:lnTo>
                  <a:pt x="58" y="22"/>
                </a:lnTo>
                <a:lnTo>
                  <a:pt x="54" y="24"/>
                </a:lnTo>
                <a:lnTo>
                  <a:pt x="33" y="9"/>
                </a:lnTo>
                <a:lnTo>
                  <a:pt x="24" y="4"/>
                </a:lnTo>
                <a:lnTo>
                  <a:pt x="9" y="0"/>
                </a:lnTo>
              </a:path>
            </a:pathLst>
          </a:custGeom>
          <a:solidFill>
            <a:srgbClr val="42526C"/>
          </a:solid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sp>
        <p:nvSpPr>
          <p:cNvPr id="129" name="Freeform 44">
            <a:extLst>
              <a:ext uri="{FF2B5EF4-FFF2-40B4-BE49-F238E27FC236}">
                <a16:creationId xmlns:a16="http://schemas.microsoft.com/office/drawing/2014/main" id="{0C2C61F5-45FA-454D-BCF8-4C6F0A46BEA4}"/>
              </a:ext>
            </a:extLst>
          </p:cNvPr>
          <p:cNvSpPr>
            <a:spLocks noChangeAspect="1"/>
          </p:cNvSpPr>
          <p:nvPr/>
        </p:nvSpPr>
        <p:spPr bwMode="auto">
          <a:xfrm>
            <a:off x="4359104" y="5439879"/>
            <a:ext cx="331787" cy="87312"/>
          </a:xfrm>
          <a:custGeom>
            <a:avLst/>
            <a:gdLst>
              <a:gd name="T0" fmla="*/ 2147483647 w 226"/>
              <a:gd name="T1" fmla="*/ 2147483647 h 62"/>
              <a:gd name="T2" fmla="*/ 2147483647 w 226"/>
              <a:gd name="T3" fmla="*/ 2147483647 h 62"/>
              <a:gd name="T4" fmla="*/ 2147483647 w 226"/>
              <a:gd name="T5" fmla="*/ 2147483647 h 62"/>
              <a:gd name="T6" fmla="*/ 2147483647 w 226"/>
              <a:gd name="T7" fmla="*/ 2147483647 h 62"/>
              <a:gd name="T8" fmla="*/ 2147483647 w 226"/>
              <a:gd name="T9" fmla="*/ 2147483647 h 62"/>
              <a:gd name="T10" fmla="*/ 2147483647 w 226"/>
              <a:gd name="T11" fmla="*/ 2147483647 h 62"/>
              <a:gd name="T12" fmla="*/ 2147483647 w 226"/>
              <a:gd name="T13" fmla="*/ 2147483647 h 62"/>
              <a:gd name="T14" fmla="*/ 2147483647 w 226"/>
              <a:gd name="T15" fmla="*/ 2147483647 h 62"/>
              <a:gd name="T16" fmla="*/ 2147483647 w 226"/>
              <a:gd name="T17" fmla="*/ 2147483647 h 62"/>
              <a:gd name="T18" fmla="*/ 2147483647 w 226"/>
              <a:gd name="T19" fmla="*/ 2147483647 h 62"/>
              <a:gd name="T20" fmla="*/ 2147483647 w 226"/>
              <a:gd name="T21" fmla="*/ 2147483647 h 62"/>
              <a:gd name="T22" fmla="*/ 2147483647 w 226"/>
              <a:gd name="T23" fmla="*/ 2147483647 h 62"/>
              <a:gd name="T24" fmla="*/ 2147483647 w 226"/>
              <a:gd name="T25" fmla="*/ 2147483647 h 62"/>
              <a:gd name="T26" fmla="*/ 2147483647 w 226"/>
              <a:gd name="T27" fmla="*/ 2147483647 h 62"/>
              <a:gd name="T28" fmla="*/ 2147483647 w 226"/>
              <a:gd name="T29" fmla="*/ 2147483647 h 62"/>
              <a:gd name="T30" fmla="*/ 2147483647 w 226"/>
              <a:gd name="T31" fmla="*/ 2147483647 h 62"/>
              <a:gd name="T32" fmla="*/ 2147483647 w 226"/>
              <a:gd name="T33" fmla="*/ 2147483647 h 62"/>
              <a:gd name="T34" fmla="*/ 2147483647 w 226"/>
              <a:gd name="T35" fmla="*/ 2147483647 h 62"/>
              <a:gd name="T36" fmla="*/ 2147483647 w 226"/>
              <a:gd name="T37" fmla="*/ 2147483647 h 62"/>
              <a:gd name="T38" fmla="*/ 2147483647 w 226"/>
              <a:gd name="T39" fmla="*/ 2147483647 h 62"/>
              <a:gd name="T40" fmla="*/ 2147483647 w 226"/>
              <a:gd name="T41" fmla="*/ 2147483647 h 62"/>
              <a:gd name="T42" fmla="*/ 2147483647 w 226"/>
              <a:gd name="T43" fmla="*/ 2147483647 h 62"/>
              <a:gd name="T44" fmla="*/ 2147483647 w 226"/>
              <a:gd name="T45" fmla="*/ 2147483647 h 62"/>
              <a:gd name="T46" fmla="*/ 2147483647 w 226"/>
              <a:gd name="T47" fmla="*/ 2147483647 h 62"/>
              <a:gd name="T48" fmla="*/ 0 w 226"/>
              <a:gd name="T49" fmla="*/ 2147483647 h 62"/>
              <a:gd name="T50" fmla="*/ 2147483647 w 226"/>
              <a:gd name="T51" fmla="*/ 0 h 62"/>
              <a:gd name="T52" fmla="*/ 2147483647 w 226"/>
              <a:gd name="T53" fmla="*/ 2147483647 h 62"/>
              <a:gd name="T54" fmla="*/ 2147483647 w 226"/>
              <a:gd name="T55" fmla="*/ 2147483647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6"/>
              <a:gd name="T85" fmla="*/ 0 h 62"/>
              <a:gd name="T86" fmla="*/ 226 w 226"/>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6" h="62">
                <a:moveTo>
                  <a:pt x="47" y="13"/>
                </a:moveTo>
                <a:lnTo>
                  <a:pt x="63" y="4"/>
                </a:lnTo>
                <a:lnTo>
                  <a:pt x="72" y="13"/>
                </a:lnTo>
                <a:lnTo>
                  <a:pt x="77" y="15"/>
                </a:lnTo>
                <a:lnTo>
                  <a:pt x="90" y="9"/>
                </a:lnTo>
                <a:lnTo>
                  <a:pt x="97" y="4"/>
                </a:lnTo>
                <a:lnTo>
                  <a:pt x="134" y="9"/>
                </a:lnTo>
                <a:lnTo>
                  <a:pt x="168" y="6"/>
                </a:lnTo>
                <a:lnTo>
                  <a:pt x="179" y="18"/>
                </a:lnTo>
                <a:lnTo>
                  <a:pt x="179" y="22"/>
                </a:lnTo>
                <a:lnTo>
                  <a:pt x="204" y="20"/>
                </a:lnTo>
                <a:lnTo>
                  <a:pt x="218" y="22"/>
                </a:lnTo>
                <a:lnTo>
                  <a:pt x="225" y="29"/>
                </a:lnTo>
                <a:lnTo>
                  <a:pt x="218" y="38"/>
                </a:lnTo>
                <a:lnTo>
                  <a:pt x="195" y="38"/>
                </a:lnTo>
                <a:lnTo>
                  <a:pt x="181" y="45"/>
                </a:lnTo>
                <a:lnTo>
                  <a:pt x="156" y="45"/>
                </a:lnTo>
                <a:lnTo>
                  <a:pt x="131" y="56"/>
                </a:lnTo>
                <a:lnTo>
                  <a:pt x="111" y="61"/>
                </a:lnTo>
                <a:lnTo>
                  <a:pt x="93" y="49"/>
                </a:lnTo>
                <a:lnTo>
                  <a:pt x="72" y="38"/>
                </a:lnTo>
                <a:lnTo>
                  <a:pt x="50" y="38"/>
                </a:lnTo>
                <a:lnTo>
                  <a:pt x="20" y="31"/>
                </a:lnTo>
                <a:lnTo>
                  <a:pt x="9" y="22"/>
                </a:lnTo>
                <a:lnTo>
                  <a:pt x="0" y="6"/>
                </a:lnTo>
                <a:lnTo>
                  <a:pt x="4" y="0"/>
                </a:lnTo>
                <a:lnTo>
                  <a:pt x="29" y="4"/>
                </a:lnTo>
                <a:lnTo>
                  <a:pt x="47" y="13"/>
                </a:lnTo>
              </a:path>
            </a:pathLst>
          </a:custGeom>
          <a:solidFill>
            <a:srgbClr val="42526C"/>
          </a:solidFill>
          <a:ln w="6350" cap="rnd" cmpd="sng">
            <a:solidFill>
              <a:schemeClr val="tx2"/>
            </a:solidFill>
            <a:prstDash val="solid"/>
            <a:round/>
            <a:headEnd/>
            <a:tailEnd/>
          </a:ln>
        </p:spPr>
        <p:txBody>
          <a:bodyPr lIns="91411" tIns="45706" rIns="91411" bIns="45706"/>
          <a:lstStyle/>
          <a:p>
            <a:endParaRPr lang="en-US" sz="1600">
              <a:solidFill>
                <a:srgbClr val="42526C"/>
              </a:solidFill>
              <a:latin typeface="Palatino" pitchFamily="2" charset="77"/>
              <a:ea typeface="Palatino" pitchFamily="2" charset="77"/>
            </a:endParaRPr>
          </a:p>
        </p:txBody>
      </p:sp>
      <p:sp>
        <p:nvSpPr>
          <p:cNvPr id="130" name="Freeform 45">
            <a:extLst>
              <a:ext uri="{FF2B5EF4-FFF2-40B4-BE49-F238E27FC236}">
                <a16:creationId xmlns:a16="http://schemas.microsoft.com/office/drawing/2014/main" id="{75CF359F-FBBB-4BE7-8627-6D3249C2FF68}"/>
              </a:ext>
            </a:extLst>
          </p:cNvPr>
          <p:cNvSpPr>
            <a:spLocks noChangeAspect="1"/>
          </p:cNvSpPr>
          <p:nvPr/>
        </p:nvSpPr>
        <p:spPr bwMode="auto">
          <a:xfrm>
            <a:off x="4357513" y="4823928"/>
            <a:ext cx="55563" cy="50800"/>
          </a:xfrm>
          <a:custGeom>
            <a:avLst/>
            <a:gdLst>
              <a:gd name="T0" fmla="*/ 2147483647 w 38"/>
              <a:gd name="T1" fmla="*/ 0 h 37"/>
              <a:gd name="T2" fmla="*/ 2147483647 w 38"/>
              <a:gd name="T3" fmla="*/ 0 h 37"/>
              <a:gd name="T4" fmla="*/ 2147483647 w 38"/>
              <a:gd name="T5" fmla="*/ 2147483647 h 37"/>
              <a:gd name="T6" fmla="*/ 0 w 38"/>
              <a:gd name="T7" fmla="*/ 2147483647 h 37"/>
              <a:gd name="T8" fmla="*/ 0 w 38"/>
              <a:gd name="T9" fmla="*/ 2147483647 h 37"/>
              <a:gd name="T10" fmla="*/ 2147483647 w 38"/>
              <a:gd name="T11" fmla="*/ 2147483647 h 37"/>
              <a:gd name="T12" fmla="*/ 2147483647 w 38"/>
              <a:gd name="T13" fmla="*/ 2147483647 h 37"/>
              <a:gd name="T14" fmla="*/ 2147483647 w 38"/>
              <a:gd name="T15" fmla="*/ 0 h 37"/>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37"/>
              <a:gd name="T26" fmla="*/ 38 w 38"/>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37">
                <a:moveTo>
                  <a:pt x="37" y="0"/>
                </a:moveTo>
                <a:lnTo>
                  <a:pt x="14" y="0"/>
                </a:lnTo>
                <a:lnTo>
                  <a:pt x="2" y="7"/>
                </a:lnTo>
                <a:lnTo>
                  <a:pt x="0" y="20"/>
                </a:lnTo>
                <a:lnTo>
                  <a:pt x="0" y="33"/>
                </a:lnTo>
                <a:lnTo>
                  <a:pt x="12" y="36"/>
                </a:lnTo>
                <a:lnTo>
                  <a:pt x="32" y="23"/>
                </a:lnTo>
                <a:lnTo>
                  <a:pt x="37" y="0"/>
                </a:lnTo>
              </a:path>
            </a:pathLst>
          </a:custGeom>
          <a:solidFill>
            <a:srgbClr val="42526C"/>
          </a:solidFill>
          <a:ln w="6350" cap="rnd" cmpd="sng">
            <a:solidFill>
              <a:schemeClr val="tx2"/>
            </a:solidFill>
            <a:prstDash val="solid"/>
            <a:round/>
            <a:headEnd/>
            <a:tailEnd/>
          </a:ln>
        </p:spPr>
        <p:txBody>
          <a:bodyPr lIns="91411" tIns="45706" rIns="91411" bIns="45706"/>
          <a:lstStyle/>
          <a:p>
            <a:endParaRPr lang="en-US" sz="1600">
              <a:solidFill>
                <a:srgbClr val="42526C"/>
              </a:solidFill>
              <a:latin typeface="Palatino" pitchFamily="2" charset="77"/>
              <a:ea typeface="Palatino" pitchFamily="2" charset="77"/>
            </a:endParaRPr>
          </a:p>
        </p:txBody>
      </p:sp>
      <p:sp>
        <p:nvSpPr>
          <p:cNvPr id="131" name="Freeform 46">
            <a:extLst>
              <a:ext uri="{FF2B5EF4-FFF2-40B4-BE49-F238E27FC236}">
                <a16:creationId xmlns:a16="http://schemas.microsoft.com/office/drawing/2014/main" id="{D010A00A-084B-46F8-BE04-9AAFF91ED8B4}"/>
              </a:ext>
            </a:extLst>
          </p:cNvPr>
          <p:cNvSpPr>
            <a:spLocks noChangeAspect="1"/>
          </p:cNvSpPr>
          <p:nvPr/>
        </p:nvSpPr>
        <p:spPr bwMode="auto">
          <a:xfrm>
            <a:off x="4705176" y="5309706"/>
            <a:ext cx="71436" cy="60325"/>
          </a:xfrm>
          <a:custGeom>
            <a:avLst/>
            <a:gdLst>
              <a:gd name="T0" fmla="*/ 2147483647 w 50"/>
              <a:gd name="T1" fmla="*/ 0 h 43"/>
              <a:gd name="T2" fmla="*/ 2147483647 w 50"/>
              <a:gd name="T3" fmla="*/ 2147483647 h 43"/>
              <a:gd name="T4" fmla="*/ 2147483647 w 50"/>
              <a:gd name="T5" fmla="*/ 2147483647 h 43"/>
              <a:gd name="T6" fmla="*/ 2147483647 w 50"/>
              <a:gd name="T7" fmla="*/ 2147483647 h 43"/>
              <a:gd name="T8" fmla="*/ 0 w 50"/>
              <a:gd name="T9" fmla="*/ 2147483647 h 43"/>
              <a:gd name="T10" fmla="*/ 2147483647 w 50"/>
              <a:gd name="T11" fmla="*/ 2147483647 h 43"/>
              <a:gd name="T12" fmla="*/ 2147483647 w 50"/>
              <a:gd name="T13" fmla="*/ 2147483647 h 43"/>
              <a:gd name="T14" fmla="*/ 2147483647 w 50"/>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43"/>
              <a:gd name="T26" fmla="*/ 50 w 50"/>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43">
                <a:moveTo>
                  <a:pt x="49" y="0"/>
                </a:moveTo>
                <a:lnTo>
                  <a:pt x="49" y="14"/>
                </a:lnTo>
                <a:lnTo>
                  <a:pt x="18" y="35"/>
                </a:lnTo>
                <a:lnTo>
                  <a:pt x="4" y="42"/>
                </a:lnTo>
                <a:lnTo>
                  <a:pt x="0" y="39"/>
                </a:lnTo>
                <a:lnTo>
                  <a:pt x="4" y="23"/>
                </a:lnTo>
                <a:lnTo>
                  <a:pt x="25" y="7"/>
                </a:lnTo>
                <a:lnTo>
                  <a:pt x="49" y="0"/>
                </a:lnTo>
              </a:path>
            </a:pathLst>
          </a:custGeom>
          <a:solidFill>
            <a:srgbClr val="42526C"/>
          </a:solid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sp>
        <p:nvSpPr>
          <p:cNvPr id="132" name="Freeform 47">
            <a:extLst>
              <a:ext uri="{FF2B5EF4-FFF2-40B4-BE49-F238E27FC236}">
                <a16:creationId xmlns:a16="http://schemas.microsoft.com/office/drawing/2014/main" id="{EEFAA822-44C1-4607-98D5-85C65E7500F4}"/>
              </a:ext>
            </a:extLst>
          </p:cNvPr>
          <p:cNvSpPr>
            <a:spLocks noChangeAspect="1"/>
          </p:cNvSpPr>
          <p:nvPr/>
        </p:nvSpPr>
        <p:spPr bwMode="auto">
          <a:xfrm>
            <a:off x="4455938" y="4900130"/>
            <a:ext cx="84138" cy="58737"/>
          </a:xfrm>
          <a:custGeom>
            <a:avLst/>
            <a:gdLst>
              <a:gd name="T0" fmla="*/ 2147483647 w 58"/>
              <a:gd name="T1" fmla="*/ 0 h 41"/>
              <a:gd name="T2" fmla="*/ 2147483647 w 58"/>
              <a:gd name="T3" fmla="*/ 2147483647 h 41"/>
              <a:gd name="T4" fmla="*/ 2147483647 w 58"/>
              <a:gd name="T5" fmla="*/ 2147483647 h 41"/>
              <a:gd name="T6" fmla="*/ 2147483647 w 58"/>
              <a:gd name="T7" fmla="*/ 2147483647 h 41"/>
              <a:gd name="T8" fmla="*/ 2147483647 w 58"/>
              <a:gd name="T9" fmla="*/ 2147483647 h 41"/>
              <a:gd name="T10" fmla="*/ 2147483647 w 58"/>
              <a:gd name="T11" fmla="*/ 2147483647 h 41"/>
              <a:gd name="T12" fmla="*/ 2147483647 w 58"/>
              <a:gd name="T13" fmla="*/ 2147483647 h 41"/>
              <a:gd name="T14" fmla="*/ 2147483647 w 58"/>
              <a:gd name="T15" fmla="*/ 2147483647 h 41"/>
              <a:gd name="T16" fmla="*/ 2147483647 w 58"/>
              <a:gd name="T17" fmla="*/ 2147483647 h 41"/>
              <a:gd name="T18" fmla="*/ 2147483647 w 58"/>
              <a:gd name="T19" fmla="*/ 2147483647 h 41"/>
              <a:gd name="T20" fmla="*/ 2147483647 w 58"/>
              <a:gd name="T21" fmla="*/ 2147483647 h 41"/>
              <a:gd name="T22" fmla="*/ 0 w 58"/>
              <a:gd name="T23" fmla="*/ 2147483647 h 41"/>
              <a:gd name="T24" fmla="*/ 2147483647 w 58"/>
              <a:gd name="T25" fmla="*/ 2147483647 h 41"/>
              <a:gd name="T26" fmla="*/ 2147483647 w 58"/>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
              <a:gd name="T43" fmla="*/ 0 h 41"/>
              <a:gd name="T44" fmla="*/ 58 w 58"/>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 h="41">
                <a:moveTo>
                  <a:pt x="30" y="0"/>
                </a:moveTo>
                <a:lnTo>
                  <a:pt x="57" y="28"/>
                </a:lnTo>
                <a:lnTo>
                  <a:pt x="52" y="35"/>
                </a:lnTo>
                <a:lnTo>
                  <a:pt x="37" y="40"/>
                </a:lnTo>
                <a:lnTo>
                  <a:pt x="35" y="31"/>
                </a:lnTo>
                <a:lnTo>
                  <a:pt x="30" y="26"/>
                </a:lnTo>
                <a:lnTo>
                  <a:pt x="21" y="31"/>
                </a:lnTo>
                <a:lnTo>
                  <a:pt x="10" y="24"/>
                </a:lnTo>
                <a:lnTo>
                  <a:pt x="6" y="17"/>
                </a:lnTo>
                <a:lnTo>
                  <a:pt x="13" y="13"/>
                </a:lnTo>
                <a:lnTo>
                  <a:pt x="2" y="20"/>
                </a:lnTo>
                <a:lnTo>
                  <a:pt x="0" y="13"/>
                </a:lnTo>
                <a:lnTo>
                  <a:pt x="15" y="6"/>
                </a:lnTo>
                <a:lnTo>
                  <a:pt x="30" y="0"/>
                </a:lnTo>
              </a:path>
            </a:pathLst>
          </a:custGeom>
          <a:solidFill>
            <a:srgbClr val="42526C"/>
          </a:solid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sp>
        <p:nvSpPr>
          <p:cNvPr id="133" name="Freeform 48">
            <a:extLst>
              <a:ext uri="{FF2B5EF4-FFF2-40B4-BE49-F238E27FC236}">
                <a16:creationId xmlns:a16="http://schemas.microsoft.com/office/drawing/2014/main" id="{604B37AD-7B54-4469-BC6C-1B9BC37F52A5}"/>
              </a:ext>
            </a:extLst>
          </p:cNvPr>
          <p:cNvSpPr>
            <a:spLocks noChangeAspect="1"/>
          </p:cNvSpPr>
          <p:nvPr/>
        </p:nvSpPr>
        <p:spPr bwMode="auto">
          <a:xfrm>
            <a:off x="2562053" y="4366728"/>
            <a:ext cx="111125" cy="190500"/>
          </a:xfrm>
          <a:custGeom>
            <a:avLst/>
            <a:gdLst>
              <a:gd name="T0" fmla="*/ 2147483647 w 77"/>
              <a:gd name="T1" fmla="*/ 0 h 137"/>
              <a:gd name="T2" fmla="*/ 2147483647 w 77"/>
              <a:gd name="T3" fmla="*/ 2147483647 h 137"/>
              <a:gd name="T4" fmla="*/ 2147483647 w 77"/>
              <a:gd name="T5" fmla="*/ 2147483647 h 137"/>
              <a:gd name="T6" fmla="*/ 0 w 77"/>
              <a:gd name="T7" fmla="*/ 2147483647 h 137"/>
              <a:gd name="T8" fmla="*/ 2147483647 w 77"/>
              <a:gd name="T9" fmla="*/ 2147483647 h 137"/>
              <a:gd name="T10" fmla="*/ 2147483647 w 77"/>
              <a:gd name="T11" fmla="*/ 2147483647 h 137"/>
              <a:gd name="T12" fmla="*/ 2147483647 w 77"/>
              <a:gd name="T13" fmla="*/ 2147483647 h 137"/>
              <a:gd name="T14" fmla="*/ 2147483647 w 77"/>
              <a:gd name="T15" fmla="*/ 2147483647 h 137"/>
              <a:gd name="T16" fmla="*/ 2147483647 w 77"/>
              <a:gd name="T17" fmla="*/ 2147483647 h 137"/>
              <a:gd name="T18" fmla="*/ 2147483647 w 77"/>
              <a:gd name="T19" fmla="*/ 2147483647 h 137"/>
              <a:gd name="T20" fmla="*/ 2147483647 w 77"/>
              <a:gd name="T21" fmla="*/ 2147483647 h 137"/>
              <a:gd name="T22" fmla="*/ 2147483647 w 77"/>
              <a:gd name="T23" fmla="*/ 0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
              <a:gd name="T37" fmla="*/ 0 h 137"/>
              <a:gd name="T38" fmla="*/ 77 w 77"/>
              <a:gd name="T39" fmla="*/ 137 h 1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 h="137">
                <a:moveTo>
                  <a:pt x="76" y="0"/>
                </a:moveTo>
                <a:lnTo>
                  <a:pt x="51" y="29"/>
                </a:lnTo>
                <a:lnTo>
                  <a:pt x="22" y="29"/>
                </a:lnTo>
                <a:lnTo>
                  <a:pt x="0" y="45"/>
                </a:lnTo>
                <a:lnTo>
                  <a:pt x="4" y="70"/>
                </a:lnTo>
                <a:lnTo>
                  <a:pt x="4" y="108"/>
                </a:lnTo>
                <a:lnTo>
                  <a:pt x="22" y="136"/>
                </a:lnTo>
                <a:lnTo>
                  <a:pt x="42" y="129"/>
                </a:lnTo>
                <a:lnTo>
                  <a:pt x="46" y="113"/>
                </a:lnTo>
                <a:lnTo>
                  <a:pt x="67" y="74"/>
                </a:lnTo>
                <a:lnTo>
                  <a:pt x="67" y="52"/>
                </a:lnTo>
                <a:lnTo>
                  <a:pt x="76" y="0"/>
                </a:lnTo>
              </a:path>
            </a:pathLst>
          </a:custGeom>
          <a:solidFill>
            <a:srgbClr val="42526C"/>
          </a:solidFill>
          <a:ln w="6350" cap="flat" cmpd="sng">
            <a:solidFill>
              <a:schemeClr val="tx2"/>
            </a:solidFill>
            <a:prstDash val="solid"/>
            <a:round/>
            <a:headEnd/>
            <a:tailEnd/>
          </a:ln>
        </p:spPr>
        <p:txBody>
          <a:bodyPr lIns="91411" tIns="45706" rIns="91411" bIns="45706" anchor="ctr"/>
          <a:lstStyle/>
          <a:p>
            <a:endParaRPr lang="en-US" sz="1600">
              <a:latin typeface="Palatino" pitchFamily="2" charset="77"/>
              <a:ea typeface="Palatino" pitchFamily="2" charset="77"/>
            </a:endParaRPr>
          </a:p>
        </p:txBody>
      </p:sp>
      <p:sp>
        <p:nvSpPr>
          <p:cNvPr id="134" name="Freeform 49">
            <a:extLst>
              <a:ext uri="{FF2B5EF4-FFF2-40B4-BE49-F238E27FC236}">
                <a16:creationId xmlns:a16="http://schemas.microsoft.com/office/drawing/2014/main" id="{6A1B2A2B-6015-403B-A833-7CFC770AA622}"/>
              </a:ext>
            </a:extLst>
          </p:cNvPr>
          <p:cNvSpPr>
            <a:spLocks noChangeAspect="1"/>
          </p:cNvSpPr>
          <p:nvPr/>
        </p:nvSpPr>
        <p:spPr bwMode="auto">
          <a:xfrm>
            <a:off x="1425401" y="3142765"/>
            <a:ext cx="1247776" cy="1163638"/>
          </a:xfrm>
          <a:custGeom>
            <a:avLst/>
            <a:gdLst>
              <a:gd name="T0" fmla="*/ 2147483647 w 853"/>
              <a:gd name="T1" fmla="*/ 2147483647 h 837"/>
              <a:gd name="T2" fmla="*/ 2147483647 w 853"/>
              <a:gd name="T3" fmla="*/ 2147483647 h 837"/>
              <a:gd name="T4" fmla="*/ 2147483647 w 853"/>
              <a:gd name="T5" fmla="*/ 2147483647 h 837"/>
              <a:gd name="T6" fmla="*/ 2147483647 w 853"/>
              <a:gd name="T7" fmla="*/ 2147483647 h 837"/>
              <a:gd name="T8" fmla="*/ 2147483647 w 853"/>
              <a:gd name="T9" fmla="*/ 2147483647 h 837"/>
              <a:gd name="T10" fmla="*/ 2147483647 w 853"/>
              <a:gd name="T11" fmla="*/ 2147483647 h 837"/>
              <a:gd name="T12" fmla="*/ 2147483647 w 853"/>
              <a:gd name="T13" fmla="*/ 2147483647 h 837"/>
              <a:gd name="T14" fmla="*/ 2147483647 w 853"/>
              <a:gd name="T15" fmla="*/ 2147483647 h 837"/>
              <a:gd name="T16" fmla="*/ 2147483647 w 853"/>
              <a:gd name="T17" fmla="*/ 2147483647 h 837"/>
              <a:gd name="T18" fmla="*/ 2147483647 w 853"/>
              <a:gd name="T19" fmla="*/ 2147483647 h 837"/>
              <a:gd name="T20" fmla="*/ 2147483647 w 853"/>
              <a:gd name="T21" fmla="*/ 2147483647 h 837"/>
              <a:gd name="T22" fmla="*/ 2147483647 w 853"/>
              <a:gd name="T23" fmla="*/ 2147483647 h 837"/>
              <a:gd name="T24" fmla="*/ 2147483647 w 853"/>
              <a:gd name="T25" fmla="*/ 2147483647 h 837"/>
              <a:gd name="T26" fmla="*/ 2147483647 w 853"/>
              <a:gd name="T27" fmla="*/ 2147483647 h 837"/>
              <a:gd name="T28" fmla="*/ 2147483647 w 853"/>
              <a:gd name="T29" fmla="*/ 2147483647 h 837"/>
              <a:gd name="T30" fmla="*/ 2147483647 w 853"/>
              <a:gd name="T31" fmla="*/ 2147483647 h 837"/>
              <a:gd name="T32" fmla="*/ 2147483647 w 853"/>
              <a:gd name="T33" fmla="*/ 2147483647 h 837"/>
              <a:gd name="T34" fmla="*/ 2147483647 w 853"/>
              <a:gd name="T35" fmla="*/ 2147483647 h 837"/>
              <a:gd name="T36" fmla="*/ 2147483647 w 853"/>
              <a:gd name="T37" fmla="*/ 2147483647 h 837"/>
              <a:gd name="T38" fmla="*/ 2147483647 w 853"/>
              <a:gd name="T39" fmla="*/ 2147483647 h 837"/>
              <a:gd name="T40" fmla="*/ 2147483647 w 853"/>
              <a:gd name="T41" fmla="*/ 2147483647 h 837"/>
              <a:gd name="T42" fmla="*/ 2147483647 w 853"/>
              <a:gd name="T43" fmla="*/ 2147483647 h 837"/>
              <a:gd name="T44" fmla="*/ 2147483647 w 853"/>
              <a:gd name="T45" fmla="*/ 2147483647 h 837"/>
              <a:gd name="T46" fmla="*/ 2147483647 w 853"/>
              <a:gd name="T47" fmla="*/ 2147483647 h 837"/>
              <a:gd name="T48" fmla="*/ 2147483647 w 853"/>
              <a:gd name="T49" fmla="*/ 2147483647 h 837"/>
              <a:gd name="T50" fmla="*/ 2147483647 w 853"/>
              <a:gd name="T51" fmla="*/ 2147483647 h 837"/>
              <a:gd name="T52" fmla="*/ 2147483647 w 853"/>
              <a:gd name="T53" fmla="*/ 2147483647 h 837"/>
              <a:gd name="T54" fmla="*/ 2147483647 w 853"/>
              <a:gd name="T55" fmla="*/ 2147483647 h 837"/>
              <a:gd name="T56" fmla="*/ 2147483647 w 853"/>
              <a:gd name="T57" fmla="*/ 2147483647 h 837"/>
              <a:gd name="T58" fmla="*/ 2147483647 w 853"/>
              <a:gd name="T59" fmla="*/ 2147483647 h 837"/>
              <a:gd name="T60" fmla="*/ 2147483647 w 853"/>
              <a:gd name="T61" fmla="*/ 2147483647 h 837"/>
              <a:gd name="T62" fmla="*/ 2147483647 w 853"/>
              <a:gd name="T63" fmla="*/ 2147483647 h 837"/>
              <a:gd name="T64" fmla="*/ 2147483647 w 853"/>
              <a:gd name="T65" fmla="*/ 2147483647 h 837"/>
              <a:gd name="T66" fmla="*/ 2147483647 w 853"/>
              <a:gd name="T67" fmla="*/ 2147483647 h 837"/>
              <a:gd name="T68" fmla="*/ 2147483647 w 853"/>
              <a:gd name="T69" fmla="*/ 2147483647 h 837"/>
              <a:gd name="T70" fmla="*/ 2147483647 w 853"/>
              <a:gd name="T71" fmla="*/ 2147483647 h 837"/>
              <a:gd name="T72" fmla="*/ 2147483647 w 853"/>
              <a:gd name="T73" fmla="*/ 2147483647 h 837"/>
              <a:gd name="T74" fmla="*/ 2147483647 w 853"/>
              <a:gd name="T75" fmla="*/ 2147483647 h 837"/>
              <a:gd name="T76" fmla="*/ 2147483647 w 853"/>
              <a:gd name="T77" fmla="*/ 2147483647 h 837"/>
              <a:gd name="T78" fmla="*/ 2147483647 w 853"/>
              <a:gd name="T79" fmla="*/ 2147483647 h 837"/>
              <a:gd name="T80" fmla="*/ 2147483647 w 853"/>
              <a:gd name="T81" fmla="*/ 2147483647 h 837"/>
              <a:gd name="T82" fmla="*/ 2147483647 w 853"/>
              <a:gd name="T83" fmla="*/ 2147483647 h 837"/>
              <a:gd name="T84" fmla="*/ 2147483647 w 853"/>
              <a:gd name="T85" fmla="*/ 2147483647 h 837"/>
              <a:gd name="T86" fmla="*/ 2147483647 w 853"/>
              <a:gd name="T87" fmla="*/ 2147483647 h 837"/>
              <a:gd name="T88" fmla="*/ 2147483647 w 853"/>
              <a:gd name="T89" fmla="*/ 2147483647 h 837"/>
              <a:gd name="T90" fmla="*/ 2147483647 w 853"/>
              <a:gd name="T91" fmla="*/ 2147483647 h 837"/>
              <a:gd name="T92" fmla="*/ 2147483647 w 853"/>
              <a:gd name="T93" fmla="*/ 2147483647 h 837"/>
              <a:gd name="T94" fmla="*/ 2147483647 w 853"/>
              <a:gd name="T95" fmla="*/ 2147483647 h 837"/>
              <a:gd name="T96" fmla="*/ 2147483647 w 853"/>
              <a:gd name="T97" fmla="*/ 2147483647 h 837"/>
              <a:gd name="T98" fmla="*/ 2147483647 w 853"/>
              <a:gd name="T99" fmla="*/ 2147483647 h 8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53"/>
              <a:gd name="T151" fmla="*/ 0 h 837"/>
              <a:gd name="T152" fmla="*/ 853 w 853"/>
              <a:gd name="T153" fmla="*/ 837 h 8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53" h="837">
                <a:moveTo>
                  <a:pt x="13" y="118"/>
                </a:moveTo>
                <a:lnTo>
                  <a:pt x="22" y="138"/>
                </a:lnTo>
                <a:lnTo>
                  <a:pt x="13" y="156"/>
                </a:lnTo>
                <a:lnTo>
                  <a:pt x="11" y="161"/>
                </a:lnTo>
                <a:lnTo>
                  <a:pt x="0" y="159"/>
                </a:lnTo>
                <a:lnTo>
                  <a:pt x="4" y="168"/>
                </a:lnTo>
                <a:lnTo>
                  <a:pt x="4" y="177"/>
                </a:lnTo>
                <a:lnTo>
                  <a:pt x="13" y="195"/>
                </a:lnTo>
                <a:lnTo>
                  <a:pt x="33" y="188"/>
                </a:lnTo>
                <a:lnTo>
                  <a:pt x="56" y="215"/>
                </a:lnTo>
                <a:lnTo>
                  <a:pt x="67" y="233"/>
                </a:lnTo>
                <a:lnTo>
                  <a:pt x="81" y="247"/>
                </a:lnTo>
                <a:lnTo>
                  <a:pt x="101" y="247"/>
                </a:lnTo>
                <a:lnTo>
                  <a:pt x="108" y="263"/>
                </a:lnTo>
                <a:lnTo>
                  <a:pt x="126" y="277"/>
                </a:lnTo>
                <a:lnTo>
                  <a:pt x="135" y="279"/>
                </a:lnTo>
                <a:lnTo>
                  <a:pt x="138" y="286"/>
                </a:lnTo>
                <a:lnTo>
                  <a:pt x="133" y="302"/>
                </a:lnTo>
                <a:lnTo>
                  <a:pt x="133" y="313"/>
                </a:lnTo>
                <a:lnTo>
                  <a:pt x="131" y="324"/>
                </a:lnTo>
                <a:lnTo>
                  <a:pt x="126" y="347"/>
                </a:lnTo>
                <a:lnTo>
                  <a:pt x="142" y="368"/>
                </a:lnTo>
                <a:lnTo>
                  <a:pt x="160" y="381"/>
                </a:lnTo>
                <a:lnTo>
                  <a:pt x="160" y="390"/>
                </a:lnTo>
                <a:lnTo>
                  <a:pt x="158" y="427"/>
                </a:lnTo>
                <a:lnTo>
                  <a:pt x="154" y="456"/>
                </a:lnTo>
                <a:lnTo>
                  <a:pt x="158" y="467"/>
                </a:lnTo>
                <a:lnTo>
                  <a:pt x="176" y="481"/>
                </a:lnTo>
                <a:lnTo>
                  <a:pt x="176" y="506"/>
                </a:lnTo>
                <a:lnTo>
                  <a:pt x="176" y="522"/>
                </a:lnTo>
                <a:lnTo>
                  <a:pt x="156" y="497"/>
                </a:lnTo>
                <a:lnTo>
                  <a:pt x="147" y="481"/>
                </a:lnTo>
                <a:lnTo>
                  <a:pt x="140" y="486"/>
                </a:lnTo>
                <a:lnTo>
                  <a:pt x="145" y="497"/>
                </a:lnTo>
                <a:lnTo>
                  <a:pt x="138" y="513"/>
                </a:lnTo>
                <a:lnTo>
                  <a:pt x="129" y="527"/>
                </a:lnTo>
                <a:lnTo>
                  <a:pt x="122" y="538"/>
                </a:lnTo>
                <a:lnTo>
                  <a:pt x="131" y="547"/>
                </a:lnTo>
                <a:lnTo>
                  <a:pt x="124" y="558"/>
                </a:lnTo>
                <a:lnTo>
                  <a:pt x="108" y="572"/>
                </a:lnTo>
                <a:lnTo>
                  <a:pt x="106" y="586"/>
                </a:lnTo>
                <a:lnTo>
                  <a:pt x="99" y="599"/>
                </a:lnTo>
                <a:lnTo>
                  <a:pt x="77" y="627"/>
                </a:lnTo>
                <a:lnTo>
                  <a:pt x="63" y="654"/>
                </a:lnTo>
                <a:lnTo>
                  <a:pt x="63" y="658"/>
                </a:lnTo>
                <a:lnTo>
                  <a:pt x="70" y="665"/>
                </a:lnTo>
                <a:lnTo>
                  <a:pt x="61" y="679"/>
                </a:lnTo>
                <a:lnTo>
                  <a:pt x="65" y="692"/>
                </a:lnTo>
                <a:lnTo>
                  <a:pt x="77" y="711"/>
                </a:lnTo>
                <a:lnTo>
                  <a:pt x="131" y="740"/>
                </a:lnTo>
                <a:lnTo>
                  <a:pt x="167" y="772"/>
                </a:lnTo>
                <a:lnTo>
                  <a:pt x="179" y="767"/>
                </a:lnTo>
                <a:lnTo>
                  <a:pt x="199" y="761"/>
                </a:lnTo>
                <a:lnTo>
                  <a:pt x="262" y="788"/>
                </a:lnTo>
                <a:lnTo>
                  <a:pt x="271" y="797"/>
                </a:lnTo>
                <a:lnTo>
                  <a:pt x="276" y="813"/>
                </a:lnTo>
                <a:lnTo>
                  <a:pt x="287" y="820"/>
                </a:lnTo>
                <a:lnTo>
                  <a:pt x="301" y="822"/>
                </a:lnTo>
                <a:lnTo>
                  <a:pt x="324" y="833"/>
                </a:lnTo>
                <a:lnTo>
                  <a:pt x="362" y="836"/>
                </a:lnTo>
                <a:lnTo>
                  <a:pt x="373" y="822"/>
                </a:lnTo>
                <a:lnTo>
                  <a:pt x="376" y="804"/>
                </a:lnTo>
                <a:lnTo>
                  <a:pt x="376" y="786"/>
                </a:lnTo>
                <a:lnTo>
                  <a:pt x="392" y="772"/>
                </a:lnTo>
                <a:lnTo>
                  <a:pt x="423" y="756"/>
                </a:lnTo>
                <a:lnTo>
                  <a:pt x="439" y="754"/>
                </a:lnTo>
                <a:lnTo>
                  <a:pt x="455" y="745"/>
                </a:lnTo>
                <a:lnTo>
                  <a:pt x="469" y="745"/>
                </a:lnTo>
                <a:lnTo>
                  <a:pt x="487" y="756"/>
                </a:lnTo>
                <a:lnTo>
                  <a:pt x="498" y="770"/>
                </a:lnTo>
                <a:lnTo>
                  <a:pt x="514" y="770"/>
                </a:lnTo>
                <a:lnTo>
                  <a:pt x="525" y="772"/>
                </a:lnTo>
                <a:lnTo>
                  <a:pt x="550" y="774"/>
                </a:lnTo>
                <a:lnTo>
                  <a:pt x="566" y="797"/>
                </a:lnTo>
                <a:lnTo>
                  <a:pt x="582" y="806"/>
                </a:lnTo>
                <a:lnTo>
                  <a:pt x="602" y="813"/>
                </a:lnTo>
                <a:lnTo>
                  <a:pt x="620" y="824"/>
                </a:lnTo>
                <a:lnTo>
                  <a:pt x="629" y="826"/>
                </a:lnTo>
                <a:lnTo>
                  <a:pt x="657" y="799"/>
                </a:lnTo>
                <a:lnTo>
                  <a:pt x="672" y="797"/>
                </a:lnTo>
                <a:lnTo>
                  <a:pt x="686" y="786"/>
                </a:lnTo>
                <a:lnTo>
                  <a:pt x="702" y="772"/>
                </a:lnTo>
                <a:lnTo>
                  <a:pt x="727" y="772"/>
                </a:lnTo>
                <a:lnTo>
                  <a:pt x="725" y="742"/>
                </a:lnTo>
                <a:lnTo>
                  <a:pt x="720" y="733"/>
                </a:lnTo>
                <a:lnTo>
                  <a:pt x="709" y="720"/>
                </a:lnTo>
                <a:lnTo>
                  <a:pt x="702" y="722"/>
                </a:lnTo>
                <a:lnTo>
                  <a:pt x="693" y="720"/>
                </a:lnTo>
                <a:lnTo>
                  <a:pt x="686" y="706"/>
                </a:lnTo>
                <a:lnTo>
                  <a:pt x="684" y="679"/>
                </a:lnTo>
                <a:lnTo>
                  <a:pt x="700" y="658"/>
                </a:lnTo>
                <a:lnTo>
                  <a:pt x="688" y="642"/>
                </a:lnTo>
                <a:lnTo>
                  <a:pt x="688" y="636"/>
                </a:lnTo>
                <a:lnTo>
                  <a:pt x="711" y="613"/>
                </a:lnTo>
                <a:lnTo>
                  <a:pt x="711" y="604"/>
                </a:lnTo>
                <a:lnTo>
                  <a:pt x="706" y="572"/>
                </a:lnTo>
                <a:lnTo>
                  <a:pt x="722" y="558"/>
                </a:lnTo>
                <a:lnTo>
                  <a:pt x="709" y="542"/>
                </a:lnTo>
                <a:lnTo>
                  <a:pt x="709" y="529"/>
                </a:lnTo>
                <a:lnTo>
                  <a:pt x="706" y="508"/>
                </a:lnTo>
                <a:lnTo>
                  <a:pt x="702" y="502"/>
                </a:lnTo>
                <a:lnTo>
                  <a:pt x="688" y="502"/>
                </a:lnTo>
                <a:lnTo>
                  <a:pt x="675" y="506"/>
                </a:lnTo>
                <a:lnTo>
                  <a:pt x="670" y="511"/>
                </a:lnTo>
                <a:lnTo>
                  <a:pt x="661" y="517"/>
                </a:lnTo>
                <a:lnTo>
                  <a:pt x="650" y="522"/>
                </a:lnTo>
                <a:lnTo>
                  <a:pt x="645" y="511"/>
                </a:lnTo>
                <a:lnTo>
                  <a:pt x="654" y="499"/>
                </a:lnTo>
                <a:lnTo>
                  <a:pt x="659" y="490"/>
                </a:lnTo>
                <a:lnTo>
                  <a:pt x="659" y="481"/>
                </a:lnTo>
                <a:lnTo>
                  <a:pt x="682" y="458"/>
                </a:lnTo>
                <a:lnTo>
                  <a:pt x="693" y="454"/>
                </a:lnTo>
                <a:lnTo>
                  <a:pt x="695" y="438"/>
                </a:lnTo>
                <a:lnTo>
                  <a:pt x="706" y="422"/>
                </a:lnTo>
                <a:lnTo>
                  <a:pt x="743" y="395"/>
                </a:lnTo>
                <a:lnTo>
                  <a:pt x="754" y="395"/>
                </a:lnTo>
                <a:lnTo>
                  <a:pt x="759" y="386"/>
                </a:lnTo>
                <a:lnTo>
                  <a:pt x="770" y="374"/>
                </a:lnTo>
                <a:lnTo>
                  <a:pt x="779" y="374"/>
                </a:lnTo>
                <a:lnTo>
                  <a:pt x="784" y="368"/>
                </a:lnTo>
                <a:lnTo>
                  <a:pt x="790" y="363"/>
                </a:lnTo>
                <a:lnTo>
                  <a:pt x="799" y="347"/>
                </a:lnTo>
                <a:lnTo>
                  <a:pt x="806" y="324"/>
                </a:lnTo>
                <a:lnTo>
                  <a:pt x="808" y="311"/>
                </a:lnTo>
                <a:lnTo>
                  <a:pt x="808" y="299"/>
                </a:lnTo>
                <a:lnTo>
                  <a:pt x="822" y="281"/>
                </a:lnTo>
                <a:lnTo>
                  <a:pt x="840" y="272"/>
                </a:lnTo>
                <a:lnTo>
                  <a:pt x="852" y="261"/>
                </a:lnTo>
                <a:lnTo>
                  <a:pt x="852" y="256"/>
                </a:lnTo>
                <a:lnTo>
                  <a:pt x="833" y="245"/>
                </a:lnTo>
                <a:lnTo>
                  <a:pt x="827" y="240"/>
                </a:lnTo>
                <a:lnTo>
                  <a:pt x="802" y="238"/>
                </a:lnTo>
                <a:lnTo>
                  <a:pt x="774" y="233"/>
                </a:lnTo>
                <a:lnTo>
                  <a:pt x="763" y="233"/>
                </a:lnTo>
                <a:lnTo>
                  <a:pt x="754" y="229"/>
                </a:lnTo>
                <a:lnTo>
                  <a:pt x="743" y="218"/>
                </a:lnTo>
                <a:lnTo>
                  <a:pt x="734" y="202"/>
                </a:lnTo>
                <a:lnTo>
                  <a:pt x="727" y="190"/>
                </a:lnTo>
                <a:lnTo>
                  <a:pt x="716" y="186"/>
                </a:lnTo>
                <a:lnTo>
                  <a:pt x="702" y="181"/>
                </a:lnTo>
                <a:lnTo>
                  <a:pt x="697" y="179"/>
                </a:lnTo>
                <a:lnTo>
                  <a:pt x="682" y="165"/>
                </a:lnTo>
                <a:lnTo>
                  <a:pt x="659" y="149"/>
                </a:lnTo>
                <a:lnTo>
                  <a:pt x="648" y="134"/>
                </a:lnTo>
                <a:lnTo>
                  <a:pt x="632" y="129"/>
                </a:lnTo>
                <a:lnTo>
                  <a:pt x="625" y="122"/>
                </a:lnTo>
                <a:lnTo>
                  <a:pt x="618" y="106"/>
                </a:lnTo>
                <a:lnTo>
                  <a:pt x="600" y="84"/>
                </a:lnTo>
                <a:lnTo>
                  <a:pt x="595" y="70"/>
                </a:lnTo>
                <a:lnTo>
                  <a:pt x="582" y="56"/>
                </a:lnTo>
                <a:lnTo>
                  <a:pt x="575" y="43"/>
                </a:lnTo>
                <a:lnTo>
                  <a:pt x="566" y="34"/>
                </a:lnTo>
                <a:lnTo>
                  <a:pt x="552" y="22"/>
                </a:lnTo>
                <a:lnTo>
                  <a:pt x="537" y="6"/>
                </a:lnTo>
                <a:lnTo>
                  <a:pt x="525" y="0"/>
                </a:lnTo>
                <a:lnTo>
                  <a:pt x="493" y="2"/>
                </a:lnTo>
                <a:lnTo>
                  <a:pt x="482" y="2"/>
                </a:lnTo>
                <a:lnTo>
                  <a:pt x="464" y="13"/>
                </a:lnTo>
                <a:lnTo>
                  <a:pt x="475" y="24"/>
                </a:lnTo>
                <a:lnTo>
                  <a:pt x="462" y="38"/>
                </a:lnTo>
                <a:lnTo>
                  <a:pt x="432" y="79"/>
                </a:lnTo>
                <a:lnTo>
                  <a:pt x="416" y="86"/>
                </a:lnTo>
                <a:lnTo>
                  <a:pt x="373" y="90"/>
                </a:lnTo>
                <a:lnTo>
                  <a:pt x="353" y="97"/>
                </a:lnTo>
                <a:lnTo>
                  <a:pt x="344" y="106"/>
                </a:lnTo>
                <a:lnTo>
                  <a:pt x="339" y="115"/>
                </a:lnTo>
                <a:lnTo>
                  <a:pt x="321" y="111"/>
                </a:lnTo>
                <a:lnTo>
                  <a:pt x="294" y="115"/>
                </a:lnTo>
                <a:lnTo>
                  <a:pt x="278" y="113"/>
                </a:lnTo>
                <a:lnTo>
                  <a:pt x="265" y="104"/>
                </a:lnTo>
                <a:lnTo>
                  <a:pt x="253" y="90"/>
                </a:lnTo>
                <a:lnTo>
                  <a:pt x="244" y="86"/>
                </a:lnTo>
                <a:lnTo>
                  <a:pt x="251" y="77"/>
                </a:lnTo>
                <a:lnTo>
                  <a:pt x="240" y="65"/>
                </a:lnTo>
                <a:lnTo>
                  <a:pt x="228" y="63"/>
                </a:lnTo>
                <a:lnTo>
                  <a:pt x="219" y="63"/>
                </a:lnTo>
                <a:lnTo>
                  <a:pt x="219" y="65"/>
                </a:lnTo>
                <a:lnTo>
                  <a:pt x="226" y="74"/>
                </a:lnTo>
                <a:lnTo>
                  <a:pt x="222" y="81"/>
                </a:lnTo>
                <a:lnTo>
                  <a:pt x="226" y="93"/>
                </a:lnTo>
                <a:lnTo>
                  <a:pt x="228" y="106"/>
                </a:lnTo>
                <a:lnTo>
                  <a:pt x="228" y="118"/>
                </a:lnTo>
                <a:lnTo>
                  <a:pt x="226" y="120"/>
                </a:lnTo>
                <a:lnTo>
                  <a:pt x="219" y="127"/>
                </a:lnTo>
                <a:lnTo>
                  <a:pt x="217" y="136"/>
                </a:lnTo>
                <a:lnTo>
                  <a:pt x="217" y="147"/>
                </a:lnTo>
                <a:lnTo>
                  <a:pt x="215" y="156"/>
                </a:lnTo>
                <a:lnTo>
                  <a:pt x="203" y="154"/>
                </a:lnTo>
                <a:lnTo>
                  <a:pt x="188" y="145"/>
                </a:lnTo>
                <a:lnTo>
                  <a:pt x="179" y="154"/>
                </a:lnTo>
                <a:lnTo>
                  <a:pt x="165" y="143"/>
                </a:lnTo>
                <a:lnTo>
                  <a:pt x="156" y="140"/>
                </a:lnTo>
                <a:lnTo>
                  <a:pt x="147" y="149"/>
                </a:lnTo>
                <a:lnTo>
                  <a:pt x="138" y="147"/>
                </a:lnTo>
                <a:lnTo>
                  <a:pt x="138" y="140"/>
                </a:lnTo>
                <a:lnTo>
                  <a:pt x="104" y="106"/>
                </a:lnTo>
                <a:lnTo>
                  <a:pt x="95" y="106"/>
                </a:lnTo>
                <a:lnTo>
                  <a:pt x="88" y="111"/>
                </a:lnTo>
                <a:lnTo>
                  <a:pt x="74" y="118"/>
                </a:lnTo>
                <a:lnTo>
                  <a:pt x="65" y="120"/>
                </a:lnTo>
                <a:lnTo>
                  <a:pt x="54" y="109"/>
                </a:lnTo>
                <a:lnTo>
                  <a:pt x="31" y="109"/>
                </a:lnTo>
                <a:lnTo>
                  <a:pt x="13" y="118"/>
                </a:lnTo>
              </a:path>
            </a:pathLst>
          </a:custGeom>
          <a:solidFill>
            <a:srgbClr val="42526C"/>
          </a:solidFill>
          <a:ln w="6350" cap="rnd" cmpd="sng">
            <a:solidFill>
              <a:schemeClr val="tx2"/>
            </a:solidFill>
            <a:prstDash val="solid"/>
            <a:round/>
            <a:headEnd/>
            <a:tailEnd/>
          </a:ln>
        </p:spPr>
        <p:txBody>
          <a:bodyPr lIns="91411" tIns="45706" rIns="91411" bIns="45706"/>
          <a:lstStyle/>
          <a:p>
            <a:endParaRPr lang="en-US" sz="1600">
              <a:solidFill>
                <a:srgbClr val="42526C"/>
              </a:solidFill>
              <a:latin typeface="Palatino" pitchFamily="2" charset="77"/>
              <a:ea typeface="Palatino" pitchFamily="2" charset="77"/>
            </a:endParaRPr>
          </a:p>
        </p:txBody>
      </p:sp>
      <p:sp>
        <p:nvSpPr>
          <p:cNvPr id="135" name="Freeform 50">
            <a:extLst>
              <a:ext uri="{FF2B5EF4-FFF2-40B4-BE49-F238E27FC236}">
                <a16:creationId xmlns:a16="http://schemas.microsoft.com/office/drawing/2014/main" id="{C89C84D6-0C27-4B80-9406-FC21D55ABA1E}"/>
              </a:ext>
            </a:extLst>
          </p:cNvPr>
          <p:cNvSpPr>
            <a:spLocks noChangeAspect="1"/>
          </p:cNvSpPr>
          <p:nvPr/>
        </p:nvSpPr>
        <p:spPr bwMode="auto">
          <a:xfrm>
            <a:off x="3859039" y="2358540"/>
            <a:ext cx="606425" cy="304800"/>
          </a:xfrm>
          <a:custGeom>
            <a:avLst/>
            <a:gdLst>
              <a:gd name="T0" fmla="*/ 2147483647 w 415"/>
              <a:gd name="T1" fmla="*/ 2147483647 h 220"/>
              <a:gd name="T2" fmla="*/ 2147483647 w 415"/>
              <a:gd name="T3" fmla="*/ 2147483647 h 220"/>
              <a:gd name="T4" fmla="*/ 2147483647 w 415"/>
              <a:gd name="T5" fmla="*/ 2147483647 h 220"/>
              <a:gd name="T6" fmla="*/ 2147483647 w 415"/>
              <a:gd name="T7" fmla="*/ 2147483647 h 220"/>
              <a:gd name="T8" fmla="*/ 2147483647 w 415"/>
              <a:gd name="T9" fmla="*/ 2147483647 h 220"/>
              <a:gd name="T10" fmla="*/ 2147483647 w 415"/>
              <a:gd name="T11" fmla="*/ 2147483647 h 220"/>
              <a:gd name="T12" fmla="*/ 0 w 415"/>
              <a:gd name="T13" fmla="*/ 2147483647 h 220"/>
              <a:gd name="T14" fmla="*/ 2147483647 w 415"/>
              <a:gd name="T15" fmla="*/ 2147483647 h 220"/>
              <a:gd name="T16" fmla="*/ 2147483647 w 415"/>
              <a:gd name="T17" fmla="*/ 2147483647 h 220"/>
              <a:gd name="T18" fmla="*/ 2147483647 w 415"/>
              <a:gd name="T19" fmla="*/ 2147483647 h 220"/>
              <a:gd name="T20" fmla="*/ 2147483647 w 415"/>
              <a:gd name="T21" fmla="*/ 2147483647 h 220"/>
              <a:gd name="T22" fmla="*/ 2147483647 w 415"/>
              <a:gd name="T23" fmla="*/ 2147483647 h 220"/>
              <a:gd name="T24" fmla="*/ 2147483647 w 415"/>
              <a:gd name="T25" fmla="*/ 2147483647 h 220"/>
              <a:gd name="T26" fmla="*/ 2147483647 w 415"/>
              <a:gd name="T27" fmla="*/ 2147483647 h 220"/>
              <a:gd name="T28" fmla="*/ 2147483647 w 415"/>
              <a:gd name="T29" fmla="*/ 2147483647 h 220"/>
              <a:gd name="T30" fmla="*/ 2147483647 w 415"/>
              <a:gd name="T31" fmla="*/ 2147483647 h 220"/>
              <a:gd name="T32" fmla="*/ 2147483647 w 415"/>
              <a:gd name="T33" fmla="*/ 2147483647 h 220"/>
              <a:gd name="T34" fmla="*/ 2147483647 w 415"/>
              <a:gd name="T35" fmla="*/ 2147483647 h 220"/>
              <a:gd name="T36" fmla="*/ 2147483647 w 415"/>
              <a:gd name="T37" fmla="*/ 2147483647 h 220"/>
              <a:gd name="T38" fmla="*/ 2147483647 w 415"/>
              <a:gd name="T39" fmla="*/ 2147483647 h 220"/>
              <a:gd name="T40" fmla="*/ 2147483647 w 415"/>
              <a:gd name="T41" fmla="*/ 2147483647 h 220"/>
              <a:gd name="T42" fmla="*/ 2147483647 w 415"/>
              <a:gd name="T43" fmla="*/ 2147483647 h 220"/>
              <a:gd name="T44" fmla="*/ 2147483647 w 415"/>
              <a:gd name="T45" fmla="*/ 2147483647 h 220"/>
              <a:gd name="T46" fmla="*/ 2147483647 w 415"/>
              <a:gd name="T47" fmla="*/ 2147483647 h 220"/>
              <a:gd name="T48" fmla="*/ 2147483647 w 415"/>
              <a:gd name="T49" fmla="*/ 2147483647 h 220"/>
              <a:gd name="T50" fmla="*/ 2147483647 w 415"/>
              <a:gd name="T51" fmla="*/ 2147483647 h 220"/>
              <a:gd name="T52" fmla="*/ 2147483647 w 415"/>
              <a:gd name="T53" fmla="*/ 2147483647 h 220"/>
              <a:gd name="T54" fmla="*/ 2147483647 w 415"/>
              <a:gd name="T55" fmla="*/ 2147483647 h 220"/>
              <a:gd name="T56" fmla="*/ 2147483647 w 415"/>
              <a:gd name="T57" fmla="*/ 2147483647 h 220"/>
              <a:gd name="T58" fmla="*/ 2147483647 w 415"/>
              <a:gd name="T59" fmla="*/ 0 h 220"/>
              <a:gd name="T60" fmla="*/ 2147483647 w 415"/>
              <a:gd name="T61" fmla="*/ 2147483647 h 220"/>
              <a:gd name="T62" fmla="*/ 2147483647 w 415"/>
              <a:gd name="T63" fmla="*/ 2147483647 h 220"/>
              <a:gd name="T64" fmla="*/ 2147483647 w 415"/>
              <a:gd name="T65" fmla="*/ 2147483647 h 220"/>
              <a:gd name="T66" fmla="*/ 2147483647 w 415"/>
              <a:gd name="T67" fmla="*/ 2147483647 h 220"/>
              <a:gd name="T68" fmla="*/ 2147483647 w 415"/>
              <a:gd name="T69" fmla="*/ 2147483647 h 2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5"/>
              <a:gd name="T106" fmla="*/ 0 h 220"/>
              <a:gd name="T107" fmla="*/ 415 w 415"/>
              <a:gd name="T108" fmla="*/ 220 h 2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5" h="220">
                <a:moveTo>
                  <a:pt x="122" y="86"/>
                </a:moveTo>
                <a:lnTo>
                  <a:pt x="102" y="73"/>
                </a:lnTo>
                <a:lnTo>
                  <a:pt x="97" y="59"/>
                </a:lnTo>
                <a:lnTo>
                  <a:pt x="93" y="43"/>
                </a:lnTo>
                <a:lnTo>
                  <a:pt x="81" y="29"/>
                </a:lnTo>
                <a:lnTo>
                  <a:pt x="65" y="29"/>
                </a:lnTo>
                <a:lnTo>
                  <a:pt x="54" y="36"/>
                </a:lnTo>
                <a:lnTo>
                  <a:pt x="36" y="52"/>
                </a:lnTo>
                <a:lnTo>
                  <a:pt x="15" y="91"/>
                </a:lnTo>
                <a:lnTo>
                  <a:pt x="18" y="100"/>
                </a:lnTo>
                <a:lnTo>
                  <a:pt x="18" y="111"/>
                </a:lnTo>
                <a:lnTo>
                  <a:pt x="13" y="116"/>
                </a:lnTo>
                <a:lnTo>
                  <a:pt x="6" y="125"/>
                </a:lnTo>
                <a:lnTo>
                  <a:pt x="0" y="134"/>
                </a:lnTo>
                <a:lnTo>
                  <a:pt x="4" y="143"/>
                </a:lnTo>
                <a:lnTo>
                  <a:pt x="4" y="168"/>
                </a:lnTo>
                <a:lnTo>
                  <a:pt x="6" y="187"/>
                </a:lnTo>
                <a:lnTo>
                  <a:pt x="15" y="189"/>
                </a:lnTo>
                <a:lnTo>
                  <a:pt x="34" y="184"/>
                </a:lnTo>
                <a:lnTo>
                  <a:pt x="54" y="171"/>
                </a:lnTo>
                <a:lnTo>
                  <a:pt x="63" y="164"/>
                </a:lnTo>
                <a:lnTo>
                  <a:pt x="77" y="168"/>
                </a:lnTo>
                <a:lnTo>
                  <a:pt x="95" y="171"/>
                </a:lnTo>
                <a:lnTo>
                  <a:pt x="109" y="175"/>
                </a:lnTo>
                <a:lnTo>
                  <a:pt x="120" y="180"/>
                </a:lnTo>
                <a:lnTo>
                  <a:pt x="141" y="168"/>
                </a:lnTo>
                <a:lnTo>
                  <a:pt x="152" y="168"/>
                </a:lnTo>
                <a:lnTo>
                  <a:pt x="161" y="173"/>
                </a:lnTo>
                <a:lnTo>
                  <a:pt x="175" y="177"/>
                </a:lnTo>
                <a:lnTo>
                  <a:pt x="188" y="168"/>
                </a:lnTo>
                <a:lnTo>
                  <a:pt x="207" y="164"/>
                </a:lnTo>
                <a:lnTo>
                  <a:pt x="220" y="166"/>
                </a:lnTo>
                <a:lnTo>
                  <a:pt x="229" y="184"/>
                </a:lnTo>
                <a:lnTo>
                  <a:pt x="250" y="187"/>
                </a:lnTo>
                <a:lnTo>
                  <a:pt x="275" y="184"/>
                </a:lnTo>
                <a:lnTo>
                  <a:pt x="293" y="205"/>
                </a:lnTo>
                <a:lnTo>
                  <a:pt x="304" y="216"/>
                </a:lnTo>
                <a:lnTo>
                  <a:pt x="318" y="219"/>
                </a:lnTo>
                <a:lnTo>
                  <a:pt x="336" y="212"/>
                </a:lnTo>
                <a:lnTo>
                  <a:pt x="354" y="209"/>
                </a:lnTo>
                <a:lnTo>
                  <a:pt x="366" y="198"/>
                </a:lnTo>
                <a:lnTo>
                  <a:pt x="373" y="189"/>
                </a:lnTo>
                <a:lnTo>
                  <a:pt x="395" y="164"/>
                </a:lnTo>
                <a:lnTo>
                  <a:pt x="407" y="150"/>
                </a:lnTo>
                <a:lnTo>
                  <a:pt x="414" y="132"/>
                </a:lnTo>
                <a:lnTo>
                  <a:pt x="409" y="102"/>
                </a:lnTo>
                <a:lnTo>
                  <a:pt x="400" y="95"/>
                </a:lnTo>
                <a:lnTo>
                  <a:pt x="382" y="77"/>
                </a:lnTo>
                <a:lnTo>
                  <a:pt x="373" y="59"/>
                </a:lnTo>
                <a:lnTo>
                  <a:pt x="366" y="36"/>
                </a:lnTo>
                <a:lnTo>
                  <a:pt x="348" y="22"/>
                </a:lnTo>
                <a:lnTo>
                  <a:pt x="338" y="22"/>
                </a:lnTo>
                <a:lnTo>
                  <a:pt x="304" y="22"/>
                </a:lnTo>
                <a:lnTo>
                  <a:pt x="291" y="34"/>
                </a:lnTo>
                <a:lnTo>
                  <a:pt x="279" y="36"/>
                </a:lnTo>
                <a:lnTo>
                  <a:pt x="263" y="22"/>
                </a:lnTo>
                <a:lnTo>
                  <a:pt x="247" y="15"/>
                </a:lnTo>
                <a:lnTo>
                  <a:pt x="238" y="4"/>
                </a:lnTo>
                <a:lnTo>
                  <a:pt x="232" y="2"/>
                </a:lnTo>
                <a:lnTo>
                  <a:pt x="213" y="0"/>
                </a:lnTo>
                <a:lnTo>
                  <a:pt x="200" y="4"/>
                </a:lnTo>
                <a:lnTo>
                  <a:pt x="186" y="4"/>
                </a:lnTo>
                <a:lnTo>
                  <a:pt x="179" y="11"/>
                </a:lnTo>
                <a:lnTo>
                  <a:pt x="172" y="22"/>
                </a:lnTo>
                <a:lnTo>
                  <a:pt x="172" y="43"/>
                </a:lnTo>
                <a:lnTo>
                  <a:pt x="177" y="68"/>
                </a:lnTo>
                <a:lnTo>
                  <a:pt x="177" y="79"/>
                </a:lnTo>
                <a:lnTo>
                  <a:pt x="161" y="95"/>
                </a:lnTo>
                <a:lnTo>
                  <a:pt x="152" y="104"/>
                </a:lnTo>
                <a:lnTo>
                  <a:pt x="143" y="95"/>
                </a:lnTo>
                <a:lnTo>
                  <a:pt x="122" y="86"/>
                </a:lnTo>
              </a:path>
            </a:pathLst>
          </a:custGeom>
          <a:solidFill>
            <a:srgbClr val="42526C"/>
          </a:solid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sp>
        <p:nvSpPr>
          <p:cNvPr id="136" name="Freeform 51">
            <a:extLst>
              <a:ext uri="{FF2B5EF4-FFF2-40B4-BE49-F238E27FC236}">
                <a16:creationId xmlns:a16="http://schemas.microsoft.com/office/drawing/2014/main" id="{D0F4B0BB-1F19-480A-9BB7-60A6DF9B6FA4}"/>
              </a:ext>
            </a:extLst>
          </p:cNvPr>
          <p:cNvSpPr>
            <a:spLocks noChangeAspect="1"/>
          </p:cNvSpPr>
          <p:nvPr/>
        </p:nvSpPr>
        <p:spPr bwMode="auto">
          <a:xfrm>
            <a:off x="1439688" y="1971192"/>
            <a:ext cx="736600" cy="1162050"/>
          </a:xfrm>
          <a:custGeom>
            <a:avLst/>
            <a:gdLst>
              <a:gd name="T0" fmla="*/ 2147483647 w 504"/>
              <a:gd name="T1" fmla="*/ 2147483647 h 836"/>
              <a:gd name="T2" fmla="*/ 2147483647 w 504"/>
              <a:gd name="T3" fmla="*/ 2147483647 h 836"/>
              <a:gd name="T4" fmla="*/ 2147483647 w 504"/>
              <a:gd name="T5" fmla="*/ 2147483647 h 836"/>
              <a:gd name="T6" fmla="*/ 2147483647 w 504"/>
              <a:gd name="T7" fmla="*/ 2147483647 h 836"/>
              <a:gd name="T8" fmla="*/ 2147483647 w 504"/>
              <a:gd name="T9" fmla="*/ 2147483647 h 836"/>
              <a:gd name="T10" fmla="*/ 2147483647 w 504"/>
              <a:gd name="T11" fmla="*/ 2147483647 h 836"/>
              <a:gd name="T12" fmla="*/ 2147483647 w 504"/>
              <a:gd name="T13" fmla="*/ 2147483647 h 836"/>
              <a:gd name="T14" fmla="*/ 2147483647 w 504"/>
              <a:gd name="T15" fmla="*/ 2147483647 h 836"/>
              <a:gd name="T16" fmla="*/ 2147483647 w 504"/>
              <a:gd name="T17" fmla="*/ 2147483647 h 836"/>
              <a:gd name="T18" fmla="*/ 2147483647 w 504"/>
              <a:gd name="T19" fmla="*/ 2147483647 h 836"/>
              <a:gd name="T20" fmla="*/ 2147483647 w 504"/>
              <a:gd name="T21" fmla="*/ 2147483647 h 836"/>
              <a:gd name="T22" fmla="*/ 2147483647 w 504"/>
              <a:gd name="T23" fmla="*/ 2147483647 h 836"/>
              <a:gd name="T24" fmla="*/ 2147483647 w 504"/>
              <a:gd name="T25" fmla="*/ 2147483647 h 836"/>
              <a:gd name="T26" fmla="*/ 2147483647 w 504"/>
              <a:gd name="T27" fmla="*/ 2147483647 h 836"/>
              <a:gd name="T28" fmla="*/ 2147483647 w 504"/>
              <a:gd name="T29" fmla="*/ 2147483647 h 836"/>
              <a:gd name="T30" fmla="*/ 2147483647 w 504"/>
              <a:gd name="T31" fmla="*/ 2147483647 h 836"/>
              <a:gd name="T32" fmla="*/ 2147483647 w 504"/>
              <a:gd name="T33" fmla="*/ 2147483647 h 836"/>
              <a:gd name="T34" fmla="*/ 2147483647 w 504"/>
              <a:gd name="T35" fmla="*/ 2147483647 h 836"/>
              <a:gd name="T36" fmla="*/ 2147483647 w 504"/>
              <a:gd name="T37" fmla="*/ 2147483647 h 836"/>
              <a:gd name="T38" fmla="*/ 2147483647 w 504"/>
              <a:gd name="T39" fmla="*/ 2147483647 h 836"/>
              <a:gd name="T40" fmla="*/ 2147483647 w 504"/>
              <a:gd name="T41" fmla="*/ 2147483647 h 836"/>
              <a:gd name="T42" fmla="*/ 2147483647 w 504"/>
              <a:gd name="T43" fmla="*/ 2147483647 h 836"/>
              <a:gd name="T44" fmla="*/ 2147483647 w 504"/>
              <a:gd name="T45" fmla="*/ 2147483647 h 836"/>
              <a:gd name="T46" fmla="*/ 2147483647 w 504"/>
              <a:gd name="T47" fmla="*/ 2147483647 h 836"/>
              <a:gd name="T48" fmla="*/ 2147483647 w 504"/>
              <a:gd name="T49" fmla="*/ 2147483647 h 836"/>
              <a:gd name="T50" fmla="*/ 2147483647 w 504"/>
              <a:gd name="T51" fmla="*/ 2147483647 h 836"/>
              <a:gd name="T52" fmla="*/ 2147483647 w 504"/>
              <a:gd name="T53" fmla="*/ 2147483647 h 836"/>
              <a:gd name="T54" fmla="*/ 2147483647 w 504"/>
              <a:gd name="T55" fmla="*/ 2147483647 h 836"/>
              <a:gd name="T56" fmla="*/ 2147483647 w 504"/>
              <a:gd name="T57" fmla="*/ 2147483647 h 836"/>
              <a:gd name="T58" fmla="*/ 2147483647 w 504"/>
              <a:gd name="T59" fmla="*/ 2147483647 h 836"/>
              <a:gd name="T60" fmla="*/ 2147483647 w 504"/>
              <a:gd name="T61" fmla="*/ 2147483647 h 836"/>
              <a:gd name="T62" fmla="*/ 2147483647 w 504"/>
              <a:gd name="T63" fmla="*/ 2147483647 h 836"/>
              <a:gd name="T64" fmla="*/ 2147483647 w 504"/>
              <a:gd name="T65" fmla="*/ 2147483647 h 836"/>
              <a:gd name="T66" fmla="*/ 2147483647 w 504"/>
              <a:gd name="T67" fmla="*/ 2147483647 h 836"/>
              <a:gd name="T68" fmla="*/ 2147483647 w 504"/>
              <a:gd name="T69" fmla="*/ 2147483647 h 836"/>
              <a:gd name="T70" fmla="*/ 2147483647 w 504"/>
              <a:gd name="T71" fmla="*/ 2147483647 h 836"/>
              <a:gd name="T72" fmla="*/ 2147483647 w 504"/>
              <a:gd name="T73" fmla="*/ 2147483647 h 836"/>
              <a:gd name="T74" fmla="*/ 2147483647 w 504"/>
              <a:gd name="T75" fmla="*/ 2147483647 h 836"/>
              <a:gd name="T76" fmla="*/ 2147483647 w 504"/>
              <a:gd name="T77" fmla="*/ 2147483647 h 836"/>
              <a:gd name="T78" fmla="*/ 2147483647 w 504"/>
              <a:gd name="T79" fmla="*/ 2147483647 h 836"/>
              <a:gd name="T80" fmla="*/ 2147483647 w 504"/>
              <a:gd name="T81" fmla="*/ 2147483647 h 836"/>
              <a:gd name="T82" fmla="*/ 2147483647 w 504"/>
              <a:gd name="T83" fmla="*/ 2147483647 h 836"/>
              <a:gd name="T84" fmla="*/ 2147483647 w 504"/>
              <a:gd name="T85" fmla="*/ 2147483647 h 836"/>
              <a:gd name="T86" fmla="*/ 2147483647 w 504"/>
              <a:gd name="T87" fmla="*/ 2147483647 h 836"/>
              <a:gd name="T88" fmla="*/ 2147483647 w 504"/>
              <a:gd name="T89" fmla="*/ 2147483647 h 836"/>
              <a:gd name="T90" fmla="*/ 2147483647 w 504"/>
              <a:gd name="T91" fmla="*/ 2147483647 h 836"/>
              <a:gd name="T92" fmla="*/ 2147483647 w 504"/>
              <a:gd name="T93" fmla="*/ 2147483647 h 836"/>
              <a:gd name="T94" fmla="*/ 2147483647 w 504"/>
              <a:gd name="T95" fmla="*/ 2147483647 h 836"/>
              <a:gd name="T96" fmla="*/ 2147483647 w 504"/>
              <a:gd name="T97" fmla="*/ 2147483647 h 836"/>
              <a:gd name="T98" fmla="*/ 2147483647 w 504"/>
              <a:gd name="T99" fmla="*/ 2147483647 h 836"/>
              <a:gd name="T100" fmla="*/ 2147483647 w 504"/>
              <a:gd name="T101" fmla="*/ 2147483647 h 836"/>
              <a:gd name="T102" fmla="*/ 2147483647 w 504"/>
              <a:gd name="T103" fmla="*/ 2147483647 h 836"/>
              <a:gd name="T104" fmla="*/ 2147483647 w 504"/>
              <a:gd name="T105" fmla="*/ 2147483647 h 836"/>
              <a:gd name="T106" fmla="*/ 2147483647 w 504"/>
              <a:gd name="T107" fmla="*/ 2147483647 h 836"/>
              <a:gd name="T108" fmla="*/ 2147483647 w 504"/>
              <a:gd name="T109" fmla="*/ 2147483647 h 8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4"/>
              <a:gd name="T166" fmla="*/ 0 h 836"/>
              <a:gd name="T167" fmla="*/ 504 w 504"/>
              <a:gd name="T168" fmla="*/ 836 h 8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4" h="836">
                <a:moveTo>
                  <a:pt x="149" y="535"/>
                </a:moveTo>
                <a:lnTo>
                  <a:pt x="174" y="555"/>
                </a:lnTo>
                <a:lnTo>
                  <a:pt x="163" y="576"/>
                </a:lnTo>
                <a:lnTo>
                  <a:pt x="149" y="594"/>
                </a:lnTo>
                <a:lnTo>
                  <a:pt x="126" y="605"/>
                </a:lnTo>
                <a:lnTo>
                  <a:pt x="108" y="614"/>
                </a:lnTo>
                <a:lnTo>
                  <a:pt x="88" y="617"/>
                </a:lnTo>
                <a:lnTo>
                  <a:pt x="79" y="623"/>
                </a:lnTo>
                <a:lnTo>
                  <a:pt x="92" y="648"/>
                </a:lnTo>
                <a:lnTo>
                  <a:pt x="115" y="648"/>
                </a:lnTo>
                <a:lnTo>
                  <a:pt x="126" y="651"/>
                </a:lnTo>
                <a:lnTo>
                  <a:pt x="126" y="669"/>
                </a:lnTo>
                <a:lnTo>
                  <a:pt x="138" y="669"/>
                </a:lnTo>
                <a:lnTo>
                  <a:pt x="147" y="664"/>
                </a:lnTo>
                <a:lnTo>
                  <a:pt x="151" y="680"/>
                </a:lnTo>
                <a:lnTo>
                  <a:pt x="165" y="696"/>
                </a:lnTo>
                <a:lnTo>
                  <a:pt x="185" y="696"/>
                </a:lnTo>
                <a:lnTo>
                  <a:pt x="201" y="692"/>
                </a:lnTo>
                <a:lnTo>
                  <a:pt x="212" y="696"/>
                </a:lnTo>
                <a:lnTo>
                  <a:pt x="181" y="721"/>
                </a:lnTo>
                <a:lnTo>
                  <a:pt x="169" y="728"/>
                </a:lnTo>
                <a:lnTo>
                  <a:pt x="151" y="721"/>
                </a:lnTo>
                <a:lnTo>
                  <a:pt x="115" y="707"/>
                </a:lnTo>
                <a:lnTo>
                  <a:pt x="97" y="707"/>
                </a:lnTo>
                <a:lnTo>
                  <a:pt x="79" y="721"/>
                </a:lnTo>
                <a:lnTo>
                  <a:pt x="56" y="741"/>
                </a:lnTo>
                <a:lnTo>
                  <a:pt x="45" y="751"/>
                </a:lnTo>
                <a:lnTo>
                  <a:pt x="31" y="755"/>
                </a:lnTo>
                <a:lnTo>
                  <a:pt x="13" y="764"/>
                </a:lnTo>
                <a:lnTo>
                  <a:pt x="2" y="773"/>
                </a:lnTo>
                <a:lnTo>
                  <a:pt x="0" y="780"/>
                </a:lnTo>
                <a:lnTo>
                  <a:pt x="13" y="782"/>
                </a:lnTo>
                <a:lnTo>
                  <a:pt x="24" y="791"/>
                </a:lnTo>
                <a:lnTo>
                  <a:pt x="38" y="798"/>
                </a:lnTo>
                <a:lnTo>
                  <a:pt x="52" y="791"/>
                </a:lnTo>
                <a:lnTo>
                  <a:pt x="65" y="785"/>
                </a:lnTo>
                <a:lnTo>
                  <a:pt x="79" y="787"/>
                </a:lnTo>
                <a:lnTo>
                  <a:pt x="101" y="800"/>
                </a:lnTo>
                <a:lnTo>
                  <a:pt x="122" y="810"/>
                </a:lnTo>
                <a:lnTo>
                  <a:pt x="135" y="800"/>
                </a:lnTo>
                <a:lnTo>
                  <a:pt x="142" y="785"/>
                </a:lnTo>
                <a:lnTo>
                  <a:pt x="165" y="771"/>
                </a:lnTo>
                <a:lnTo>
                  <a:pt x="178" y="771"/>
                </a:lnTo>
                <a:lnTo>
                  <a:pt x="192" y="785"/>
                </a:lnTo>
                <a:lnTo>
                  <a:pt x="203" y="794"/>
                </a:lnTo>
                <a:lnTo>
                  <a:pt x="219" y="794"/>
                </a:lnTo>
                <a:lnTo>
                  <a:pt x="242" y="796"/>
                </a:lnTo>
                <a:lnTo>
                  <a:pt x="256" y="803"/>
                </a:lnTo>
                <a:lnTo>
                  <a:pt x="271" y="791"/>
                </a:lnTo>
                <a:lnTo>
                  <a:pt x="283" y="791"/>
                </a:lnTo>
                <a:lnTo>
                  <a:pt x="294" y="798"/>
                </a:lnTo>
                <a:lnTo>
                  <a:pt x="310" y="814"/>
                </a:lnTo>
                <a:lnTo>
                  <a:pt x="328" y="816"/>
                </a:lnTo>
                <a:lnTo>
                  <a:pt x="351" y="821"/>
                </a:lnTo>
                <a:lnTo>
                  <a:pt x="364" y="830"/>
                </a:lnTo>
                <a:lnTo>
                  <a:pt x="382" y="835"/>
                </a:lnTo>
                <a:lnTo>
                  <a:pt x="396" y="825"/>
                </a:lnTo>
                <a:lnTo>
                  <a:pt x="416" y="814"/>
                </a:lnTo>
                <a:lnTo>
                  <a:pt x="428" y="812"/>
                </a:lnTo>
                <a:lnTo>
                  <a:pt x="444" y="810"/>
                </a:lnTo>
                <a:lnTo>
                  <a:pt x="457" y="796"/>
                </a:lnTo>
                <a:lnTo>
                  <a:pt x="446" y="785"/>
                </a:lnTo>
                <a:lnTo>
                  <a:pt x="423" y="771"/>
                </a:lnTo>
                <a:lnTo>
                  <a:pt x="416" y="764"/>
                </a:lnTo>
                <a:lnTo>
                  <a:pt x="416" y="755"/>
                </a:lnTo>
                <a:lnTo>
                  <a:pt x="425" y="746"/>
                </a:lnTo>
                <a:lnTo>
                  <a:pt x="444" y="744"/>
                </a:lnTo>
                <a:lnTo>
                  <a:pt x="459" y="737"/>
                </a:lnTo>
                <a:lnTo>
                  <a:pt x="487" y="707"/>
                </a:lnTo>
                <a:lnTo>
                  <a:pt x="498" y="694"/>
                </a:lnTo>
                <a:lnTo>
                  <a:pt x="503" y="669"/>
                </a:lnTo>
                <a:lnTo>
                  <a:pt x="503" y="653"/>
                </a:lnTo>
                <a:lnTo>
                  <a:pt x="491" y="644"/>
                </a:lnTo>
                <a:lnTo>
                  <a:pt x="473" y="630"/>
                </a:lnTo>
                <a:lnTo>
                  <a:pt x="459" y="623"/>
                </a:lnTo>
                <a:lnTo>
                  <a:pt x="444" y="626"/>
                </a:lnTo>
                <a:lnTo>
                  <a:pt x="432" y="633"/>
                </a:lnTo>
                <a:lnTo>
                  <a:pt x="428" y="621"/>
                </a:lnTo>
                <a:lnTo>
                  <a:pt x="437" y="605"/>
                </a:lnTo>
                <a:lnTo>
                  <a:pt x="441" y="594"/>
                </a:lnTo>
                <a:lnTo>
                  <a:pt x="439" y="571"/>
                </a:lnTo>
                <a:lnTo>
                  <a:pt x="437" y="540"/>
                </a:lnTo>
                <a:lnTo>
                  <a:pt x="444" y="515"/>
                </a:lnTo>
                <a:lnTo>
                  <a:pt x="439" y="501"/>
                </a:lnTo>
                <a:lnTo>
                  <a:pt x="428" y="481"/>
                </a:lnTo>
                <a:lnTo>
                  <a:pt x="403" y="437"/>
                </a:lnTo>
                <a:lnTo>
                  <a:pt x="394" y="417"/>
                </a:lnTo>
                <a:lnTo>
                  <a:pt x="389" y="392"/>
                </a:lnTo>
                <a:lnTo>
                  <a:pt x="387" y="378"/>
                </a:lnTo>
                <a:lnTo>
                  <a:pt x="394" y="353"/>
                </a:lnTo>
                <a:lnTo>
                  <a:pt x="394" y="335"/>
                </a:lnTo>
                <a:lnTo>
                  <a:pt x="389" y="315"/>
                </a:lnTo>
                <a:lnTo>
                  <a:pt x="378" y="304"/>
                </a:lnTo>
                <a:lnTo>
                  <a:pt x="360" y="285"/>
                </a:lnTo>
                <a:lnTo>
                  <a:pt x="346" y="279"/>
                </a:lnTo>
                <a:lnTo>
                  <a:pt x="330" y="276"/>
                </a:lnTo>
                <a:lnTo>
                  <a:pt x="321" y="274"/>
                </a:lnTo>
                <a:lnTo>
                  <a:pt x="321" y="265"/>
                </a:lnTo>
                <a:lnTo>
                  <a:pt x="326" y="256"/>
                </a:lnTo>
                <a:lnTo>
                  <a:pt x="344" y="254"/>
                </a:lnTo>
                <a:lnTo>
                  <a:pt x="357" y="260"/>
                </a:lnTo>
                <a:lnTo>
                  <a:pt x="367" y="263"/>
                </a:lnTo>
                <a:lnTo>
                  <a:pt x="373" y="251"/>
                </a:lnTo>
                <a:lnTo>
                  <a:pt x="371" y="240"/>
                </a:lnTo>
                <a:lnTo>
                  <a:pt x="432" y="183"/>
                </a:lnTo>
                <a:lnTo>
                  <a:pt x="444" y="172"/>
                </a:lnTo>
                <a:lnTo>
                  <a:pt x="444" y="147"/>
                </a:lnTo>
                <a:lnTo>
                  <a:pt x="428" y="133"/>
                </a:lnTo>
                <a:lnTo>
                  <a:pt x="412" y="131"/>
                </a:lnTo>
                <a:lnTo>
                  <a:pt x="396" y="108"/>
                </a:lnTo>
                <a:lnTo>
                  <a:pt x="367" y="108"/>
                </a:lnTo>
                <a:lnTo>
                  <a:pt x="342" y="113"/>
                </a:lnTo>
                <a:lnTo>
                  <a:pt x="335" y="111"/>
                </a:lnTo>
                <a:lnTo>
                  <a:pt x="328" y="102"/>
                </a:lnTo>
                <a:lnTo>
                  <a:pt x="342" y="93"/>
                </a:lnTo>
                <a:lnTo>
                  <a:pt x="353" y="81"/>
                </a:lnTo>
                <a:lnTo>
                  <a:pt x="378" y="58"/>
                </a:lnTo>
                <a:lnTo>
                  <a:pt x="398" y="56"/>
                </a:lnTo>
                <a:lnTo>
                  <a:pt x="419" y="40"/>
                </a:lnTo>
                <a:lnTo>
                  <a:pt x="437" y="27"/>
                </a:lnTo>
                <a:lnTo>
                  <a:pt x="394" y="15"/>
                </a:lnTo>
                <a:lnTo>
                  <a:pt x="376" y="13"/>
                </a:lnTo>
                <a:lnTo>
                  <a:pt x="355" y="11"/>
                </a:lnTo>
                <a:lnTo>
                  <a:pt x="330" y="0"/>
                </a:lnTo>
                <a:lnTo>
                  <a:pt x="308" y="24"/>
                </a:lnTo>
                <a:lnTo>
                  <a:pt x="310" y="36"/>
                </a:lnTo>
                <a:lnTo>
                  <a:pt x="296" y="40"/>
                </a:lnTo>
                <a:lnTo>
                  <a:pt x="278" y="54"/>
                </a:lnTo>
                <a:lnTo>
                  <a:pt x="258" y="61"/>
                </a:lnTo>
                <a:lnTo>
                  <a:pt x="258" y="79"/>
                </a:lnTo>
                <a:lnTo>
                  <a:pt x="256" y="93"/>
                </a:lnTo>
                <a:lnTo>
                  <a:pt x="240" y="115"/>
                </a:lnTo>
                <a:lnTo>
                  <a:pt x="212" y="145"/>
                </a:lnTo>
                <a:lnTo>
                  <a:pt x="203" y="161"/>
                </a:lnTo>
                <a:lnTo>
                  <a:pt x="208" y="170"/>
                </a:lnTo>
                <a:lnTo>
                  <a:pt x="235" y="167"/>
                </a:lnTo>
                <a:lnTo>
                  <a:pt x="237" y="172"/>
                </a:lnTo>
                <a:lnTo>
                  <a:pt x="237" y="183"/>
                </a:lnTo>
                <a:lnTo>
                  <a:pt x="201" y="231"/>
                </a:lnTo>
                <a:lnTo>
                  <a:pt x="188" y="256"/>
                </a:lnTo>
                <a:lnTo>
                  <a:pt x="178" y="279"/>
                </a:lnTo>
                <a:lnTo>
                  <a:pt x="188" y="290"/>
                </a:lnTo>
                <a:lnTo>
                  <a:pt x="206" y="270"/>
                </a:lnTo>
                <a:lnTo>
                  <a:pt x="222" y="245"/>
                </a:lnTo>
                <a:lnTo>
                  <a:pt x="233" y="251"/>
                </a:lnTo>
                <a:lnTo>
                  <a:pt x="235" y="288"/>
                </a:lnTo>
                <a:lnTo>
                  <a:pt x="237" y="310"/>
                </a:lnTo>
                <a:lnTo>
                  <a:pt x="215" y="322"/>
                </a:lnTo>
                <a:lnTo>
                  <a:pt x="201" y="338"/>
                </a:lnTo>
                <a:lnTo>
                  <a:pt x="197" y="349"/>
                </a:lnTo>
                <a:lnTo>
                  <a:pt x="224" y="374"/>
                </a:lnTo>
                <a:lnTo>
                  <a:pt x="251" y="369"/>
                </a:lnTo>
                <a:lnTo>
                  <a:pt x="256" y="385"/>
                </a:lnTo>
                <a:lnTo>
                  <a:pt x="283" y="367"/>
                </a:lnTo>
                <a:lnTo>
                  <a:pt x="280" y="381"/>
                </a:lnTo>
                <a:lnTo>
                  <a:pt x="258" y="408"/>
                </a:lnTo>
                <a:lnTo>
                  <a:pt x="269" y="437"/>
                </a:lnTo>
                <a:lnTo>
                  <a:pt x="271" y="453"/>
                </a:lnTo>
                <a:lnTo>
                  <a:pt x="294" y="456"/>
                </a:lnTo>
                <a:lnTo>
                  <a:pt x="294" y="469"/>
                </a:lnTo>
                <a:lnTo>
                  <a:pt x="269" y="503"/>
                </a:lnTo>
                <a:lnTo>
                  <a:pt x="258" y="499"/>
                </a:lnTo>
                <a:lnTo>
                  <a:pt x="249" y="508"/>
                </a:lnTo>
                <a:lnTo>
                  <a:pt x="246" y="526"/>
                </a:lnTo>
                <a:lnTo>
                  <a:pt x="219" y="510"/>
                </a:lnTo>
                <a:lnTo>
                  <a:pt x="149" y="535"/>
                </a:lnTo>
              </a:path>
            </a:pathLst>
          </a:custGeom>
          <a:solidFill>
            <a:srgbClr val="FF0000"/>
          </a:solid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sp>
        <p:nvSpPr>
          <p:cNvPr id="137" name="Freeform 52">
            <a:extLst>
              <a:ext uri="{FF2B5EF4-FFF2-40B4-BE49-F238E27FC236}">
                <a16:creationId xmlns:a16="http://schemas.microsoft.com/office/drawing/2014/main" id="{8A28F0BE-F785-477C-8E3D-F3F2CB2FC2DD}"/>
              </a:ext>
            </a:extLst>
          </p:cNvPr>
          <p:cNvSpPr>
            <a:spLocks noChangeAspect="1"/>
          </p:cNvSpPr>
          <p:nvPr/>
        </p:nvSpPr>
        <p:spPr bwMode="auto">
          <a:xfrm>
            <a:off x="1703214" y="2533165"/>
            <a:ext cx="60325" cy="50800"/>
          </a:xfrm>
          <a:custGeom>
            <a:avLst/>
            <a:gdLst>
              <a:gd name="T0" fmla="*/ 2147483647 w 42"/>
              <a:gd name="T1" fmla="*/ 0 h 38"/>
              <a:gd name="T2" fmla="*/ 2147483647 w 42"/>
              <a:gd name="T3" fmla="*/ 2147483647 h 38"/>
              <a:gd name="T4" fmla="*/ 2147483647 w 42"/>
              <a:gd name="T5" fmla="*/ 2147483647 h 38"/>
              <a:gd name="T6" fmla="*/ 2147483647 w 42"/>
              <a:gd name="T7" fmla="*/ 2147483647 h 38"/>
              <a:gd name="T8" fmla="*/ 2147483647 w 42"/>
              <a:gd name="T9" fmla="*/ 2147483647 h 38"/>
              <a:gd name="T10" fmla="*/ 0 w 42"/>
              <a:gd name="T11" fmla="*/ 2147483647 h 38"/>
              <a:gd name="T12" fmla="*/ 2147483647 w 42"/>
              <a:gd name="T13" fmla="*/ 0 h 38"/>
              <a:gd name="T14" fmla="*/ 0 60000 65536"/>
              <a:gd name="T15" fmla="*/ 0 60000 65536"/>
              <a:gd name="T16" fmla="*/ 0 60000 65536"/>
              <a:gd name="T17" fmla="*/ 0 60000 65536"/>
              <a:gd name="T18" fmla="*/ 0 60000 65536"/>
              <a:gd name="T19" fmla="*/ 0 60000 65536"/>
              <a:gd name="T20" fmla="*/ 0 60000 65536"/>
              <a:gd name="T21" fmla="*/ 0 w 42"/>
              <a:gd name="T22" fmla="*/ 0 h 38"/>
              <a:gd name="T23" fmla="*/ 42 w 42"/>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38">
                <a:moveTo>
                  <a:pt x="22" y="0"/>
                </a:moveTo>
                <a:lnTo>
                  <a:pt x="38" y="2"/>
                </a:lnTo>
                <a:lnTo>
                  <a:pt x="41" y="17"/>
                </a:lnTo>
                <a:lnTo>
                  <a:pt x="22" y="31"/>
                </a:lnTo>
                <a:lnTo>
                  <a:pt x="2" y="37"/>
                </a:lnTo>
                <a:lnTo>
                  <a:pt x="0" y="19"/>
                </a:lnTo>
                <a:lnTo>
                  <a:pt x="22" y="0"/>
                </a:lnTo>
              </a:path>
            </a:pathLst>
          </a:custGeom>
          <a:solidFill>
            <a:srgbClr val="C00000"/>
          </a:solid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sp>
        <p:nvSpPr>
          <p:cNvPr id="138" name="Freeform 53">
            <a:extLst>
              <a:ext uri="{FF2B5EF4-FFF2-40B4-BE49-F238E27FC236}">
                <a16:creationId xmlns:a16="http://schemas.microsoft.com/office/drawing/2014/main" id="{47488BCF-B02D-4495-A288-537B369E3450}"/>
              </a:ext>
            </a:extLst>
          </p:cNvPr>
          <p:cNvSpPr>
            <a:spLocks noChangeAspect="1"/>
          </p:cNvSpPr>
          <p:nvPr/>
        </p:nvSpPr>
        <p:spPr bwMode="auto">
          <a:xfrm>
            <a:off x="1658763" y="2258532"/>
            <a:ext cx="63499" cy="53975"/>
          </a:xfrm>
          <a:custGeom>
            <a:avLst/>
            <a:gdLst>
              <a:gd name="T0" fmla="*/ 2147483647 w 43"/>
              <a:gd name="T1" fmla="*/ 0 h 38"/>
              <a:gd name="T2" fmla="*/ 2147483647 w 43"/>
              <a:gd name="T3" fmla="*/ 2147483647 h 38"/>
              <a:gd name="T4" fmla="*/ 2147483647 w 43"/>
              <a:gd name="T5" fmla="*/ 2147483647 h 38"/>
              <a:gd name="T6" fmla="*/ 2147483647 w 43"/>
              <a:gd name="T7" fmla="*/ 2147483647 h 38"/>
              <a:gd name="T8" fmla="*/ 0 w 43"/>
              <a:gd name="T9" fmla="*/ 2147483647 h 38"/>
              <a:gd name="T10" fmla="*/ 2147483647 w 43"/>
              <a:gd name="T11" fmla="*/ 2147483647 h 38"/>
              <a:gd name="T12" fmla="*/ 2147483647 w 43"/>
              <a:gd name="T13" fmla="*/ 0 h 38"/>
              <a:gd name="T14" fmla="*/ 0 60000 65536"/>
              <a:gd name="T15" fmla="*/ 0 60000 65536"/>
              <a:gd name="T16" fmla="*/ 0 60000 65536"/>
              <a:gd name="T17" fmla="*/ 0 60000 65536"/>
              <a:gd name="T18" fmla="*/ 0 60000 65536"/>
              <a:gd name="T19" fmla="*/ 0 60000 65536"/>
              <a:gd name="T20" fmla="*/ 0 60000 65536"/>
              <a:gd name="T21" fmla="*/ 0 w 43"/>
              <a:gd name="T22" fmla="*/ 0 h 38"/>
              <a:gd name="T23" fmla="*/ 43 w 43"/>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38">
                <a:moveTo>
                  <a:pt x="35" y="0"/>
                </a:moveTo>
                <a:lnTo>
                  <a:pt x="42" y="17"/>
                </a:lnTo>
                <a:lnTo>
                  <a:pt x="22" y="31"/>
                </a:lnTo>
                <a:lnTo>
                  <a:pt x="4" y="37"/>
                </a:lnTo>
                <a:lnTo>
                  <a:pt x="0" y="19"/>
                </a:lnTo>
                <a:lnTo>
                  <a:pt x="8" y="5"/>
                </a:lnTo>
                <a:lnTo>
                  <a:pt x="35" y="0"/>
                </a:lnTo>
              </a:path>
            </a:pathLst>
          </a:custGeom>
          <a:solidFill>
            <a:srgbClr val="C00000"/>
          </a:solid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sp>
        <p:nvSpPr>
          <p:cNvPr id="139" name="Freeform 54">
            <a:extLst>
              <a:ext uri="{FF2B5EF4-FFF2-40B4-BE49-F238E27FC236}">
                <a16:creationId xmlns:a16="http://schemas.microsoft.com/office/drawing/2014/main" id="{728ECF30-286F-454F-9F67-A36775352B16}"/>
              </a:ext>
            </a:extLst>
          </p:cNvPr>
          <p:cNvSpPr>
            <a:spLocks noChangeAspect="1"/>
          </p:cNvSpPr>
          <p:nvPr/>
        </p:nvSpPr>
        <p:spPr bwMode="auto">
          <a:xfrm>
            <a:off x="1754013" y="2048979"/>
            <a:ext cx="52389" cy="80961"/>
          </a:xfrm>
          <a:custGeom>
            <a:avLst/>
            <a:gdLst>
              <a:gd name="T0" fmla="*/ 2147483647 w 36"/>
              <a:gd name="T1" fmla="*/ 2147483647 h 58"/>
              <a:gd name="T2" fmla="*/ 2147483647 w 36"/>
              <a:gd name="T3" fmla="*/ 2147483647 h 58"/>
              <a:gd name="T4" fmla="*/ 2147483647 w 36"/>
              <a:gd name="T5" fmla="*/ 2147483647 h 58"/>
              <a:gd name="T6" fmla="*/ 2147483647 w 36"/>
              <a:gd name="T7" fmla="*/ 2147483647 h 58"/>
              <a:gd name="T8" fmla="*/ 2147483647 w 36"/>
              <a:gd name="T9" fmla="*/ 0 h 58"/>
              <a:gd name="T10" fmla="*/ 0 w 36"/>
              <a:gd name="T11" fmla="*/ 2147483647 h 58"/>
              <a:gd name="T12" fmla="*/ 2147483647 w 36"/>
              <a:gd name="T13" fmla="*/ 2147483647 h 58"/>
              <a:gd name="T14" fmla="*/ 2147483647 w 36"/>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58"/>
              <a:gd name="T26" fmla="*/ 36 w 36"/>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58">
                <a:moveTo>
                  <a:pt x="14" y="57"/>
                </a:moveTo>
                <a:lnTo>
                  <a:pt x="35" y="43"/>
                </a:lnTo>
                <a:lnTo>
                  <a:pt x="28" y="25"/>
                </a:lnTo>
                <a:lnTo>
                  <a:pt x="21" y="13"/>
                </a:lnTo>
                <a:lnTo>
                  <a:pt x="14" y="0"/>
                </a:lnTo>
                <a:lnTo>
                  <a:pt x="0" y="6"/>
                </a:lnTo>
                <a:lnTo>
                  <a:pt x="7" y="27"/>
                </a:lnTo>
                <a:lnTo>
                  <a:pt x="14" y="57"/>
                </a:lnTo>
              </a:path>
            </a:pathLst>
          </a:custGeom>
          <a:solidFill>
            <a:srgbClr val="C00000"/>
          </a:solid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sp>
        <p:nvSpPr>
          <p:cNvPr id="140" name="Freeform 55">
            <a:extLst>
              <a:ext uri="{FF2B5EF4-FFF2-40B4-BE49-F238E27FC236}">
                <a16:creationId xmlns:a16="http://schemas.microsoft.com/office/drawing/2014/main" id="{8E661840-55E1-4D23-B05D-5F95E35955FE}"/>
              </a:ext>
            </a:extLst>
          </p:cNvPr>
          <p:cNvSpPr>
            <a:spLocks noChangeAspect="1"/>
          </p:cNvSpPr>
          <p:nvPr/>
        </p:nvSpPr>
        <p:spPr bwMode="auto">
          <a:xfrm>
            <a:off x="1509537" y="2364894"/>
            <a:ext cx="158750" cy="150813"/>
          </a:xfrm>
          <a:custGeom>
            <a:avLst/>
            <a:gdLst>
              <a:gd name="T0" fmla="*/ 2147483647 w 109"/>
              <a:gd name="T1" fmla="*/ 0 h 109"/>
              <a:gd name="T2" fmla="*/ 2147483647 w 109"/>
              <a:gd name="T3" fmla="*/ 0 h 109"/>
              <a:gd name="T4" fmla="*/ 2147483647 w 109"/>
              <a:gd name="T5" fmla="*/ 2147483647 h 109"/>
              <a:gd name="T6" fmla="*/ 2147483647 w 109"/>
              <a:gd name="T7" fmla="*/ 2147483647 h 109"/>
              <a:gd name="T8" fmla="*/ 2147483647 w 109"/>
              <a:gd name="T9" fmla="*/ 2147483647 h 109"/>
              <a:gd name="T10" fmla="*/ 2147483647 w 109"/>
              <a:gd name="T11" fmla="*/ 2147483647 h 109"/>
              <a:gd name="T12" fmla="*/ 2147483647 w 109"/>
              <a:gd name="T13" fmla="*/ 2147483647 h 109"/>
              <a:gd name="T14" fmla="*/ 2147483647 w 109"/>
              <a:gd name="T15" fmla="*/ 2147483647 h 109"/>
              <a:gd name="T16" fmla="*/ 2147483647 w 109"/>
              <a:gd name="T17" fmla="*/ 2147483647 h 109"/>
              <a:gd name="T18" fmla="*/ 2147483647 w 109"/>
              <a:gd name="T19" fmla="*/ 2147483647 h 109"/>
              <a:gd name="T20" fmla="*/ 2147483647 w 109"/>
              <a:gd name="T21" fmla="*/ 2147483647 h 109"/>
              <a:gd name="T22" fmla="*/ 2147483647 w 109"/>
              <a:gd name="T23" fmla="*/ 2147483647 h 109"/>
              <a:gd name="T24" fmla="*/ 2147483647 w 109"/>
              <a:gd name="T25" fmla="*/ 2147483647 h 109"/>
              <a:gd name="T26" fmla="*/ 0 w 109"/>
              <a:gd name="T27" fmla="*/ 2147483647 h 109"/>
              <a:gd name="T28" fmla="*/ 2147483647 w 109"/>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09"/>
              <a:gd name="T47" fmla="*/ 109 w 109"/>
              <a:gd name="T48" fmla="*/ 109 h 1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09">
                <a:moveTo>
                  <a:pt x="38" y="0"/>
                </a:moveTo>
                <a:lnTo>
                  <a:pt x="63" y="0"/>
                </a:lnTo>
                <a:lnTo>
                  <a:pt x="81" y="4"/>
                </a:lnTo>
                <a:lnTo>
                  <a:pt x="94" y="22"/>
                </a:lnTo>
                <a:lnTo>
                  <a:pt x="105" y="49"/>
                </a:lnTo>
                <a:lnTo>
                  <a:pt x="108" y="74"/>
                </a:lnTo>
                <a:lnTo>
                  <a:pt x="96" y="87"/>
                </a:lnTo>
                <a:lnTo>
                  <a:pt x="92" y="103"/>
                </a:lnTo>
                <a:lnTo>
                  <a:pt x="78" y="108"/>
                </a:lnTo>
                <a:lnTo>
                  <a:pt x="67" y="94"/>
                </a:lnTo>
                <a:lnTo>
                  <a:pt x="56" y="67"/>
                </a:lnTo>
                <a:lnTo>
                  <a:pt x="49" y="58"/>
                </a:lnTo>
                <a:lnTo>
                  <a:pt x="27" y="56"/>
                </a:lnTo>
                <a:lnTo>
                  <a:pt x="0" y="29"/>
                </a:lnTo>
                <a:lnTo>
                  <a:pt x="38" y="0"/>
                </a:lnTo>
              </a:path>
            </a:pathLst>
          </a:custGeom>
          <a:solidFill>
            <a:srgbClr val="FF0000"/>
          </a:solid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sp>
        <p:nvSpPr>
          <p:cNvPr id="141" name="Freeform 56">
            <a:extLst>
              <a:ext uri="{FF2B5EF4-FFF2-40B4-BE49-F238E27FC236}">
                <a16:creationId xmlns:a16="http://schemas.microsoft.com/office/drawing/2014/main" id="{1AAD971D-E4D1-424F-85D1-5878BB504E63}"/>
              </a:ext>
            </a:extLst>
          </p:cNvPr>
          <p:cNvSpPr>
            <a:spLocks noChangeAspect="1"/>
          </p:cNvSpPr>
          <p:nvPr/>
        </p:nvSpPr>
        <p:spPr bwMode="auto">
          <a:xfrm>
            <a:off x="1742901" y="1955315"/>
            <a:ext cx="84137" cy="58738"/>
          </a:xfrm>
          <a:custGeom>
            <a:avLst/>
            <a:gdLst>
              <a:gd name="T0" fmla="*/ 2147483647 w 58"/>
              <a:gd name="T1" fmla="*/ 0 h 43"/>
              <a:gd name="T2" fmla="*/ 2147483647 w 58"/>
              <a:gd name="T3" fmla="*/ 2147483647 h 43"/>
              <a:gd name="T4" fmla="*/ 2147483647 w 58"/>
              <a:gd name="T5" fmla="*/ 2147483647 h 43"/>
              <a:gd name="T6" fmla="*/ 2147483647 w 58"/>
              <a:gd name="T7" fmla="*/ 2147483647 h 43"/>
              <a:gd name="T8" fmla="*/ 2147483647 w 58"/>
              <a:gd name="T9" fmla="*/ 2147483647 h 43"/>
              <a:gd name="T10" fmla="*/ 0 w 58"/>
              <a:gd name="T11" fmla="*/ 2147483647 h 43"/>
              <a:gd name="T12" fmla="*/ 0 w 58"/>
              <a:gd name="T13" fmla="*/ 2147483647 h 43"/>
              <a:gd name="T14" fmla="*/ 2147483647 w 58"/>
              <a:gd name="T15" fmla="*/ 0 h 43"/>
              <a:gd name="T16" fmla="*/ 2147483647 w 58"/>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43"/>
              <a:gd name="T29" fmla="*/ 58 w 5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43">
                <a:moveTo>
                  <a:pt x="50" y="0"/>
                </a:moveTo>
                <a:lnTo>
                  <a:pt x="57" y="9"/>
                </a:lnTo>
                <a:lnTo>
                  <a:pt x="34" y="21"/>
                </a:lnTo>
                <a:lnTo>
                  <a:pt x="13" y="42"/>
                </a:lnTo>
                <a:lnTo>
                  <a:pt x="2" y="37"/>
                </a:lnTo>
                <a:lnTo>
                  <a:pt x="0" y="14"/>
                </a:lnTo>
                <a:lnTo>
                  <a:pt x="0" y="7"/>
                </a:lnTo>
                <a:lnTo>
                  <a:pt x="34" y="0"/>
                </a:lnTo>
                <a:lnTo>
                  <a:pt x="50" y="0"/>
                </a:lnTo>
              </a:path>
            </a:pathLst>
          </a:custGeom>
          <a:solidFill>
            <a:srgbClr val="FF0000"/>
          </a:solid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sp>
        <p:nvSpPr>
          <p:cNvPr id="142" name="Freeform 57">
            <a:extLst>
              <a:ext uri="{FF2B5EF4-FFF2-40B4-BE49-F238E27FC236}">
                <a16:creationId xmlns:a16="http://schemas.microsoft.com/office/drawing/2014/main" id="{F6A88ECA-623B-444B-8E3A-2FD669ACC931}"/>
              </a:ext>
            </a:extLst>
          </p:cNvPr>
          <p:cNvSpPr>
            <a:spLocks noChangeAspect="1"/>
          </p:cNvSpPr>
          <p:nvPr/>
        </p:nvSpPr>
        <p:spPr bwMode="auto">
          <a:xfrm>
            <a:off x="1397672" y="1235384"/>
            <a:ext cx="609599" cy="506412"/>
          </a:xfrm>
          <a:custGeom>
            <a:avLst/>
            <a:gdLst>
              <a:gd name="T0" fmla="*/ 2147483647 w 416"/>
              <a:gd name="T1" fmla="*/ 2147483647 h 363"/>
              <a:gd name="T2" fmla="*/ 2147483647 w 416"/>
              <a:gd name="T3" fmla="*/ 2147483647 h 363"/>
              <a:gd name="T4" fmla="*/ 2147483647 w 416"/>
              <a:gd name="T5" fmla="*/ 2147483647 h 363"/>
              <a:gd name="T6" fmla="*/ 2147483647 w 416"/>
              <a:gd name="T7" fmla="*/ 2147483647 h 363"/>
              <a:gd name="T8" fmla="*/ 0 w 416"/>
              <a:gd name="T9" fmla="*/ 2147483647 h 363"/>
              <a:gd name="T10" fmla="*/ 2147483647 w 416"/>
              <a:gd name="T11" fmla="*/ 2147483647 h 363"/>
              <a:gd name="T12" fmla="*/ 2147483647 w 416"/>
              <a:gd name="T13" fmla="*/ 2147483647 h 363"/>
              <a:gd name="T14" fmla="*/ 2147483647 w 416"/>
              <a:gd name="T15" fmla="*/ 2147483647 h 363"/>
              <a:gd name="T16" fmla="*/ 2147483647 w 416"/>
              <a:gd name="T17" fmla="*/ 2147483647 h 363"/>
              <a:gd name="T18" fmla="*/ 2147483647 w 416"/>
              <a:gd name="T19" fmla="*/ 2147483647 h 363"/>
              <a:gd name="T20" fmla="*/ 2147483647 w 416"/>
              <a:gd name="T21" fmla="*/ 2147483647 h 363"/>
              <a:gd name="T22" fmla="*/ 2147483647 w 416"/>
              <a:gd name="T23" fmla="*/ 2147483647 h 363"/>
              <a:gd name="T24" fmla="*/ 2147483647 w 416"/>
              <a:gd name="T25" fmla="*/ 2147483647 h 363"/>
              <a:gd name="T26" fmla="*/ 2147483647 w 416"/>
              <a:gd name="T27" fmla="*/ 2147483647 h 363"/>
              <a:gd name="T28" fmla="*/ 2147483647 w 416"/>
              <a:gd name="T29" fmla="*/ 2147483647 h 363"/>
              <a:gd name="T30" fmla="*/ 2147483647 w 416"/>
              <a:gd name="T31" fmla="*/ 2147483647 h 363"/>
              <a:gd name="T32" fmla="*/ 2147483647 w 416"/>
              <a:gd name="T33" fmla="*/ 2147483647 h 363"/>
              <a:gd name="T34" fmla="*/ 2147483647 w 416"/>
              <a:gd name="T35" fmla="*/ 2147483647 h 363"/>
              <a:gd name="T36" fmla="*/ 2147483647 w 416"/>
              <a:gd name="T37" fmla="*/ 2147483647 h 363"/>
              <a:gd name="T38" fmla="*/ 2147483647 w 416"/>
              <a:gd name="T39" fmla="*/ 2147483647 h 363"/>
              <a:gd name="T40" fmla="*/ 2147483647 w 416"/>
              <a:gd name="T41" fmla="*/ 2147483647 h 363"/>
              <a:gd name="T42" fmla="*/ 2147483647 w 416"/>
              <a:gd name="T43" fmla="*/ 2147483647 h 363"/>
              <a:gd name="T44" fmla="*/ 2147483647 w 416"/>
              <a:gd name="T45" fmla="*/ 2147483647 h 363"/>
              <a:gd name="T46" fmla="*/ 2147483647 w 416"/>
              <a:gd name="T47" fmla="*/ 2147483647 h 363"/>
              <a:gd name="T48" fmla="*/ 2147483647 w 416"/>
              <a:gd name="T49" fmla="*/ 2147483647 h 363"/>
              <a:gd name="T50" fmla="*/ 2147483647 w 416"/>
              <a:gd name="T51" fmla="*/ 2147483647 h 363"/>
              <a:gd name="T52" fmla="*/ 2147483647 w 416"/>
              <a:gd name="T53" fmla="*/ 2147483647 h 363"/>
              <a:gd name="T54" fmla="*/ 2147483647 w 416"/>
              <a:gd name="T55" fmla="*/ 2147483647 h 363"/>
              <a:gd name="T56" fmla="*/ 2147483647 w 416"/>
              <a:gd name="T57" fmla="*/ 2147483647 h 363"/>
              <a:gd name="T58" fmla="*/ 2147483647 w 416"/>
              <a:gd name="T59" fmla="*/ 2147483647 h 363"/>
              <a:gd name="T60" fmla="*/ 2147483647 w 416"/>
              <a:gd name="T61" fmla="*/ 2147483647 h 363"/>
              <a:gd name="T62" fmla="*/ 2147483647 w 416"/>
              <a:gd name="T63" fmla="*/ 2147483647 h 363"/>
              <a:gd name="T64" fmla="*/ 2147483647 w 416"/>
              <a:gd name="T65" fmla="*/ 2147483647 h 363"/>
              <a:gd name="T66" fmla="*/ 2147483647 w 416"/>
              <a:gd name="T67" fmla="*/ 2147483647 h 363"/>
              <a:gd name="T68" fmla="*/ 2147483647 w 416"/>
              <a:gd name="T69" fmla="*/ 2147483647 h 363"/>
              <a:gd name="T70" fmla="*/ 2147483647 w 416"/>
              <a:gd name="T71" fmla="*/ 0 h 363"/>
              <a:gd name="T72" fmla="*/ 2147483647 w 416"/>
              <a:gd name="T73" fmla="*/ 2147483647 h 363"/>
              <a:gd name="T74" fmla="*/ 2147483647 w 416"/>
              <a:gd name="T75" fmla="*/ 2147483647 h 363"/>
              <a:gd name="T76" fmla="*/ 2147483647 w 416"/>
              <a:gd name="T77" fmla="*/ 2147483647 h 363"/>
              <a:gd name="T78" fmla="*/ 2147483647 w 416"/>
              <a:gd name="T79" fmla="*/ 2147483647 h 363"/>
              <a:gd name="T80" fmla="*/ 2147483647 w 416"/>
              <a:gd name="T81" fmla="*/ 2147483647 h 363"/>
              <a:gd name="T82" fmla="*/ 2147483647 w 416"/>
              <a:gd name="T83" fmla="*/ 2147483647 h 363"/>
              <a:gd name="T84" fmla="*/ 2147483647 w 416"/>
              <a:gd name="T85" fmla="*/ 2147483647 h 363"/>
              <a:gd name="T86" fmla="*/ 2147483647 w 416"/>
              <a:gd name="T87" fmla="*/ 2147483647 h 363"/>
              <a:gd name="T88" fmla="*/ 2147483647 w 416"/>
              <a:gd name="T89" fmla="*/ 2147483647 h 363"/>
              <a:gd name="T90" fmla="*/ 2147483647 w 416"/>
              <a:gd name="T91" fmla="*/ 2147483647 h 363"/>
              <a:gd name="T92" fmla="*/ 2147483647 w 416"/>
              <a:gd name="T93" fmla="*/ 2147483647 h 363"/>
              <a:gd name="T94" fmla="*/ 2147483647 w 416"/>
              <a:gd name="T95" fmla="*/ 2147483647 h 363"/>
              <a:gd name="T96" fmla="*/ 2147483647 w 416"/>
              <a:gd name="T97" fmla="*/ 2147483647 h 3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6"/>
              <a:gd name="T148" fmla="*/ 0 h 363"/>
              <a:gd name="T149" fmla="*/ 416 w 416"/>
              <a:gd name="T150" fmla="*/ 363 h 3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6" h="363">
                <a:moveTo>
                  <a:pt x="31" y="84"/>
                </a:moveTo>
                <a:lnTo>
                  <a:pt x="20" y="97"/>
                </a:lnTo>
                <a:lnTo>
                  <a:pt x="34" y="122"/>
                </a:lnTo>
                <a:lnTo>
                  <a:pt x="49" y="127"/>
                </a:lnTo>
                <a:lnTo>
                  <a:pt x="65" y="138"/>
                </a:lnTo>
                <a:lnTo>
                  <a:pt x="65" y="177"/>
                </a:lnTo>
                <a:lnTo>
                  <a:pt x="52" y="204"/>
                </a:lnTo>
                <a:lnTo>
                  <a:pt x="38" y="211"/>
                </a:lnTo>
                <a:lnTo>
                  <a:pt x="4" y="204"/>
                </a:lnTo>
                <a:lnTo>
                  <a:pt x="0" y="209"/>
                </a:lnTo>
                <a:lnTo>
                  <a:pt x="40" y="250"/>
                </a:lnTo>
                <a:lnTo>
                  <a:pt x="54" y="257"/>
                </a:lnTo>
                <a:lnTo>
                  <a:pt x="61" y="286"/>
                </a:lnTo>
                <a:lnTo>
                  <a:pt x="74" y="316"/>
                </a:lnTo>
                <a:lnTo>
                  <a:pt x="99" y="336"/>
                </a:lnTo>
                <a:lnTo>
                  <a:pt x="126" y="341"/>
                </a:lnTo>
                <a:lnTo>
                  <a:pt x="142" y="355"/>
                </a:lnTo>
                <a:lnTo>
                  <a:pt x="158" y="355"/>
                </a:lnTo>
                <a:lnTo>
                  <a:pt x="176" y="346"/>
                </a:lnTo>
                <a:lnTo>
                  <a:pt x="213" y="355"/>
                </a:lnTo>
                <a:lnTo>
                  <a:pt x="233" y="362"/>
                </a:lnTo>
                <a:lnTo>
                  <a:pt x="258" y="357"/>
                </a:lnTo>
                <a:lnTo>
                  <a:pt x="274" y="355"/>
                </a:lnTo>
                <a:lnTo>
                  <a:pt x="288" y="341"/>
                </a:lnTo>
                <a:lnTo>
                  <a:pt x="299" y="346"/>
                </a:lnTo>
                <a:lnTo>
                  <a:pt x="312" y="357"/>
                </a:lnTo>
                <a:lnTo>
                  <a:pt x="328" y="350"/>
                </a:lnTo>
                <a:lnTo>
                  <a:pt x="340" y="339"/>
                </a:lnTo>
                <a:lnTo>
                  <a:pt x="349" y="330"/>
                </a:lnTo>
                <a:lnTo>
                  <a:pt x="380" y="323"/>
                </a:lnTo>
                <a:lnTo>
                  <a:pt x="387" y="314"/>
                </a:lnTo>
                <a:lnTo>
                  <a:pt x="392" y="298"/>
                </a:lnTo>
                <a:lnTo>
                  <a:pt x="412" y="282"/>
                </a:lnTo>
                <a:lnTo>
                  <a:pt x="415" y="268"/>
                </a:lnTo>
                <a:lnTo>
                  <a:pt x="408" y="259"/>
                </a:lnTo>
                <a:lnTo>
                  <a:pt x="396" y="245"/>
                </a:lnTo>
                <a:lnTo>
                  <a:pt x="394" y="193"/>
                </a:lnTo>
                <a:lnTo>
                  <a:pt x="410" y="186"/>
                </a:lnTo>
                <a:lnTo>
                  <a:pt x="401" y="170"/>
                </a:lnTo>
                <a:lnTo>
                  <a:pt x="387" y="170"/>
                </a:lnTo>
                <a:lnTo>
                  <a:pt x="378" y="170"/>
                </a:lnTo>
                <a:lnTo>
                  <a:pt x="383" y="161"/>
                </a:lnTo>
                <a:lnTo>
                  <a:pt x="378" y="145"/>
                </a:lnTo>
                <a:lnTo>
                  <a:pt x="369" y="141"/>
                </a:lnTo>
                <a:lnTo>
                  <a:pt x="351" y="150"/>
                </a:lnTo>
                <a:lnTo>
                  <a:pt x="337" y="163"/>
                </a:lnTo>
                <a:lnTo>
                  <a:pt x="328" y="161"/>
                </a:lnTo>
                <a:lnTo>
                  <a:pt x="317" y="154"/>
                </a:lnTo>
                <a:lnTo>
                  <a:pt x="301" y="145"/>
                </a:lnTo>
                <a:lnTo>
                  <a:pt x="283" y="141"/>
                </a:lnTo>
                <a:lnTo>
                  <a:pt x="274" y="145"/>
                </a:lnTo>
                <a:lnTo>
                  <a:pt x="265" y="138"/>
                </a:lnTo>
                <a:lnTo>
                  <a:pt x="265" y="125"/>
                </a:lnTo>
                <a:lnTo>
                  <a:pt x="256" y="122"/>
                </a:lnTo>
                <a:lnTo>
                  <a:pt x="238" y="127"/>
                </a:lnTo>
                <a:lnTo>
                  <a:pt x="219" y="125"/>
                </a:lnTo>
                <a:lnTo>
                  <a:pt x="219" y="116"/>
                </a:lnTo>
                <a:lnTo>
                  <a:pt x="213" y="107"/>
                </a:lnTo>
                <a:lnTo>
                  <a:pt x="201" y="104"/>
                </a:lnTo>
                <a:lnTo>
                  <a:pt x="195" y="116"/>
                </a:lnTo>
                <a:lnTo>
                  <a:pt x="190" y="120"/>
                </a:lnTo>
                <a:lnTo>
                  <a:pt x="183" y="116"/>
                </a:lnTo>
                <a:lnTo>
                  <a:pt x="170" y="118"/>
                </a:lnTo>
                <a:lnTo>
                  <a:pt x="158" y="129"/>
                </a:lnTo>
                <a:lnTo>
                  <a:pt x="149" y="120"/>
                </a:lnTo>
                <a:lnTo>
                  <a:pt x="151" y="91"/>
                </a:lnTo>
                <a:lnTo>
                  <a:pt x="161" y="75"/>
                </a:lnTo>
                <a:lnTo>
                  <a:pt x="170" y="66"/>
                </a:lnTo>
                <a:lnTo>
                  <a:pt x="167" y="45"/>
                </a:lnTo>
                <a:lnTo>
                  <a:pt x="170" y="22"/>
                </a:lnTo>
                <a:lnTo>
                  <a:pt x="165" y="0"/>
                </a:lnTo>
                <a:lnTo>
                  <a:pt x="158" y="0"/>
                </a:lnTo>
                <a:lnTo>
                  <a:pt x="149" y="9"/>
                </a:lnTo>
                <a:lnTo>
                  <a:pt x="145" y="29"/>
                </a:lnTo>
                <a:lnTo>
                  <a:pt x="138" y="45"/>
                </a:lnTo>
                <a:lnTo>
                  <a:pt x="129" y="31"/>
                </a:lnTo>
                <a:lnTo>
                  <a:pt x="136" y="15"/>
                </a:lnTo>
                <a:lnTo>
                  <a:pt x="124" y="6"/>
                </a:lnTo>
                <a:lnTo>
                  <a:pt x="106" y="9"/>
                </a:lnTo>
                <a:lnTo>
                  <a:pt x="99" y="20"/>
                </a:lnTo>
                <a:lnTo>
                  <a:pt x="104" y="29"/>
                </a:lnTo>
                <a:lnTo>
                  <a:pt x="97" y="40"/>
                </a:lnTo>
                <a:lnTo>
                  <a:pt x="90" y="36"/>
                </a:lnTo>
                <a:lnTo>
                  <a:pt x="79" y="27"/>
                </a:lnTo>
                <a:lnTo>
                  <a:pt x="70" y="29"/>
                </a:lnTo>
                <a:lnTo>
                  <a:pt x="63" y="40"/>
                </a:lnTo>
                <a:lnTo>
                  <a:pt x="72" y="56"/>
                </a:lnTo>
                <a:lnTo>
                  <a:pt x="88" y="59"/>
                </a:lnTo>
                <a:lnTo>
                  <a:pt x="106" y="77"/>
                </a:lnTo>
                <a:lnTo>
                  <a:pt x="113" y="81"/>
                </a:lnTo>
                <a:lnTo>
                  <a:pt x="113" y="93"/>
                </a:lnTo>
                <a:lnTo>
                  <a:pt x="97" y="95"/>
                </a:lnTo>
                <a:lnTo>
                  <a:pt x="99" y="111"/>
                </a:lnTo>
                <a:lnTo>
                  <a:pt x="106" y="120"/>
                </a:lnTo>
                <a:lnTo>
                  <a:pt x="99" y="129"/>
                </a:lnTo>
                <a:lnTo>
                  <a:pt x="86" y="127"/>
                </a:lnTo>
                <a:lnTo>
                  <a:pt x="65" y="107"/>
                </a:lnTo>
                <a:lnTo>
                  <a:pt x="49" y="93"/>
                </a:lnTo>
                <a:lnTo>
                  <a:pt x="31" y="84"/>
                </a:lnTo>
              </a:path>
            </a:pathLst>
          </a:custGeom>
          <a:no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grpSp>
        <p:nvGrpSpPr>
          <p:cNvPr id="143" name="Group 58">
            <a:extLst>
              <a:ext uri="{FF2B5EF4-FFF2-40B4-BE49-F238E27FC236}">
                <a16:creationId xmlns:a16="http://schemas.microsoft.com/office/drawing/2014/main" id="{ADE6EF88-0C74-4ED0-8A4D-68F005FDA009}"/>
              </a:ext>
            </a:extLst>
          </p:cNvPr>
          <p:cNvGrpSpPr>
            <a:grpSpLocks noChangeAspect="1"/>
          </p:cNvGrpSpPr>
          <p:nvPr/>
        </p:nvGrpSpPr>
        <p:grpSpPr bwMode="auto">
          <a:xfrm>
            <a:off x="3130377" y="852007"/>
            <a:ext cx="915987" cy="1851025"/>
            <a:chOff x="3324" y="947"/>
            <a:chExt cx="626" cy="1332"/>
          </a:xfrm>
          <a:solidFill>
            <a:srgbClr val="42526C"/>
          </a:solidFill>
        </p:grpSpPr>
        <p:sp>
          <p:nvSpPr>
            <p:cNvPr id="144" name="Freeform 59">
              <a:extLst>
                <a:ext uri="{FF2B5EF4-FFF2-40B4-BE49-F238E27FC236}">
                  <a16:creationId xmlns:a16="http://schemas.microsoft.com/office/drawing/2014/main" id="{34A00F04-76CD-4331-8249-85F26970FF58}"/>
                </a:ext>
              </a:extLst>
            </p:cNvPr>
            <p:cNvSpPr>
              <a:spLocks noChangeAspect="1"/>
            </p:cNvSpPr>
            <p:nvPr/>
          </p:nvSpPr>
          <p:spPr bwMode="auto">
            <a:xfrm>
              <a:off x="3573" y="2099"/>
              <a:ext cx="42" cy="103"/>
            </a:xfrm>
            <a:custGeom>
              <a:avLst/>
              <a:gdLst>
                <a:gd name="T0" fmla="*/ 41 w 42"/>
                <a:gd name="T1" fmla="*/ 0 h 103"/>
                <a:gd name="T2" fmla="*/ 38 w 42"/>
                <a:gd name="T3" fmla="*/ 34 h 103"/>
                <a:gd name="T4" fmla="*/ 27 w 42"/>
                <a:gd name="T5" fmla="*/ 61 h 103"/>
                <a:gd name="T6" fmla="*/ 6 w 42"/>
                <a:gd name="T7" fmla="*/ 77 h 103"/>
                <a:gd name="T8" fmla="*/ 11 w 42"/>
                <a:gd name="T9" fmla="*/ 95 h 103"/>
                <a:gd name="T10" fmla="*/ 4 w 42"/>
                <a:gd name="T11" fmla="*/ 102 h 103"/>
                <a:gd name="T12" fmla="*/ 0 w 42"/>
                <a:gd name="T13" fmla="*/ 79 h 103"/>
                <a:gd name="T14" fmla="*/ 6 w 42"/>
                <a:gd name="T15" fmla="*/ 63 h 103"/>
                <a:gd name="T16" fmla="*/ 11 w 42"/>
                <a:gd name="T17" fmla="*/ 43 h 103"/>
                <a:gd name="T18" fmla="*/ 41 w 42"/>
                <a:gd name="T19" fmla="*/ 0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103"/>
                <a:gd name="T32" fmla="*/ 42 w 42"/>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103">
                  <a:moveTo>
                    <a:pt x="41" y="0"/>
                  </a:moveTo>
                  <a:lnTo>
                    <a:pt x="38" y="34"/>
                  </a:lnTo>
                  <a:lnTo>
                    <a:pt x="27" y="61"/>
                  </a:lnTo>
                  <a:lnTo>
                    <a:pt x="6" y="77"/>
                  </a:lnTo>
                  <a:lnTo>
                    <a:pt x="11" y="95"/>
                  </a:lnTo>
                  <a:lnTo>
                    <a:pt x="4" y="102"/>
                  </a:lnTo>
                  <a:lnTo>
                    <a:pt x="0" y="79"/>
                  </a:lnTo>
                  <a:lnTo>
                    <a:pt x="6" y="63"/>
                  </a:lnTo>
                  <a:lnTo>
                    <a:pt x="11" y="43"/>
                  </a:lnTo>
                  <a:lnTo>
                    <a:pt x="41" y="0"/>
                  </a:lnTo>
                </a:path>
              </a:pathLst>
            </a:custGeom>
            <a:grpFill/>
            <a:ln w="6350" cap="rnd" cmpd="sng">
              <a:solidFill>
                <a:schemeClr val="tx2"/>
              </a:solidFill>
              <a:prstDash val="solid"/>
              <a:round/>
              <a:headEnd/>
              <a:tailEnd/>
            </a:ln>
          </p:spPr>
          <p:txBody>
            <a:bodyPr/>
            <a:lstStyle/>
            <a:p>
              <a:endParaRPr lang="en-US" sz="1600">
                <a:latin typeface="Palatino" pitchFamily="2" charset="77"/>
                <a:ea typeface="Palatino" pitchFamily="2" charset="77"/>
              </a:endParaRPr>
            </a:p>
          </p:txBody>
        </p:sp>
        <p:sp>
          <p:nvSpPr>
            <p:cNvPr id="145" name="Freeform 60">
              <a:extLst>
                <a:ext uri="{FF2B5EF4-FFF2-40B4-BE49-F238E27FC236}">
                  <a16:creationId xmlns:a16="http://schemas.microsoft.com/office/drawing/2014/main" id="{0BEAA3C4-07B4-4C41-8D95-A8FB0AAA6468}"/>
                </a:ext>
              </a:extLst>
            </p:cNvPr>
            <p:cNvSpPr>
              <a:spLocks noChangeAspect="1"/>
            </p:cNvSpPr>
            <p:nvPr/>
          </p:nvSpPr>
          <p:spPr bwMode="auto">
            <a:xfrm>
              <a:off x="3666" y="2053"/>
              <a:ext cx="58" cy="81"/>
            </a:xfrm>
            <a:custGeom>
              <a:avLst/>
              <a:gdLst>
                <a:gd name="T0" fmla="*/ 45 w 58"/>
                <a:gd name="T1" fmla="*/ 0 h 81"/>
                <a:gd name="T2" fmla="*/ 57 w 58"/>
                <a:gd name="T3" fmla="*/ 0 h 81"/>
                <a:gd name="T4" fmla="*/ 43 w 58"/>
                <a:gd name="T5" fmla="*/ 15 h 81"/>
                <a:gd name="T6" fmla="*/ 41 w 58"/>
                <a:gd name="T7" fmla="*/ 26 h 81"/>
                <a:gd name="T8" fmla="*/ 45 w 58"/>
                <a:gd name="T9" fmla="*/ 44 h 81"/>
                <a:gd name="T10" fmla="*/ 29 w 58"/>
                <a:gd name="T11" fmla="*/ 60 h 81"/>
                <a:gd name="T12" fmla="*/ 11 w 58"/>
                <a:gd name="T13" fmla="*/ 80 h 81"/>
                <a:gd name="T14" fmla="*/ 6 w 58"/>
                <a:gd name="T15" fmla="*/ 60 h 81"/>
                <a:gd name="T16" fmla="*/ 0 w 58"/>
                <a:gd name="T17" fmla="*/ 53 h 81"/>
                <a:gd name="T18" fmla="*/ 0 w 58"/>
                <a:gd name="T19" fmla="*/ 37 h 81"/>
                <a:gd name="T20" fmla="*/ 18 w 58"/>
                <a:gd name="T21" fmla="*/ 22 h 81"/>
                <a:gd name="T22" fmla="*/ 45 w 58"/>
                <a:gd name="T23" fmla="*/ 0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
                <a:gd name="T37" fmla="*/ 0 h 81"/>
                <a:gd name="T38" fmla="*/ 58 w 58"/>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 h="81">
                  <a:moveTo>
                    <a:pt x="45" y="0"/>
                  </a:moveTo>
                  <a:lnTo>
                    <a:pt x="57" y="0"/>
                  </a:lnTo>
                  <a:lnTo>
                    <a:pt x="43" y="15"/>
                  </a:lnTo>
                  <a:lnTo>
                    <a:pt x="41" y="26"/>
                  </a:lnTo>
                  <a:lnTo>
                    <a:pt x="45" y="44"/>
                  </a:lnTo>
                  <a:lnTo>
                    <a:pt x="29" y="60"/>
                  </a:lnTo>
                  <a:lnTo>
                    <a:pt x="11" y="80"/>
                  </a:lnTo>
                  <a:lnTo>
                    <a:pt x="6" y="60"/>
                  </a:lnTo>
                  <a:lnTo>
                    <a:pt x="0" y="53"/>
                  </a:lnTo>
                  <a:lnTo>
                    <a:pt x="0" y="37"/>
                  </a:lnTo>
                  <a:lnTo>
                    <a:pt x="18" y="22"/>
                  </a:lnTo>
                  <a:lnTo>
                    <a:pt x="45" y="0"/>
                  </a:lnTo>
                </a:path>
              </a:pathLst>
            </a:custGeom>
            <a:grpFill/>
            <a:ln w="6350" cap="rnd" cmpd="sng">
              <a:solidFill>
                <a:schemeClr val="tx2"/>
              </a:solidFill>
              <a:prstDash val="solid"/>
              <a:round/>
              <a:headEnd/>
              <a:tailEnd/>
            </a:ln>
          </p:spPr>
          <p:txBody>
            <a:bodyPr/>
            <a:lstStyle/>
            <a:p>
              <a:endParaRPr lang="en-US" sz="1600">
                <a:latin typeface="Palatino" pitchFamily="2" charset="77"/>
                <a:ea typeface="Palatino" pitchFamily="2" charset="77"/>
              </a:endParaRPr>
            </a:p>
          </p:txBody>
        </p:sp>
        <p:grpSp>
          <p:nvGrpSpPr>
            <p:cNvPr id="146" name="Group 61">
              <a:extLst>
                <a:ext uri="{FF2B5EF4-FFF2-40B4-BE49-F238E27FC236}">
                  <a16:creationId xmlns:a16="http://schemas.microsoft.com/office/drawing/2014/main" id="{BD1F3156-C1B4-487E-88EF-1FABFCDAA84E}"/>
                </a:ext>
              </a:extLst>
            </p:cNvPr>
            <p:cNvGrpSpPr>
              <a:grpSpLocks noChangeAspect="1"/>
            </p:cNvGrpSpPr>
            <p:nvPr/>
          </p:nvGrpSpPr>
          <p:grpSpPr bwMode="auto">
            <a:xfrm>
              <a:off x="3324" y="947"/>
              <a:ext cx="626" cy="1332"/>
              <a:chOff x="3324" y="947"/>
              <a:chExt cx="626" cy="1332"/>
            </a:xfrm>
            <a:grpFill/>
          </p:grpSpPr>
          <p:sp>
            <p:nvSpPr>
              <p:cNvPr id="147" name="Freeform 62">
                <a:extLst>
                  <a:ext uri="{FF2B5EF4-FFF2-40B4-BE49-F238E27FC236}">
                    <a16:creationId xmlns:a16="http://schemas.microsoft.com/office/drawing/2014/main" id="{18FCE105-142F-4920-8652-7E1C52337C09}"/>
                  </a:ext>
                </a:extLst>
              </p:cNvPr>
              <p:cNvSpPr>
                <a:spLocks noChangeAspect="1"/>
              </p:cNvSpPr>
              <p:nvPr/>
            </p:nvSpPr>
            <p:spPr bwMode="auto">
              <a:xfrm>
                <a:off x="3324" y="947"/>
                <a:ext cx="626" cy="1332"/>
              </a:xfrm>
              <a:custGeom>
                <a:avLst/>
                <a:gdLst>
                  <a:gd name="T0" fmla="*/ 492 w 626"/>
                  <a:gd name="T1" fmla="*/ 24 h 1332"/>
                  <a:gd name="T2" fmla="*/ 577 w 626"/>
                  <a:gd name="T3" fmla="*/ 81 h 1332"/>
                  <a:gd name="T4" fmla="*/ 583 w 626"/>
                  <a:gd name="T5" fmla="*/ 131 h 1332"/>
                  <a:gd name="T6" fmla="*/ 604 w 626"/>
                  <a:gd name="T7" fmla="*/ 177 h 1332"/>
                  <a:gd name="T8" fmla="*/ 599 w 626"/>
                  <a:gd name="T9" fmla="*/ 236 h 1332"/>
                  <a:gd name="T10" fmla="*/ 618 w 626"/>
                  <a:gd name="T11" fmla="*/ 277 h 1332"/>
                  <a:gd name="T12" fmla="*/ 613 w 626"/>
                  <a:gd name="T13" fmla="*/ 311 h 1332"/>
                  <a:gd name="T14" fmla="*/ 538 w 626"/>
                  <a:gd name="T15" fmla="*/ 317 h 1332"/>
                  <a:gd name="T16" fmla="*/ 504 w 626"/>
                  <a:gd name="T17" fmla="*/ 367 h 1332"/>
                  <a:gd name="T18" fmla="*/ 494 w 626"/>
                  <a:gd name="T19" fmla="*/ 406 h 1332"/>
                  <a:gd name="T20" fmla="*/ 499 w 626"/>
                  <a:gd name="T21" fmla="*/ 458 h 1332"/>
                  <a:gd name="T22" fmla="*/ 476 w 626"/>
                  <a:gd name="T23" fmla="*/ 508 h 1332"/>
                  <a:gd name="T24" fmla="*/ 406 w 626"/>
                  <a:gd name="T25" fmla="*/ 551 h 1332"/>
                  <a:gd name="T26" fmla="*/ 378 w 626"/>
                  <a:gd name="T27" fmla="*/ 576 h 1332"/>
                  <a:gd name="T28" fmla="*/ 346 w 626"/>
                  <a:gd name="T29" fmla="*/ 638 h 1332"/>
                  <a:gd name="T30" fmla="*/ 335 w 626"/>
                  <a:gd name="T31" fmla="*/ 688 h 1332"/>
                  <a:gd name="T32" fmla="*/ 305 w 626"/>
                  <a:gd name="T33" fmla="*/ 754 h 1332"/>
                  <a:gd name="T34" fmla="*/ 348 w 626"/>
                  <a:gd name="T35" fmla="*/ 842 h 1332"/>
                  <a:gd name="T36" fmla="*/ 383 w 626"/>
                  <a:gd name="T37" fmla="*/ 908 h 1332"/>
                  <a:gd name="T38" fmla="*/ 346 w 626"/>
                  <a:gd name="T39" fmla="*/ 933 h 1332"/>
                  <a:gd name="T40" fmla="*/ 312 w 626"/>
                  <a:gd name="T41" fmla="*/ 938 h 1332"/>
                  <a:gd name="T42" fmla="*/ 241 w 626"/>
                  <a:gd name="T43" fmla="*/ 942 h 1332"/>
                  <a:gd name="T44" fmla="*/ 307 w 626"/>
                  <a:gd name="T45" fmla="*/ 958 h 1332"/>
                  <a:gd name="T46" fmla="*/ 346 w 626"/>
                  <a:gd name="T47" fmla="*/ 978 h 1332"/>
                  <a:gd name="T48" fmla="*/ 321 w 626"/>
                  <a:gd name="T49" fmla="*/ 994 h 1332"/>
                  <a:gd name="T50" fmla="*/ 278 w 626"/>
                  <a:gd name="T51" fmla="*/ 1033 h 1332"/>
                  <a:gd name="T52" fmla="*/ 266 w 626"/>
                  <a:gd name="T53" fmla="*/ 1069 h 1332"/>
                  <a:gd name="T54" fmla="*/ 250 w 626"/>
                  <a:gd name="T55" fmla="*/ 1156 h 1332"/>
                  <a:gd name="T56" fmla="*/ 230 w 626"/>
                  <a:gd name="T57" fmla="*/ 1215 h 1332"/>
                  <a:gd name="T58" fmla="*/ 177 w 626"/>
                  <a:gd name="T59" fmla="*/ 1260 h 1332"/>
                  <a:gd name="T60" fmla="*/ 130 w 626"/>
                  <a:gd name="T61" fmla="*/ 1276 h 1332"/>
                  <a:gd name="T62" fmla="*/ 120 w 626"/>
                  <a:gd name="T63" fmla="*/ 1319 h 1332"/>
                  <a:gd name="T64" fmla="*/ 70 w 626"/>
                  <a:gd name="T65" fmla="*/ 1331 h 1332"/>
                  <a:gd name="T66" fmla="*/ 50 w 626"/>
                  <a:gd name="T67" fmla="*/ 1310 h 1332"/>
                  <a:gd name="T68" fmla="*/ 29 w 626"/>
                  <a:gd name="T69" fmla="*/ 1235 h 1332"/>
                  <a:gd name="T70" fmla="*/ 45 w 626"/>
                  <a:gd name="T71" fmla="*/ 1219 h 1332"/>
                  <a:gd name="T72" fmla="*/ 50 w 626"/>
                  <a:gd name="T73" fmla="*/ 1194 h 1332"/>
                  <a:gd name="T74" fmla="*/ 29 w 626"/>
                  <a:gd name="T75" fmla="*/ 1126 h 1332"/>
                  <a:gd name="T76" fmla="*/ 11 w 626"/>
                  <a:gd name="T77" fmla="*/ 1074 h 1332"/>
                  <a:gd name="T78" fmla="*/ 0 w 626"/>
                  <a:gd name="T79" fmla="*/ 990 h 1332"/>
                  <a:gd name="T80" fmla="*/ 20 w 626"/>
                  <a:gd name="T81" fmla="*/ 958 h 1332"/>
                  <a:gd name="T82" fmla="*/ 36 w 626"/>
                  <a:gd name="T83" fmla="*/ 874 h 1332"/>
                  <a:gd name="T84" fmla="*/ 79 w 626"/>
                  <a:gd name="T85" fmla="*/ 824 h 1332"/>
                  <a:gd name="T86" fmla="*/ 66 w 626"/>
                  <a:gd name="T87" fmla="*/ 738 h 1332"/>
                  <a:gd name="T88" fmla="*/ 84 w 626"/>
                  <a:gd name="T89" fmla="*/ 697 h 1332"/>
                  <a:gd name="T90" fmla="*/ 75 w 626"/>
                  <a:gd name="T91" fmla="*/ 622 h 1332"/>
                  <a:gd name="T92" fmla="*/ 91 w 626"/>
                  <a:gd name="T93" fmla="*/ 533 h 1332"/>
                  <a:gd name="T94" fmla="*/ 145 w 626"/>
                  <a:gd name="T95" fmla="*/ 476 h 1332"/>
                  <a:gd name="T96" fmla="*/ 196 w 626"/>
                  <a:gd name="T97" fmla="*/ 458 h 1332"/>
                  <a:gd name="T98" fmla="*/ 175 w 626"/>
                  <a:gd name="T99" fmla="*/ 406 h 1332"/>
                  <a:gd name="T100" fmla="*/ 196 w 626"/>
                  <a:gd name="T101" fmla="*/ 361 h 1332"/>
                  <a:gd name="T102" fmla="*/ 207 w 626"/>
                  <a:gd name="T103" fmla="*/ 293 h 1332"/>
                  <a:gd name="T104" fmla="*/ 262 w 626"/>
                  <a:gd name="T105" fmla="*/ 252 h 1332"/>
                  <a:gd name="T106" fmla="*/ 287 w 626"/>
                  <a:gd name="T107" fmla="*/ 199 h 1332"/>
                  <a:gd name="T108" fmla="*/ 328 w 626"/>
                  <a:gd name="T109" fmla="*/ 115 h 1332"/>
                  <a:gd name="T110" fmla="*/ 374 w 626"/>
                  <a:gd name="T111" fmla="*/ 77 h 1332"/>
                  <a:gd name="T112" fmla="*/ 415 w 626"/>
                  <a:gd name="T113" fmla="*/ 47 h 1332"/>
                  <a:gd name="T114" fmla="*/ 467 w 626"/>
                  <a:gd name="T115" fmla="*/ 0 h 13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26"/>
                  <a:gd name="T175" fmla="*/ 0 h 1332"/>
                  <a:gd name="T176" fmla="*/ 626 w 626"/>
                  <a:gd name="T177" fmla="*/ 1332 h 13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26" h="1332">
                    <a:moveTo>
                      <a:pt x="472" y="0"/>
                    </a:moveTo>
                    <a:lnTo>
                      <a:pt x="479" y="4"/>
                    </a:lnTo>
                    <a:lnTo>
                      <a:pt x="492" y="24"/>
                    </a:lnTo>
                    <a:lnTo>
                      <a:pt x="547" y="77"/>
                    </a:lnTo>
                    <a:lnTo>
                      <a:pt x="554" y="65"/>
                    </a:lnTo>
                    <a:lnTo>
                      <a:pt x="577" y="81"/>
                    </a:lnTo>
                    <a:lnTo>
                      <a:pt x="583" y="99"/>
                    </a:lnTo>
                    <a:lnTo>
                      <a:pt x="583" y="111"/>
                    </a:lnTo>
                    <a:lnTo>
                      <a:pt x="583" y="131"/>
                    </a:lnTo>
                    <a:lnTo>
                      <a:pt x="577" y="145"/>
                    </a:lnTo>
                    <a:lnTo>
                      <a:pt x="590" y="161"/>
                    </a:lnTo>
                    <a:lnTo>
                      <a:pt x="604" y="177"/>
                    </a:lnTo>
                    <a:lnTo>
                      <a:pt x="604" y="190"/>
                    </a:lnTo>
                    <a:lnTo>
                      <a:pt x="604" y="211"/>
                    </a:lnTo>
                    <a:lnTo>
                      <a:pt x="599" y="236"/>
                    </a:lnTo>
                    <a:lnTo>
                      <a:pt x="590" y="245"/>
                    </a:lnTo>
                    <a:lnTo>
                      <a:pt x="604" y="256"/>
                    </a:lnTo>
                    <a:lnTo>
                      <a:pt x="618" y="277"/>
                    </a:lnTo>
                    <a:lnTo>
                      <a:pt x="625" y="297"/>
                    </a:lnTo>
                    <a:lnTo>
                      <a:pt x="625" y="306"/>
                    </a:lnTo>
                    <a:lnTo>
                      <a:pt x="613" y="311"/>
                    </a:lnTo>
                    <a:lnTo>
                      <a:pt x="558" y="311"/>
                    </a:lnTo>
                    <a:lnTo>
                      <a:pt x="547" y="311"/>
                    </a:lnTo>
                    <a:lnTo>
                      <a:pt x="538" y="317"/>
                    </a:lnTo>
                    <a:lnTo>
                      <a:pt x="538" y="336"/>
                    </a:lnTo>
                    <a:lnTo>
                      <a:pt x="529" y="347"/>
                    </a:lnTo>
                    <a:lnTo>
                      <a:pt x="504" y="367"/>
                    </a:lnTo>
                    <a:lnTo>
                      <a:pt x="508" y="386"/>
                    </a:lnTo>
                    <a:lnTo>
                      <a:pt x="504" y="397"/>
                    </a:lnTo>
                    <a:lnTo>
                      <a:pt x="494" y="406"/>
                    </a:lnTo>
                    <a:lnTo>
                      <a:pt x="504" y="431"/>
                    </a:lnTo>
                    <a:lnTo>
                      <a:pt x="508" y="447"/>
                    </a:lnTo>
                    <a:lnTo>
                      <a:pt x="499" y="458"/>
                    </a:lnTo>
                    <a:lnTo>
                      <a:pt x="483" y="472"/>
                    </a:lnTo>
                    <a:lnTo>
                      <a:pt x="479" y="488"/>
                    </a:lnTo>
                    <a:lnTo>
                      <a:pt x="476" y="508"/>
                    </a:lnTo>
                    <a:lnTo>
                      <a:pt x="447" y="522"/>
                    </a:lnTo>
                    <a:lnTo>
                      <a:pt x="428" y="533"/>
                    </a:lnTo>
                    <a:lnTo>
                      <a:pt x="406" y="551"/>
                    </a:lnTo>
                    <a:lnTo>
                      <a:pt x="408" y="563"/>
                    </a:lnTo>
                    <a:lnTo>
                      <a:pt x="387" y="567"/>
                    </a:lnTo>
                    <a:lnTo>
                      <a:pt x="378" y="576"/>
                    </a:lnTo>
                    <a:lnTo>
                      <a:pt x="358" y="604"/>
                    </a:lnTo>
                    <a:lnTo>
                      <a:pt x="342" y="617"/>
                    </a:lnTo>
                    <a:lnTo>
                      <a:pt x="346" y="638"/>
                    </a:lnTo>
                    <a:lnTo>
                      <a:pt x="335" y="647"/>
                    </a:lnTo>
                    <a:lnTo>
                      <a:pt x="326" y="656"/>
                    </a:lnTo>
                    <a:lnTo>
                      <a:pt x="335" y="688"/>
                    </a:lnTo>
                    <a:lnTo>
                      <a:pt x="330" y="708"/>
                    </a:lnTo>
                    <a:lnTo>
                      <a:pt x="307" y="722"/>
                    </a:lnTo>
                    <a:lnTo>
                      <a:pt x="305" y="754"/>
                    </a:lnTo>
                    <a:lnTo>
                      <a:pt x="307" y="797"/>
                    </a:lnTo>
                    <a:lnTo>
                      <a:pt x="317" y="815"/>
                    </a:lnTo>
                    <a:lnTo>
                      <a:pt x="348" y="842"/>
                    </a:lnTo>
                    <a:lnTo>
                      <a:pt x="362" y="867"/>
                    </a:lnTo>
                    <a:lnTo>
                      <a:pt x="376" y="890"/>
                    </a:lnTo>
                    <a:lnTo>
                      <a:pt x="383" y="908"/>
                    </a:lnTo>
                    <a:lnTo>
                      <a:pt x="376" y="924"/>
                    </a:lnTo>
                    <a:lnTo>
                      <a:pt x="358" y="938"/>
                    </a:lnTo>
                    <a:lnTo>
                      <a:pt x="346" y="933"/>
                    </a:lnTo>
                    <a:lnTo>
                      <a:pt x="335" y="919"/>
                    </a:lnTo>
                    <a:lnTo>
                      <a:pt x="317" y="924"/>
                    </a:lnTo>
                    <a:lnTo>
                      <a:pt x="312" y="938"/>
                    </a:lnTo>
                    <a:lnTo>
                      <a:pt x="287" y="938"/>
                    </a:lnTo>
                    <a:lnTo>
                      <a:pt x="250" y="933"/>
                    </a:lnTo>
                    <a:lnTo>
                      <a:pt x="241" y="942"/>
                    </a:lnTo>
                    <a:lnTo>
                      <a:pt x="266" y="953"/>
                    </a:lnTo>
                    <a:lnTo>
                      <a:pt x="301" y="942"/>
                    </a:lnTo>
                    <a:lnTo>
                      <a:pt x="307" y="958"/>
                    </a:lnTo>
                    <a:lnTo>
                      <a:pt x="335" y="963"/>
                    </a:lnTo>
                    <a:lnTo>
                      <a:pt x="353" y="969"/>
                    </a:lnTo>
                    <a:lnTo>
                      <a:pt x="346" y="978"/>
                    </a:lnTo>
                    <a:lnTo>
                      <a:pt x="321" y="974"/>
                    </a:lnTo>
                    <a:lnTo>
                      <a:pt x="317" y="983"/>
                    </a:lnTo>
                    <a:lnTo>
                      <a:pt x="321" y="994"/>
                    </a:lnTo>
                    <a:lnTo>
                      <a:pt x="307" y="1013"/>
                    </a:lnTo>
                    <a:lnTo>
                      <a:pt x="287" y="1028"/>
                    </a:lnTo>
                    <a:lnTo>
                      <a:pt x="278" y="1033"/>
                    </a:lnTo>
                    <a:lnTo>
                      <a:pt x="271" y="1037"/>
                    </a:lnTo>
                    <a:lnTo>
                      <a:pt x="276" y="1056"/>
                    </a:lnTo>
                    <a:lnTo>
                      <a:pt x="266" y="1069"/>
                    </a:lnTo>
                    <a:lnTo>
                      <a:pt x="253" y="1094"/>
                    </a:lnTo>
                    <a:lnTo>
                      <a:pt x="257" y="1119"/>
                    </a:lnTo>
                    <a:lnTo>
                      <a:pt x="250" y="1156"/>
                    </a:lnTo>
                    <a:lnTo>
                      <a:pt x="241" y="1174"/>
                    </a:lnTo>
                    <a:lnTo>
                      <a:pt x="241" y="1196"/>
                    </a:lnTo>
                    <a:lnTo>
                      <a:pt x="230" y="1215"/>
                    </a:lnTo>
                    <a:lnTo>
                      <a:pt x="212" y="1244"/>
                    </a:lnTo>
                    <a:lnTo>
                      <a:pt x="207" y="1265"/>
                    </a:lnTo>
                    <a:lnTo>
                      <a:pt x="177" y="1260"/>
                    </a:lnTo>
                    <a:lnTo>
                      <a:pt x="150" y="1260"/>
                    </a:lnTo>
                    <a:lnTo>
                      <a:pt x="145" y="1271"/>
                    </a:lnTo>
                    <a:lnTo>
                      <a:pt x="130" y="1276"/>
                    </a:lnTo>
                    <a:lnTo>
                      <a:pt x="120" y="1281"/>
                    </a:lnTo>
                    <a:lnTo>
                      <a:pt x="125" y="1296"/>
                    </a:lnTo>
                    <a:lnTo>
                      <a:pt x="120" y="1319"/>
                    </a:lnTo>
                    <a:lnTo>
                      <a:pt x="100" y="1331"/>
                    </a:lnTo>
                    <a:lnTo>
                      <a:pt x="88" y="1319"/>
                    </a:lnTo>
                    <a:lnTo>
                      <a:pt x="70" y="1331"/>
                    </a:lnTo>
                    <a:lnTo>
                      <a:pt x="50" y="1331"/>
                    </a:lnTo>
                    <a:lnTo>
                      <a:pt x="41" y="1319"/>
                    </a:lnTo>
                    <a:lnTo>
                      <a:pt x="50" y="1310"/>
                    </a:lnTo>
                    <a:lnTo>
                      <a:pt x="54" y="1285"/>
                    </a:lnTo>
                    <a:lnTo>
                      <a:pt x="36" y="1253"/>
                    </a:lnTo>
                    <a:lnTo>
                      <a:pt x="29" y="1235"/>
                    </a:lnTo>
                    <a:lnTo>
                      <a:pt x="34" y="1226"/>
                    </a:lnTo>
                    <a:lnTo>
                      <a:pt x="41" y="1226"/>
                    </a:lnTo>
                    <a:lnTo>
                      <a:pt x="45" y="1219"/>
                    </a:lnTo>
                    <a:lnTo>
                      <a:pt x="50" y="1210"/>
                    </a:lnTo>
                    <a:lnTo>
                      <a:pt x="54" y="1201"/>
                    </a:lnTo>
                    <a:lnTo>
                      <a:pt x="50" y="1194"/>
                    </a:lnTo>
                    <a:lnTo>
                      <a:pt x="41" y="1178"/>
                    </a:lnTo>
                    <a:lnTo>
                      <a:pt x="25" y="1153"/>
                    </a:lnTo>
                    <a:lnTo>
                      <a:pt x="29" y="1126"/>
                    </a:lnTo>
                    <a:lnTo>
                      <a:pt x="15" y="1108"/>
                    </a:lnTo>
                    <a:lnTo>
                      <a:pt x="4" y="1094"/>
                    </a:lnTo>
                    <a:lnTo>
                      <a:pt x="11" y="1074"/>
                    </a:lnTo>
                    <a:lnTo>
                      <a:pt x="20" y="1033"/>
                    </a:lnTo>
                    <a:lnTo>
                      <a:pt x="4" y="1013"/>
                    </a:lnTo>
                    <a:lnTo>
                      <a:pt x="0" y="990"/>
                    </a:lnTo>
                    <a:lnTo>
                      <a:pt x="0" y="978"/>
                    </a:lnTo>
                    <a:lnTo>
                      <a:pt x="9" y="953"/>
                    </a:lnTo>
                    <a:lnTo>
                      <a:pt x="20" y="958"/>
                    </a:lnTo>
                    <a:lnTo>
                      <a:pt x="34" y="924"/>
                    </a:lnTo>
                    <a:lnTo>
                      <a:pt x="34" y="888"/>
                    </a:lnTo>
                    <a:lnTo>
                      <a:pt x="36" y="874"/>
                    </a:lnTo>
                    <a:lnTo>
                      <a:pt x="54" y="863"/>
                    </a:lnTo>
                    <a:lnTo>
                      <a:pt x="79" y="844"/>
                    </a:lnTo>
                    <a:lnTo>
                      <a:pt x="79" y="824"/>
                    </a:lnTo>
                    <a:lnTo>
                      <a:pt x="75" y="763"/>
                    </a:lnTo>
                    <a:lnTo>
                      <a:pt x="66" y="754"/>
                    </a:lnTo>
                    <a:lnTo>
                      <a:pt x="66" y="738"/>
                    </a:lnTo>
                    <a:lnTo>
                      <a:pt x="88" y="729"/>
                    </a:lnTo>
                    <a:lnTo>
                      <a:pt x="95" y="722"/>
                    </a:lnTo>
                    <a:lnTo>
                      <a:pt x="84" y="697"/>
                    </a:lnTo>
                    <a:lnTo>
                      <a:pt x="66" y="672"/>
                    </a:lnTo>
                    <a:lnTo>
                      <a:pt x="70" y="642"/>
                    </a:lnTo>
                    <a:lnTo>
                      <a:pt x="75" y="622"/>
                    </a:lnTo>
                    <a:lnTo>
                      <a:pt x="91" y="583"/>
                    </a:lnTo>
                    <a:lnTo>
                      <a:pt x="91" y="567"/>
                    </a:lnTo>
                    <a:lnTo>
                      <a:pt x="91" y="533"/>
                    </a:lnTo>
                    <a:lnTo>
                      <a:pt x="104" y="506"/>
                    </a:lnTo>
                    <a:lnTo>
                      <a:pt x="125" y="488"/>
                    </a:lnTo>
                    <a:lnTo>
                      <a:pt x="145" y="476"/>
                    </a:lnTo>
                    <a:lnTo>
                      <a:pt x="166" y="481"/>
                    </a:lnTo>
                    <a:lnTo>
                      <a:pt x="187" y="488"/>
                    </a:lnTo>
                    <a:lnTo>
                      <a:pt x="196" y="458"/>
                    </a:lnTo>
                    <a:lnTo>
                      <a:pt x="187" y="433"/>
                    </a:lnTo>
                    <a:lnTo>
                      <a:pt x="177" y="417"/>
                    </a:lnTo>
                    <a:lnTo>
                      <a:pt x="175" y="406"/>
                    </a:lnTo>
                    <a:lnTo>
                      <a:pt x="177" y="392"/>
                    </a:lnTo>
                    <a:lnTo>
                      <a:pt x="191" y="388"/>
                    </a:lnTo>
                    <a:lnTo>
                      <a:pt x="196" y="361"/>
                    </a:lnTo>
                    <a:lnTo>
                      <a:pt x="205" y="336"/>
                    </a:lnTo>
                    <a:lnTo>
                      <a:pt x="207" y="315"/>
                    </a:lnTo>
                    <a:lnTo>
                      <a:pt x="207" y="293"/>
                    </a:lnTo>
                    <a:lnTo>
                      <a:pt x="221" y="274"/>
                    </a:lnTo>
                    <a:lnTo>
                      <a:pt x="246" y="256"/>
                    </a:lnTo>
                    <a:lnTo>
                      <a:pt x="262" y="252"/>
                    </a:lnTo>
                    <a:lnTo>
                      <a:pt x="262" y="231"/>
                    </a:lnTo>
                    <a:lnTo>
                      <a:pt x="271" y="218"/>
                    </a:lnTo>
                    <a:lnTo>
                      <a:pt x="287" y="199"/>
                    </a:lnTo>
                    <a:lnTo>
                      <a:pt x="305" y="186"/>
                    </a:lnTo>
                    <a:lnTo>
                      <a:pt x="296" y="149"/>
                    </a:lnTo>
                    <a:lnTo>
                      <a:pt x="328" y="115"/>
                    </a:lnTo>
                    <a:lnTo>
                      <a:pt x="335" y="102"/>
                    </a:lnTo>
                    <a:lnTo>
                      <a:pt x="358" y="97"/>
                    </a:lnTo>
                    <a:lnTo>
                      <a:pt x="374" y="77"/>
                    </a:lnTo>
                    <a:lnTo>
                      <a:pt x="374" y="65"/>
                    </a:lnTo>
                    <a:lnTo>
                      <a:pt x="387" y="49"/>
                    </a:lnTo>
                    <a:lnTo>
                      <a:pt x="415" y="47"/>
                    </a:lnTo>
                    <a:lnTo>
                      <a:pt x="447" y="47"/>
                    </a:lnTo>
                    <a:lnTo>
                      <a:pt x="472" y="24"/>
                    </a:lnTo>
                    <a:lnTo>
                      <a:pt x="467" y="0"/>
                    </a:lnTo>
                    <a:lnTo>
                      <a:pt x="472" y="0"/>
                    </a:lnTo>
                  </a:path>
                </a:pathLst>
              </a:custGeom>
              <a:grpFill/>
              <a:ln w="6350" cap="rnd">
                <a:solidFill>
                  <a:schemeClr val="tx2"/>
                </a:solidFill>
                <a:round/>
                <a:headEnd/>
                <a:tailEnd/>
              </a:ln>
            </p:spPr>
            <p:txBody>
              <a:bodyPr/>
              <a:lstStyle/>
              <a:p>
                <a:endParaRPr lang="en-US" sz="1600">
                  <a:latin typeface="Palatino" pitchFamily="2" charset="77"/>
                  <a:ea typeface="Palatino" pitchFamily="2" charset="77"/>
                </a:endParaRPr>
              </a:p>
            </p:txBody>
          </p:sp>
          <p:sp>
            <p:nvSpPr>
              <p:cNvPr id="148" name="Freeform 63">
                <a:extLst>
                  <a:ext uri="{FF2B5EF4-FFF2-40B4-BE49-F238E27FC236}">
                    <a16:creationId xmlns:a16="http://schemas.microsoft.com/office/drawing/2014/main" id="{57777BDC-7372-4798-A4D4-E5B5B74EE87C}"/>
                  </a:ext>
                </a:extLst>
              </p:cNvPr>
              <p:cNvSpPr>
                <a:spLocks noChangeAspect="1"/>
              </p:cNvSpPr>
              <p:nvPr/>
            </p:nvSpPr>
            <p:spPr bwMode="auto">
              <a:xfrm>
                <a:off x="3324" y="947"/>
                <a:ext cx="626" cy="1332"/>
              </a:xfrm>
              <a:custGeom>
                <a:avLst/>
                <a:gdLst>
                  <a:gd name="T0" fmla="*/ 492 w 626"/>
                  <a:gd name="T1" fmla="*/ 24 h 1332"/>
                  <a:gd name="T2" fmla="*/ 577 w 626"/>
                  <a:gd name="T3" fmla="*/ 81 h 1332"/>
                  <a:gd name="T4" fmla="*/ 583 w 626"/>
                  <a:gd name="T5" fmla="*/ 131 h 1332"/>
                  <a:gd name="T6" fmla="*/ 604 w 626"/>
                  <a:gd name="T7" fmla="*/ 177 h 1332"/>
                  <a:gd name="T8" fmla="*/ 599 w 626"/>
                  <a:gd name="T9" fmla="*/ 236 h 1332"/>
                  <a:gd name="T10" fmla="*/ 618 w 626"/>
                  <a:gd name="T11" fmla="*/ 277 h 1332"/>
                  <a:gd name="T12" fmla="*/ 613 w 626"/>
                  <a:gd name="T13" fmla="*/ 311 h 1332"/>
                  <a:gd name="T14" fmla="*/ 538 w 626"/>
                  <a:gd name="T15" fmla="*/ 317 h 1332"/>
                  <a:gd name="T16" fmla="*/ 504 w 626"/>
                  <a:gd name="T17" fmla="*/ 367 h 1332"/>
                  <a:gd name="T18" fmla="*/ 494 w 626"/>
                  <a:gd name="T19" fmla="*/ 406 h 1332"/>
                  <a:gd name="T20" fmla="*/ 499 w 626"/>
                  <a:gd name="T21" fmla="*/ 458 h 1332"/>
                  <a:gd name="T22" fmla="*/ 476 w 626"/>
                  <a:gd name="T23" fmla="*/ 508 h 1332"/>
                  <a:gd name="T24" fmla="*/ 406 w 626"/>
                  <a:gd name="T25" fmla="*/ 551 h 1332"/>
                  <a:gd name="T26" fmla="*/ 378 w 626"/>
                  <a:gd name="T27" fmla="*/ 576 h 1332"/>
                  <a:gd name="T28" fmla="*/ 346 w 626"/>
                  <a:gd name="T29" fmla="*/ 638 h 1332"/>
                  <a:gd name="T30" fmla="*/ 335 w 626"/>
                  <a:gd name="T31" fmla="*/ 688 h 1332"/>
                  <a:gd name="T32" fmla="*/ 305 w 626"/>
                  <a:gd name="T33" fmla="*/ 754 h 1332"/>
                  <a:gd name="T34" fmla="*/ 348 w 626"/>
                  <a:gd name="T35" fmla="*/ 842 h 1332"/>
                  <a:gd name="T36" fmla="*/ 383 w 626"/>
                  <a:gd name="T37" fmla="*/ 908 h 1332"/>
                  <a:gd name="T38" fmla="*/ 346 w 626"/>
                  <a:gd name="T39" fmla="*/ 933 h 1332"/>
                  <a:gd name="T40" fmla="*/ 312 w 626"/>
                  <a:gd name="T41" fmla="*/ 938 h 1332"/>
                  <a:gd name="T42" fmla="*/ 241 w 626"/>
                  <a:gd name="T43" fmla="*/ 942 h 1332"/>
                  <a:gd name="T44" fmla="*/ 307 w 626"/>
                  <a:gd name="T45" fmla="*/ 958 h 1332"/>
                  <a:gd name="T46" fmla="*/ 346 w 626"/>
                  <a:gd name="T47" fmla="*/ 978 h 1332"/>
                  <a:gd name="T48" fmla="*/ 321 w 626"/>
                  <a:gd name="T49" fmla="*/ 994 h 1332"/>
                  <a:gd name="T50" fmla="*/ 278 w 626"/>
                  <a:gd name="T51" fmla="*/ 1033 h 1332"/>
                  <a:gd name="T52" fmla="*/ 266 w 626"/>
                  <a:gd name="T53" fmla="*/ 1069 h 1332"/>
                  <a:gd name="T54" fmla="*/ 250 w 626"/>
                  <a:gd name="T55" fmla="*/ 1156 h 1332"/>
                  <a:gd name="T56" fmla="*/ 230 w 626"/>
                  <a:gd name="T57" fmla="*/ 1215 h 1332"/>
                  <a:gd name="T58" fmla="*/ 177 w 626"/>
                  <a:gd name="T59" fmla="*/ 1260 h 1332"/>
                  <a:gd name="T60" fmla="*/ 130 w 626"/>
                  <a:gd name="T61" fmla="*/ 1276 h 1332"/>
                  <a:gd name="T62" fmla="*/ 120 w 626"/>
                  <a:gd name="T63" fmla="*/ 1319 h 1332"/>
                  <a:gd name="T64" fmla="*/ 70 w 626"/>
                  <a:gd name="T65" fmla="*/ 1331 h 1332"/>
                  <a:gd name="T66" fmla="*/ 50 w 626"/>
                  <a:gd name="T67" fmla="*/ 1310 h 1332"/>
                  <a:gd name="T68" fmla="*/ 29 w 626"/>
                  <a:gd name="T69" fmla="*/ 1235 h 1332"/>
                  <a:gd name="T70" fmla="*/ 45 w 626"/>
                  <a:gd name="T71" fmla="*/ 1219 h 1332"/>
                  <a:gd name="T72" fmla="*/ 50 w 626"/>
                  <a:gd name="T73" fmla="*/ 1194 h 1332"/>
                  <a:gd name="T74" fmla="*/ 29 w 626"/>
                  <a:gd name="T75" fmla="*/ 1126 h 1332"/>
                  <a:gd name="T76" fmla="*/ 11 w 626"/>
                  <a:gd name="T77" fmla="*/ 1074 h 1332"/>
                  <a:gd name="T78" fmla="*/ 0 w 626"/>
                  <a:gd name="T79" fmla="*/ 990 h 1332"/>
                  <a:gd name="T80" fmla="*/ 20 w 626"/>
                  <a:gd name="T81" fmla="*/ 958 h 1332"/>
                  <a:gd name="T82" fmla="*/ 36 w 626"/>
                  <a:gd name="T83" fmla="*/ 874 h 1332"/>
                  <a:gd name="T84" fmla="*/ 79 w 626"/>
                  <a:gd name="T85" fmla="*/ 824 h 1332"/>
                  <a:gd name="T86" fmla="*/ 66 w 626"/>
                  <a:gd name="T87" fmla="*/ 738 h 1332"/>
                  <a:gd name="T88" fmla="*/ 84 w 626"/>
                  <a:gd name="T89" fmla="*/ 697 h 1332"/>
                  <a:gd name="T90" fmla="*/ 75 w 626"/>
                  <a:gd name="T91" fmla="*/ 622 h 1332"/>
                  <a:gd name="T92" fmla="*/ 91 w 626"/>
                  <a:gd name="T93" fmla="*/ 533 h 1332"/>
                  <a:gd name="T94" fmla="*/ 145 w 626"/>
                  <a:gd name="T95" fmla="*/ 476 h 1332"/>
                  <a:gd name="T96" fmla="*/ 196 w 626"/>
                  <a:gd name="T97" fmla="*/ 458 h 1332"/>
                  <a:gd name="T98" fmla="*/ 175 w 626"/>
                  <a:gd name="T99" fmla="*/ 406 h 1332"/>
                  <a:gd name="T100" fmla="*/ 196 w 626"/>
                  <a:gd name="T101" fmla="*/ 361 h 1332"/>
                  <a:gd name="T102" fmla="*/ 207 w 626"/>
                  <a:gd name="T103" fmla="*/ 293 h 1332"/>
                  <a:gd name="T104" fmla="*/ 262 w 626"/>
                  <a:gd name="T105" fmla="*/ 252 h 1332"/>
                  <a:gd name="T106" fmla="*/ 287 w 626"/>
                  <a:gd name="T107" fmla="*/ 199 h 1332"/>
                  <a:gd name="T108" fmla="*/ 328 w 626"/>
                  <a:gd name="T109" fmla="*/ 115 h 1332"/>
                  <a:gd name="T110" fmla="*/ 374 w 626"/>
                  <a:gd name="T111" fmla="*/ 77 h 1332"/>
                  <a:gd name="T112" fmla="*/ 415 w 626"/>
                  <a:gd name="T113" fmla="*/ 47 h 1332"/>
                  <a:gd name="T114" fmla="*/ 467 w 626"/>
                  <a:gd name="T115" fmla="*/ 0 h 13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26"/>
                  <a:gd name="T175" fmla="*/ 0 h 1332"/>
                  <a:gd name="T176" fmla="*/ 626 w 626"/>
                  <a:gd name="T177" fmla="*/ 1332 h 13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26" h="1332">
                    <a:moveTo>
                      <a:pt x="472" y="0"/>
                    </a:moveTo>
                    <a:lnTo>
                      <a:pt x="479" y="4"/>
                    </a:lnTo>
                    <a:lnTo>
                      <a:pt x="492" y="24"/>
                    </a:lnTo>
                    <a:lnTo>
                      <a:pt x="547" y="77"/>
                    </a:lnTo>
                    <a:lnTo>
                      <a:pt x="554" y="65"/>
                    </a:lnTo>
                    <a:lnTo>
                      <a:pt x="577" y="81"/>
                    </a:lnTo>
                    <a:lnTo>
                      <a:pt x="583" y="99"/>
                    </a:lnTo>
                    <a:lnTo>
                      <a:pt x="583" y="111"/>
                    </a:lnTo>
                    <a:lnTo>
                      <a:pt x="583" y="131"/>
                    </a:lnTo>
                    <a:lnTo>
                      <a:pt x="577" y="145"/>
                    </a:lnTo>
                    <a:lnTo>
                      <a:pt x="590" y="161"/>
                    </a:lnTo>
                    <a:lnTo>
                      <a:pt x="604" y="177"/>
                    </a:lnTo>
                    <a:lnTo>
                      <a:pt x="604" y="190"/>
                    </a:lnTo>
                    <a:lnTo>
                      <a:pt x="604" y="211"/>
                    </a:lnTo>
                    <a:lnTo>
                      <a:pt x="599" y="236"/>
                    </a:lnTo>
                    <a:lnTo>
                      <a:pt x="590" y="245"/>
                    </a:lnTo>
                    <a:lnTo>
                      <a:pt x="604" y="256"/>
                    </a:lnTo>
                    <a:lnTo>
                      <a:pt x="618" y="277"/>
                    </a:lnTo>
                    <a:lnTo>
                      <a:pt x="625" y="297"/>
                    </a:lnTo>
                    <a:lnTo>
                      <a:pt x="625" y="306"/>
                    </a:lnTo>
                    <a:lnTo>
                      <a:pt x="613" y="311"/>
                    </a:lnTo>
                    <a:lnTo>
                      <a:pt x="558" y="311"/>
                    </a:lnTo>
                    <a:lnTo>
                      <a:pt x="547" y="311"/>
                    </a:lnTo>
                    <a:lnTo>
                      <a:pt x="538" y="317"/>
                    </a:lnTo>
                    <a:lnTo>
                      <a:pt x="538" y="336"/>
                    </a:lnTo>
                    <a:lnTo>
                      <a:pt x="529" y="347"/>
                    </a:lnTo>
                    <a:lnTo>
                      <a:pt x="504" y="367"/>
                    </a:lnTo>
                    <a:lnTo>
                      <a:pt x="508" y="386"/>
                    </a:lnTo>
                    <a:lnTo>
                      <a:pt x="504" y="397"/>
                    </a:lnTo>
                    <a:lnTo>
                      <a:pt x="494" y="406"/>
                    </a:lnTo>
                    <a:lnTo>
                      <a:pt x="504" y="431"/>
                    </a:lnTo>
                    <a:lnTo>
                      <a:pt x="508" y="447"/>
                    </a:lnTo>
                    <a:lnTo>
                      <a:pt x="499" y="458"/>
                    </a:lnTo>
                    <a:lnTo>
                      <a:pt x="483" y="472"/>
                    </a:lnTo>
                    <a:lnTo>
                      <a:pt x="479" y="488"/>
                    </a:lnTo>
                    <a:lnTo>
                      <a:pt x="476" y="508"/>
                    </a:lnTo>
                    <a:lnTo>
                      <a:pt x="447" y="522"/>
                    </a:lnTo>
                    <a:lnTo>
                      <a:pt x="428" y="533"/>
                    </a:lnTo>
                    <a:lnTo>
                      <a:pt x="406" y="551"/>
                    </a:lnTo>
                    <a:lnTo>
                      <a:pt x="408" y="563"/>
                    </a:lnTo>
                    <a:lnTo>
                      <a:pt x="387" y="567"/>
                    </a:lnTo>
                    <a:lnTo>
                      <a:pt x="378" y="576"/>
                    </a:lnTo>
                    <a:lnTo>
                      <a:pt x="358" y="604"/>
                    </a:lnTo>
                    <a:lnTo>
                      <a:pt x="342" y="617"/>
                    </a:lnTo>
                    <a:lnTo>
                      <a:pt x="346" y="638"/>
                    </a:lnTo>
                    <a:lnTo>
                      <a:pt x="335" y="647"/>
                    </a:lnTo>
                    <a:lnTo>
                      <a:pt x="326" y="656"/>
                    </a:lnTo>
                    <a:lnTo>
                      <a:pt x="335" y="688"/>
                    </a:lnTo>
                    <a:lnTo>
                      <a:pt x="330" y="708"/>
                    </a:lnTo>
                    <a:lnTo>
                      <a:pt x="307" y="722"/>
                    </a:lnTo>
                    <a:lnTo>
                      <a:pt x="305" y="754"/>
                    </a:lnTo>
                    <a:lnTo>
                      <a:pt x="307" y="797"/>
                    </a:lnTo>
                    <a:lnTo>
                      <a:pt x="317" y="815"/>
                    </a:lnTo>
                    <a:lnTo>
                      <a:pt x="348" y="842"/>
                    </a:lnTo>
                    <a:lnTo>
                      <a:pt x="362" y="867"/>
                    </a:lnTo>
                    <a:lnTo>
                      <a:pt x="376" y="890"/>
                    </a:lnTo>
                    <a:lnTo>
                      <a:pt x="383" y="908"/>
                    </a:lnTo>
                    <a:lnTo>
                      <a:pt x="376" y="924"/>
                    </a:lnTo>
                    <a:lnTo>
                      <a:pt x="358" y="938"/>
                    </a:lnTo>
                    <a:lnTo>
                      <a:pt x="346" y="933"/>
                    </a:lnTo>
                    <a:lnTo>
                      <a:pt x="335" y="919"/>
                    </a:lnTo>
                    <a:lnTo>
                      <a:pt x="317" y="924"/>
                    </a:lnTo>
                    <a:lnTo>
                      <a:pt x="312" y="938"/>
                    </a:lnTo>
                    <a:lnTo>
                      <a:pt x="287" y="938"/>
                    </a:lnTo>
                    <a:lnTo>
                      <a:pt x="250" y="933"/>
                    </a:lnTo>
                    <a:lnTo>
                      <a:pt x="241" y="942"/>
                    </a:lnTo>
                    <a:lnTo>
                      <a:pt x="266" y="953"/>
                    </a:lnTo>
                    <a:lnTo>
                      <a:pt x="301" y="942"/>
                    </a:lnTo>
                    <a:lnTo>
                      <a:pt x="307" y="958"/>
                    </a:lnTo>
                    <a:lnTo>
                      <a:pt x="335" y="963"/>
                    </a:lnTo>
                    <a:lnTo>
                      <a:pt x="353" y="969"/>
                    </a:lnTo>
                    <a:lnTo>
                      <a:pt x="346" y="978"/>
                    </a:lnTo>
                    <a:lnTo>
                      <a:pt x="321" y="974"/>
                    </a:lnTo>
                    <a:lnTo>
                      <a:pt x="317" y="983"/>
                    </a:lnTo>
                    <a:lnTo>
                      <a:pt x="321" y="994"/>
                    </a:lnTo>
                    <a:lnTo>
                      <a:pt x="307" y="1013"/>
                    </a:lnTo>
                    <a:lnTo>
                      <a:pt x="287" y="1028"/>
                    </a:lnTo>
                    <a:lnTo>
                      <a:pt x="278" y="1033"/>
                    </a:lnTo>
                    <a:lnTo>
                      <a:pt x="271" y="1037"/>
                    </a:lnTo>
                    <a:lnTo>
                      <a:pt x="276" y="1056"/>
                    </a:lnTo>
                    <a:lnTo>
                      <a:pt x="266" y="1069"/>
                    </a:lnTo>
                    <a:lnTo>
                      <a:pt x="253" y="1094"/>
                    </a:lnTo>
                    <a:lnTo>
                      <a:pt x="257" y="1119"/>
                    </a:lnTo>
                    <a:lnTo>
                      <a:pt x="250" y="1156"/>
                    </a:lnTo>
                    <a:lnTo>
                      <a:pt x="241" y="1174"/>
                    </a:lnTo>
                    <a:lnTo>
                      <a:pt x="241" y="1196"/>
                    </a:lnTo>
                    <a:lnTo>
                      <a:pt x="230" y="1215"/>
                    </a:lnTo>
                    <a:lnTo>
                      <a:pt x="212" y="1244"/>
                    </a:lnTo>
                    <a:lnTo>
                      <a:pt x="207" y="1265"/>
                    </a:lnTo>
                    <a:lnTo>
                      <a:pt x="177" y="1260"/>
                    </a:lnTo>
                    <a:lnTo>
                      <a:pt x="150" y="1260"/>
                    </a:lnTo>
                    <a:lnTo>
                      <a:pt x="145" y="1271"/>
                    </a:lnTo>
                    <a:lnTo>
                      <a:pt x="130" y="1276"/>
                    </a:lnTo>
                    <a:lnTo>
                      <a:pt x="120" y="1281"/>
                    </a:lnTo>
                    <a:lnTo>
                      <a:pt x="125" y="1296"/>
                    </a:lnTo>
                    <a:lnTo>
                      <a:pt x="120" y="1319"/>
                    </a:lnTo>
                    <a:lnTo>
                      <a:pt x="100" y="1331"/>
                    </a:lnTo>
                    <a:lnTo>
                      <a:pt x="88" y="1319"/>
                    </a:lnTo>
                    <a:lnTo>
                      <a:pt x="70" y="1331"/>
                    </a:lnTo>
                    <a:lnTo>
                      <a:pt x="50" y="1331"/>
                    </a:lnTo>
                    <a:lnTo>
                      <a:pt x="41" y="1319"/>
                    </a:lnTo>
                    <a:lnTo>
                      <a:pt x="50" y="1310"/>
                    </a:lnTo>
                    <a:lnTo>
                      <a:pt x="54" y="1285"/>
                    </a:lnTo>
                    <a:lnTo>
                      <a:pt x="36" y="1253"/>
                    </a:lnTo>
                    <a:lnTo>
                      <a:pt x="29" y="1235"/>
                    </a:lnTo>
                    <a:lnTo>
                      <a:pt x="34" y="1226"/>
                    </a:lnTo>
                    <a:lnTo>
                      <a:pt x="41" y="1226"/>
                    </a:lnTo>
                    <a:lnTo>
                      <a:pt x="45" y="1219"/>
                    </a:lnTo>
                    <a:lnTo>
                      <a:pt x="50" y="1210"/>
                    </a:lnTo>
                    <a:lnTo>
                      <a:pt x="54" y="1201"/>
                    </a:lnTo>
                    <a:lnTo>
                      <a:pt x="50" y="1194"/>
                    </a:lnTo>
                    <a:lnTo>
                      <a:pt x="41" y="1178"/>
                    </a:lnTo>
                    <a:lnTo>
                      <a:pt x="25" y="1153"/>
                    </a:lnTo>
                    <a:lnTo>
                      <a:pt x="29" y="1126"/>
                    </a:lnTo>
                    <a:lnTo>
                      <a:pt x="15" y="1108"/>
                    </a:lnTo>
                    <a:lnTo>
                      <a:pt x="4" y="1094"/>
                    </a:lnTo>
                    <a:lnTo>
                      <a:pt x="11" y="1074"/>
                    </a:lnTo>
                    <a:lnTo>
                      <a:pt x="20" y="1033"/>
                    </a:lnTo>
                    <a:lnTo>
                      <a:pt x="4" y="1013"/>
                    </a:lnTo>
                    <a:lnTo>
                      <a:pt x="0" y="990"/>
                    </a:lnTo>
                    <a:lnTo>
                      <a:pt x="0" y="978"/>
                    </a:lnTo>
                    <a:lnTo>
                      <a:pt x="9" y="953"/>
                    </a:lnTo>
                    <a:lnTo>
                      <a:pt x="20" y="958"/>
                    </a:lnTo>
                    <a:lnTo>
                      <a:pt x="34" y="924"/>
                    </a:lnTo>
                    <a:lnTo>
                      <a:pt x="34" y="888"/>
                    </a:lnTo>
                    <a:lnTo>
                      <a:pt x="36" y="874"/>
                    </a:lnTo>
                    <a:lnTo>
                      <a:pt x="54" y="863"/>
                    </a:lnTo>
                    <a:lnTo>
                      <a:pt x="79" y="844"/>
                    </a:lnTo>
                    <a:lnTo>
                      <a:pt x="79" y="824"/>
                    </a:lnTo>
                    <a:lnTo>
                      <a:pt x="75" y="763"/>
                    </a:lnTo>
                    <a:lnTo>
                      <a:pt x="66" y="754"/>
                    </a:lnTo>
                    <a:lnTo>
                      <a:pt x="66" y="738"/>
                    </a:lnTo>
                    <a:lnTo>
                      <a:pt x="88" y="729"/>
                    </a:lnTo>
                    <a:lnTo>
                      <a:pt x="95" y="722"/>
                    </a:lnTo>
                    <a:lnTo>
                      <a:pt x="84" y="697"/>
                    </a:lnTo>
                    <a:lnTo>
                      <a:pt x="66" y="672"/>
                    </a:lnTo>
                    <a:lnTo>
                      <a:pt x="70" y="642"/>
                    </a:lnTo>
                    <a:lnTo>
                      <a:pt x="75" y="622"/>
                    </a:lnTo>
                    <a:lnTo>
                      <a:pt x="91" y="583"/>
                    </a:lnTo>
                    <a:lnTo>
                      <a:pt x="91" y="567"/>
                    </a:lnTo>
                    <a:lnTo>
                      <a:pt x="91" y="533"/>
                    </a:lnTo>
                    <a:lnTo>
                      <a:pt x="104" y="506"/>
                    </a:lnTo>
                    <a:lnTo>
                      <a:pt x="125" y="488"/>
                    </a:lnTo>
                    <a:lnTo>
                      <a:pt x="145" y="476"/>
                    </a:lnTo>
                    <a:lnTo>
                      <a:pt x="166" y="481"/>
                    </a:lnTo>
                    <a:lnTo>
                      <a:pt x="187" y="488"/>
                    </a:lnTo>
                    <a:lnTo>
                      <a:pt x="196" y="458"/>
                    </a:lnTo>
                    <a:lnTo>
                      <a:pt x="187" y="433"/>
                    </a:lnTo>
                    <a:lnTo>
                      <a:pt x="177" y="417"/>
                    </a:lnTo>
                    <a:lnTo>
                      <a:pt x="175" y="406"/>
                    </a:lnTo>
                    <a:lnTo>
                      <a:pt x="177" y="392"/>
                    </a:lnTo>
                    <a:lnTo>
                      <a:pt x="191" y="388"/>
                    </a:lnTo>
                    <a:lnTo>
                      <a:pt x="196" y="361"/>
                    </a:lnTo>
                    <a:lnTo>
                      <a:pt x="205" y="336"/>
                    </a:lnTo>
                    <a:lnTo>
                      <a:pt x="207" y="315"/>
                    </a:lnTo>
                    <a:lnTo>
                      <a:pt x="207" y="293"/>
                    </a:lnTo>
                    <a:lnTo>
                      <a:pt x="221" y="274"/>
                    </a:lnTo>
                    <a:lnTo>
                      <a:pt x="246" y="256"/>
                    </a:lnTo>
                    <a:lnTo>
                      <a:pt x="262" y="252"/>
                    </a:lnTo>
                    <a:lnTo>
                      <a:pt x="262" y="231"/>
                    </a:lnTo>
                    <a:lnTo>
                      <a:pt x="271" y="218"/>
                    </a:lnTo>
                    <a:lnTo>
                      <a:pt x="287" y="199"/>
                    </a:lnTo>
                    <a:lnTo>
                      <a:pt x="305" y="186"/>
                    </a:lnTo>
                    <a:lnTo>
                      <a:pt x="296" y="149"/>
                    </a:lnTo>
                    <a:lnTo>
                      <a:pt x="328" y="115"/>
                    </a:lnTo>
                    <a:lnTo>
                      <a:pt x="335" y="102"/>
                    </a:lnTo>
                    <a:lnTo>
                      <a:pt x="358" y="97"/>
                    </a:lnTo>
                    <a:lnTo>
                      <a:pt x="374" y="77"/>
                    </a:lnTo>
                    <a:lnTo>
                      <a:pt x="374" y="65"/>
                    </a:lnTo>
                    <a:lnTo>
                      <a:pt x="387" y="49"/>
                    </a:lnTo>
                    <a:lnTo>
                      <a:pt x="415" y="47"/>
                    </a:lnTo>
                    <a:lnTo>
                      <a:pt x="447" y="47"/>
                    </a:lnTo>
                    <a:lnTo>
                      <a:pt x="472" y="24"/>
                    </a:lnTo>
                    <a:lnTo>
                      <a:pt x="467" y="0"/>
                    </a:lnTo>
                  </a:path>
                </a:pathLst>
              </a:custGeom>
              <a:grpFill/>
              <a:ln w="6350" cap="rnd" cmpd="sng">
                <a:solidFill>
                  <a:schemeClr val="tx2"/>
                </a:solidFill>
                <a:prstDash val="solid"/>
                <a:round/>
                <a:headEnd type="none" w="sm" len="sm"/>
                <a:tailEnd type="none" w="sm" len="sm"/>
              </a:ln>
            </p:spPr>
            <p:txBody>
              <a:bodyPr/>
              <a:lstStyle/>
              <a:p>
                <a:endParaRPr lang="en-US" sz="1600">
                  <a:latin typeface="Palatino" pitchFamily="2" charset="77"/>
                  <a:ea typeface="Palatino" pitchFamily="2" charset="77"/>
                </a:endParaRPr>
              </a:p>
            </p:txBody>
          </p:sp>
        </p:grpSp>
      </p:grpSp>
      <p:sp>
        <p:nvSpPr>
          <p:cNvPr id="149" name="Freeform 64">
            <a:extLst>
              <a:ext uri="{FF2B5EF4-FFF2-40B4-BE49-F238E27FC236}">
                <a16:creationId xmlns:a16="http://schemas.microsoft.com/office/drawing/2014/main" id="{67C77DC0-CF91-425F-9D36-06B6C10119C7}"/>
              </a:ext>
            </a:extLst>
          </p:cNvPr>
          <p:cNvSpPr>
            <a:spLocks noChangeAspect="1"/>
          </p:cNvSpPr>
          <p:nvPr/>
        </p:nvSpPr>
        <p:spPr bwMode="auto">
          <a:xfrm>
            <a:off x="3343099" y="3998428"/>
            <a:ext cx="798512" cy="728662"/>
          </a:xfrm>
          <a:custGeom>
            <a:avLst/>
            <a:gdLst>
              <a:gd name="T0" fmla="*/ 2147483647 w 545"/>
              <a:gd name="T1" fmla="*/ 2147483647 h 524"/>
              <a:gd name="T2" fmla="*/ 2147483647 w 545"/>
              <a:gd name="T3" fmla="*/ 2147483647 h 524"/>
              <a:gd name="T4" fmla="*/ 2147483647 w 545"/>
              <a:gd name="T5" fmla="*/ 2147483647 h 524"/>
              <a:gd name="T6" fmla="*/ 2147483647 w 545"/>
              <a:gd name="T7" fmla="*/ 2147483647 h 524"/>
              <a:gd name="T8" fmla="*/ 2147483647 w 545"/>
              <a:gd name="T9" fmla="*/ 2147483647 h 524"/>
              <a:gd name="T10" fmla="*/ 2147483647 w 545"/>
              <a:gd name="T11" fmla="*/ 2147483647 h 524"/>
              <a:gd name="T12" fmla="*/ 2147483647 w 545"/>
              <a:gd name="T13" fmla="*/ 2147483647 h 524"/>
              <a:gd name="T14" fmla="*/ 2147483647 w 545"/>
              <a:gd name="T15" fmla="*/ 2147483647 h 524"/>
              <a:gd name="T16" fmla="*/ 2147483647 w 545"/>
              <a:gd name="T17" fmla="*/ 2147483647 h 524"/>
              <a:gd name="T18" fmla="*/ 2147483647 w 545"/>
              <a:gd name="T19" fmla="*/ 2147483647 h 524"/>
              <a:gd name="T20" fmla="*/ 2147483647 w 545"/>
              <a:gd name="T21" fmla="*/ 2147483647 h 524"/>
              <a:gd name="T22" fmla="*/ 2147483647 w 545"/>
              <a:gd name="T23" fmla="*/ 2147483647 h 524"/>
              <a:gd name="T24" fmla="*/ 2147483647 w 545"/>
              <a:gd name="T25" fmla="*/ 2147483647 h 524"/>
              <a:gd name="T26" fmla="*/ 2147483647 w 545"/>
              <a:gd name="T27" fmla="*/ 2147483647 h 524"/>
              <a:gd name="T28" fmla="*/ 2147483647 w 545"/>
              <a:gd name="T29" fmla="*/ 2147483647 h 524"/>
              <a:gd name="T30" fmla="*/ 2147483647 w 545"/>
              <a:gd name="T31" fmla="*/ 2147483647 h 524"/>
              <a:gd name="T32" fmla="*/ 2147483647 w 545"/>
              <a:gd name="T33" fmla="*/ 2147483647 h 524"/>
              <a:gd name="T34" fmla="*/ 2147483647 w 545"/>
              <a:gd name="T35" fmla="*/ 2147483647 h 524"/>
              <a:gd name="T36" fmla="*/ 2147483647 w 545"/>
              <a:gd name="T37" fmla="*/ 2147483647 h 524"/>
              <a:gd name="T38" fmla="*/ 2147483647 w 545"/>
              <a:gd name="T39" fmla="*/ 2147483647 h 524"/>
              <a:gd name="T40" fmla="*/ 2147483647 w 545"/>
              <a:gd name="T41" fmla="*/ 2147483647 h 524"/>
              <a:gd name="T42" fmla="*/ 2147483647 w 545"/>
              <a:gd name="T43" fmla="*/ 2147483647 h 524"/>
              <a:gd name="T44" fmla="*/ 2147483647 w 545"/>
              <a:gd name="T45" fmla="*/ 2147483647 h 524"/>
              <a:gd name="T46" fmla="*/ 2147483647 w 545"/>
              <a:gd name="T47" fmla="*/ 2147483647 h 524"/>
              <a:gd name="T48" fmla="*/ 2147483647 w 545"/>
              <a:gd name="T49" fmla="*/ 2147483647 h 524"/>
              <a:gd name="T50" fmla="*/ 2147483647 w 545"/>
              <a:gd name="T51" fmla="*/ 2147483647 h 524"/>
              <a:gd name="T52" fmla="*/ 2147483647 w 545"/>
              <a:gd name="T53" fmla="*/ 2147483647 h 524"/>
              <a:gd name="T54" fmla="*/ 2147483647 w 545"/>
              <a:gd name="T55" fmla="*/ 2147483647 h 524"/>
              <a:gd name="T56" fmla="*/ 2147483647 w 545"/>
              <a:gd name="T57" fmla="*/ 2147483647 h 524"/>
              <a:gd name="T58" fmla="*/ 2147483647 w 545"/>
              <a:gd name="T59" fmla="*/ 2147483647 h 524"/>
              <a:gd name="T60" fmla="*/ 2147483647 w 545"/>
              <a:gd name="T61" fmla="*/ 2147483647 h 524"/>
              <a:gd name="T62" fmla="*/ 2147483647 w 545"/>
              <a:gd name="T63" fmla="*/ 2147483647 h 524"/>
              <a:gd name="T64" fmla="*/ 2147483647 w 545"/>
              <a:gd name="T65" fmla="*/ 2147483647 h 524"/>
              <a:gd name="T66" fmla="*/ 2147483647 w 545"/>
              <a:gd name="T67" fmla="*/ 2147483647 h 524"/>
              <a:gd name="T68" fmla="*/ 2147483647 w 545"/>
              <a:gd name="T69" fmla="*/ 2147483647 h 524"/>
              <a:gd name="T70" fmla="*/ 2147483647 w 545"/>
              <a:gd name="T71" fmla="*/ 2147483647 h 524"/>
              <a:gd name="T72" fmla="*/ 2147483647 w 545"/>
              <a:gd name="T73" fmla="*/ 2147483647 h 524"/>
              <a:gd name="T74" fmla="*/ 0 w 545"/>
              <a:gd name="T75" fmla="*/ 2147483647 h 524"/>
              <a:gd name="T76" fmla="*/ 2147483647 w 545"/>
              <a:gd name="T77" fmla="*/ 2147483647 h 524"/>
              <a:gd name="T78" fmla="*/ 2147483647 w 545"/>
              <a:gd name="T79" fmla="*/ 2147483647 h 524"/>
              <a:gd name="T80" fmla="*/ 2147483647 w 545"/>
              <a:gd name="T81" fmla="*/ 2147483647 h 524"/>
              <a:gd name="T82" fmla="*/ 2147483647 w 545"/>
              <a:gd name="T83" fmla="*/ 2147483647 h 5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5"/>
              <a:gd name="T127" fmla="*/ 0 h 524"/>
              <a:gd name="T128" fmla="*/ 545 w 545"/>
              <a:gd name="T129" fmla="*/ 524 h 5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5" h="524">
                <a:moveTo>
                  <a:pt x="262" y="427"/>
                </a:moveTo>
                <a:lnTo>
                  <a:pt x="272" y="407"/>
                </a:lnTo>
                <a:lnTo>
                  <a:pt x="278" y="372"/>
                </a:lnTo>
                <a:lnTo>
                  <a:pt x="287" y="366"/>
                </a:lnTo>
                <a:lnTo>
                  <a:pt x="315" y="370"/>
                </a:lnTo>
                <a:lnTo>
                  <a:pt x="319" y="366"/>
                </a:lnTo>
                <a:lnTo>
                  <a:pt x="333" y="368"/>
                </a:lnTo>
                <a:lnTo>
                  <a:pt x="340" y="384"/>
                </a:lnTo>
                <a:lnTo>
                  <a:pt x="362" y="388"/>
                </a:lnTo>
                <a:lnTo>
                  <a:pt x="369" y="395"/>
                </a:lnTo>
                <a:lnTo>
                  <a:pt x="369" y="457"/>
                </a:lnTo>
                <a:lnTo>
                  <a:pt x="362" y="472"/>
                </a:lnTo>
                <a:lnTo>
                  <a:pt x="371" y="500"/>
                </a:lnTo>
                <a:lnTo>
                  <a:pt x="385" y="509"/>
                </a:lnTo>
                <a:lnTo>
                  <a:pt x="394" y="507"/>
                </a:lnTo>
                <a:lnTo>
                  <a:pt x="401" y="516"/>
                </a:lnTo>
                <a:lnTo>
                  <a:pt x="423" y="520"/>
                </a:lnTo>
                <a:lnTo>
                  <a:pt x="432" y="523"/>
                </a:lnTo>
                <a:lnTo>
                  <a:pt x="460" y="523"/>
                </a:lnTo>
                <a:lnTo>
                  <a:pt x="473" y="500"/>
                </a:lnTo>
                <a:lnTo>
                  <a:pt x="494" y="504"/>
                </a:lnTo>
                <a:lnTo>
                  <a:pt x="530" y="497"/>
                </a:lnTo>
                <a:lnTo>
                  <a:pt x="544" y="477"/>
                </a:lnTo>
                <a:lnTo>
                  <a:pt x="532" y="468"/>
                </a:lnTo>
                <a:lnTo>
                  <a:pt x="532" y="422"/>
                </a:lnTo>
                <a:lnTo>
                  <a:pt x="519" y="407"/>
                </a:lnTo>
                <a:lnTo>
                  <a:pt x="507" y="407"/>
                </a:lnTo>
                <a:lnTo>
                  <a:pt x="500" y="388"/>
                </a:lnTo>
                <a:lnTo>
                  <a:pt x="510" y="370"/>
                </a:lnTo>
                <a:lnTo>
                  <a:pt x="507" y="345"/>
                </a:lnTo>
                <a:lnTo>
                  <a:pt x="505" y="325"/>
                </a:lnTo>
                <a:lnTo>
                  <a:pt x="530" y="302"/>
                </a:lnTo>
                <a:lnTo>
                  <a:pt x="534" y="275"/>
                </a:lnTo>
                <a:lnTo>
                  <a:pt x="530" y="261"/>
                </a:lnTo>
                <a:lnTo>
                  <a:pt x="510" y="259"/>
                </a:lnTo>
                <a:lnTo>
                  <a:pt x="500" y="231"/>
                </a:lnTo>
                <a:lnTo>
                  <a:pt x="500" y="220"/>
                </a:lnTo>
                <a:lnTo>
                  <a:pt x="510" y="204"/>
                </a:lnTo>
                <a:lnTo>
                  <a:pt x="505" y="200"/>
                </a:lnTo>
                <a:lnTo>
                  <a:pt x="507" y="186"/>
                </a:lnTo>
                <a:lnTo>
                  <a:pt x="510" y="177"/>
                </a:lnTo>
                <a:lnTo>
                  <a:pt x="487" y="163"/>
                </a:lnTo>
                <a:lnTo>
                  <a:pt x="487" y="147"/>
                </a:lnTo>
                <a:lnTo>
                  <a:pt x="473" y="134"/>
                </a:lnTo>
                <a:lnTo>
                  <a:pt x="453" y="147"/>
                </a:lnTo>
                <a:lnTo>
                  <a:pt x="439" y="147"/>
                </a:lnTo>
                <a:lnTo>
                  <a:pt x="432" y="134"/>
                </a:lnTo>
                <a:lnTo>
                  <a:pt x="432" y="109"/>
                </a:lnTo>
                <a:lnTo>
                  <a:pt x="421" y="77"/>
                </a:lnTo>
                <a:lnTo>
                  <a:pt x="398" y="75"/>
                </a:lnTo>
                <a:lnTo>
                  <a:pt x="389" y="68"/>
                </a:lnTo>
                <a:lnTo>
                  <a:pt x="389" y="43"/>
                </a:lnTo>
                <a:lnTo>
                  <a:pt x="380" y="27"/>
                </a:lnTo>
                <a:lnTo>
                  <a:pt x="374" y="22"/>
                </a:lnTo>
                <a:lnTo>
                  <a:pt x="369" y="9"/>
                </a:lnTo>
                <a:lnTo>
                  <a:pt x="360" y="4"/>
                </a:lnTo>
                <a:lnTo>
                  <a:pt x="340" y="0"/>
                </a:lnTo>
                <a:lnTo>
                  <a:pt x="301" y="4"/>
                </a:lnTo>
                <a:lnTo>
                  <a:pt x="233" y="31"/>
                </a:lnTo>
                <a:lnTo>
                  <a:pt x="233" y="65"/>
                </a:lnTo>
                <a:lnTo>
                  <a:pt x="253" y="88"/>
                </a:lnTo>
                <a:lnTo>
                  <a:pt x="249" y="104"/>
                </a:lnTo>
                <a:lnTo>
                  <a:pt x="247" y="113"/>
                </a:lnTo>
                <a:lnTo>
                  <a:pt x="231" y="113"/>
                </a:lnTo>
                <a:lnTo>
                  <a:pt x="219" y="102"/>
                </a:lnTo>
                <a:lnTo>
                  <a:pt x="199" y="93"/>
                </a:lnTo>
                <a:lnTo>
                  <a:pt x="176" y="104"/>
                </a:lnTo>
                <a:lnTo>
                  <a:pt x="147" y="100"/>
                </a:lnTo>
                <a:lnTo>
                  <a:pt x="133" y="109"/>
                </a:lnTo>
                <a:lnTo>
                  <a:pt x="131" y="100"/>
                </a:lnTo>
                <a:lnTo>
                  <a:pt x="115" y="100"/>
                </a:lnTo>
                <a:lnTo>
                  <a:pt x="95" y="79"/>
                </a:lnTo>
                <a:lnTo>
                  <a:pt x="63" y="113"/>
                </a:lnTo>
                <a:lnTo>
                  <a:pt x="20" y="97"/>
                </a:lnTo>
                <a:lnTo>
                  <a:pt x="0" y="100"/>
                </a:lnTo>
                <a:lnTo>
                  <a:pt x="0" y="113"/>
                </a:lnTo>
                <a:lnTo>
                  <a:pt x="49" y="165"/>
                </a:lnTo>
                <a:lnTo>
                  <a:pt x="58" y="197"/>
                </a:lnTo>
                <a:lnTo>
                  <a:pt x="81" y="220"/>
                </a:lnTo>
                <a:lnTo>
                  <a:pt x="99" y="218"/>
                </a:lnTo>
                <a:lnTo>
                  <a:pt x="165" y="293"/>
                </a:lnTo>
                <a:lnTo>
                  <a:pt x="170" y="304"/>
                </a:lnTo>
                <a:lnTo>
                  <a:pt x="165" y="311"/>
                </a:lnTo>
                <a:lnTo>
                  <a:pt x="160" y="336"/>
                </a:lnTo>
                <a:lnTo>
                  <a:pt x="262" y="427"/>
                </a:lnTo>
              </a:path>
            </a:pathLst>
          </a:custGeom>
          <a:no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sp>
        <p:nvSpPr>
          <p:cNvPr id="150" name="Freeform 65">
            <a:extLst>
              <a:ext uri="{FF2B5EF4-FFF2-40B4-BE49-F238E27FC236}">
                <a16:creationId xmlns:a16="http://schemas.microsoft.com/office/drawing/2014/main" id="{B61310AC-711A-42F6-925E-3533511F58D7}"/>
              </a:ext>
            </a:extLst>
          </p:cNvPr>
          <p:cNvSpPr>
            <a:spLocks noChangeAspect="1"/>
          </p:cNvSpPr>
          <p:nvPr/>
        </p:nvSpPr>
        <p:spPr bwMode="auto">
          <a:xfrm>
            <a:off x="2687464" y="550379"/>
            <a:ext cx="1665288" cy="1733549"/>
          </a:xfrm>
          <a:custGeom>
            <a:avLst/>
            <a:gdLst>
              <a:gd name="T0" fmla="*/ 2147483647 w 1136"/>
              <a:gd name="T1" fmla="*/ 2147483647 h 1245"/>
              <a:gd name="T2" fmla="*/ 2147483647 w 1136"/>
              <a:gd name="T3" fmla="*/ 2147483647 h 1245"/>
              <a:gd name="T4" fmla="*/ 2147483647 w 1136"/>
              <a:gd name="T5" fmla="*/ 2147483647 h 1245"/>
              <a:gd name="T6" fmla="*/ 2147483647 w 1136"/>
              <a:gd name="T7" fmla="*/ 2147483647 h 1245"/>
              <a:gd name="T8" fmla="*/ 2147483647 w 1136"/>
              <a:gd name="T9" fmla="*/ 2147483647 h 1245"/>
              <a:gd name="T10" fmla="*/ 2147483647 w 1136"/>
              <a:gd name="T11" fmla="*/ 2147483647 h 1245"/>
              <a:gd name="T12" fmla="*/ 2147483647 w 1136"/>
              <a:gd name="T13" fmla="*/ 2147483647 h 1245"/>
              <a:gd name="T14" fmla="*/ 2147483647 w 1136"/>
              <a:gd name="T15" fmla="*/ 2147483647 h 1245"/>
              <a:gd name="T16" fmla="*/ 2147483647 w 1136"/>
              <a:gd name="T17" fmla="*/ 2147483647 h 1245"/>
              <a:gd name="T18" fmla="*/ 2147483647 w 1136"/>
              <a:gd name="T19" fmla="*/ 2147483647 h 1245"/>
              <a:gd name="T20" fmla="*/ 2147483647 w 1136"/>
              <a:gd name="T21" fmla="*/ 2147483647 h 1245"/>
              <a:gd name="T22" fmla="*/ 2147483647 w 1136"/>
              <a:gd name="T23" fmla="*/ 2147483647 h 1245"/>
              <a:gd name="T24" fmla="*/ 2147483647 w 1136"/>
              <a:gd name="T25" fmla="*/ 2147483647 h 1245"/>
              <a:gd name="T26" fmla="*/ 2147483647 w 1136"/>
              <a:gd name="T27" fmla="*/ 2147483647 h 1245"/>
              <a:gd name="T28" fmla="*/ 2147483647 w 1136"/>
              <a:gd name="T29" fmla="*/ 2147483647 h 1245"/>
              <a:gd name="T30" fmla="*/ 2147483647 w 1136"/>
              <a:gd name="T31" fmla="*/ 2147483647 h 1245"/>
              <a:gd name="T32" fmla="*/ 2147483647 w 1136"/>
              <a:gd name="T33" fmla="*/ 2147483647 h 1245"/>
              <a:gd name="T34" fmla="*/ 2147483647 w 1136"/>
              <a:gd name="T35" fmla="*/ 2147483647 h 1245"/>
              <a:gd name="T36" fmla="*/ 2147483647 w 1136"/>
              <a:gd name="T37" fmla="*/ 2147483647 h 1245"/>
              <a:gd name="T38" fmla="*/ 2147483647 w 1136"/>
              <a:gd name="T39" fmla="*/ 2147483647 h 1245"/>
              <a:gd name="T40" fmla="*/ 2147483647 w 1136"/>
              <a:gd name="T41" fmla="*/ 2147483647 h 1245"/>
              <a:gd name="T42" fmla="*/ 2147483647 w 1136"/>
              <a:gd name="T43" fmla="*/ 2147483647 h 1245"/>
              <a:gd name="T44" fmla="*/ 2147483647 w 1136"/>
              <a:gd name="T45" fmla="*/ 2147483647 h 1245"/>
              <a:gd name="T46" fmla="*/ 2147483647 w 1136"/>
              <a:gd name="T47" fmla="*/ 2147483647 h 1245"/>
              <a:gd name="T48" fmla="*/ 2147483647 w 1136"/>
              <a:gd name="T49" fmla="*/ 2147483647 h 1245"/>
              <a:gd name="T50" fmla="*/ 2147483647 w 1136"/>
              <a:gd name="T51" fmla="*/ 2147483647 h 1245"/>
              <a:gd name="T52" fmla="*/ 2147483647 w 1136"/>
              <a:gd name="T53" fmla="*/ 2147483647 h 1245"/>
              <a:gd name="T54" fmla="*/ 2147483647 w 1136"/>
              <a:gd name="T55" fmla="*/ 2147483647 h 1245"/>
              <a:gd name="T56" fmla="*/ 2147483647 w 1136"/>
              <a:gd name="T57" fmla="*/ 2147483647 h 1245"/>
              <a:gd name="T58" fmla="*/ 2147483647 w 1136"/>
              <a:gd name="T59" fmla="*/ 2147483647 h 1245"/>
              <a:gd name="T60" fmla="*/ 2147483647 w 1136"/>
              <a:gd name="T61" fmla="*/ 2147483647 h 1245"/>
              <a:gd name="T62" fmla="*/ 2147483647 w 1136"/>
              <a:gd name="T63" fmla="*/ 2147483647 h 1245"/>
              <a:gd name="T64" fmla="*/ 2147483647 w 1136"/>
              <a:gd name="T65" fmla="*/ 2147483647 h 1245"/>
              <a:gd name="T66" fmla="*/ 2147483647 w 1136"/>
              <a:gd name="T67" fmla="*/ 2147483647 h 1245"/>
              <a:gd name="T68" fmla="*/ 2147483647 w 1136"/>
              <a:gd name="T69" fmla="*/ 2147483647 h 1245"/>
              <a:gd name="T70" fmla="*/ 2147483647 w 1136"/>
              <a:gd name="T71" fmla="*/ 2147483647 h 1245"/>
              <a:gd name="T72" fmla="*/ 2147483647 w 1136"/>
              <a:gd name="T73" fmla="*/ 2147483647 h 1245"/>
              <a:gd name="T74" fmla="*/ 2147483647 w 1136"/>
              <a:gd name="T75" fmla="*/ 2147483647 h 1245"/>
              <a:gd name="T76" fmla="*/ 2147483647 w 1136"/>
              <a:gd name="T77" fmla="*/ 2147483647 h 1245"/>
              <a:gd name="T78" fmla="*/ 2147483647 w 1136"/>
              <a:gd name="T79" fmla="*/ 2147483647 h 1245"/>
              <a:gd name="T80" fmla="*/ 2147483647 w 1136"/>
              <a:gd name="T81" fmla="*/ 2147483647 h 1245"/>
              <a:gd name="T82" fmla="*/ 2147483647 w 1136"/>
              <a:gd name="T83" fmla="*/ 2147483647 h 1245"/>
              <a:gd name="T84" fmla="*/ 2147483647 w 1136"/>
              <a:gd name="T85" fmla="*/ 2147483647 h 1245"/>
              <a:gd name="T86" fmla="*/ 2147483647 w 1136"/>
              <a:gd name="T87" fmla="*/ 2147483647 h 1245"/>
              <a:gd name="T88" fmla="*/ 2147483647 w 1136"/>
              <a:gd name="T89" fmla="*/ 2147483647 h 1245"/>
              <a:gd name="T90" fmla="*/ 2147483647 w 1136"/>
              <a:gd name="T91" fmla="*/ 2147483647 h 1245"/>
              <a:gd name="T92" fmla="*/ 2147483647 w 1136"/>
              <a:gd name="T93" fmla="*/ 2147483647 h 1245"/>
              <a:gd name="T94" fmla="*/ 2147483647 w 1136"/>
              <a:gd name="T95" fmla="*/ 2147483647 h 1245"/>
              <a:gd name="T96" fmla="*/ 2147483647 w 1136"/>
              <a:gd name="T97" fmla="*/ 2147483647 h 1245"/>
              <a:gd name="T98" fmla="*/ 0 w 1136"/>
              <a:gd name="T99" fmla="*/ 2147483647 h 1245"/>
              <a:gd name="T100" fmla="*/ 2147483647 w 1136"/>
              <a:gd name="T101" fmla="*/ 2147483647 h 1245"/>
              <a:gd name="T102" fmla="*/ 2147483647 w 1136"/>
              <a:gd name="T103" fmla="*/ 2147483647 h 1245"/>
              <a:gd name="T104" fmla="*/ 2147483647 w 1136"/>
              <a:gd name="T105" fmla="*/ 2147483647 h 1245"/>
              <a:gd name="T106" fmla="*/ 2147483647 w 1136"/>
              <a:gd name="T107" fmla="*/ 2147483647 h 12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36"/>
              <a:gd name="T163" fmla="*/ 0 h 1245"/>
              <a:gd name="T164" fmla="*/ 1136 w 1136"/>
              <a:gd name="T165" fmla="*/ 1245 h 12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36" h="1245">
                <a:moveTo>
                  <a:pt x="304" y="1171"/>
                </a:moveTo>
                <a:lnTo>
                  <a:pt x="307" y="1169"/>
                </a:lnTo>
                <a:lnTo>
                  <a:pt x="318" y="1166"/>
                </a:lnTo>
                <a:lnTo>
                  <a:pt x="327" y="1153"/>
                </a:lnTo>
                <a:lnTo>
                  <a:pt x="332" y="1137"/>
                </a:lnTo>
                <a:lnTo>
                  <a:pt x="336" y="1128"/>
                </a:lnTo>
                <a:lnTo>
                  <a:pt x="332" y="1103"/>
                </a:lnTo>
                <a:lnTo>
                  <a:pt x="336" y="1087"/>
                </a:lnTo>
                <a:lnTo>
                  <a:pt x="348" y="1078"/>
                </a:lnTo>
                <a:lnTo>
                  <a:pt x="377" y="1066"/>
                </a:lnTo>
                <a:lnTo>
                  <a:pt x="382" y="1053"/>
                </a:lnTo>
                <a:lnTo>
                  <a:pt x="377" y="1012"/>
                </a:lnTo>
                <a:lnTo>
                  <a:pt x="375" y="1003"/>
                </a:lnTo>
                <a:lnTo>
                  <a:pt x="375" y="978"/>
                </a:lnTo>
                <a:lnTo>
                  <a:pt x="366" y="969"/>
                </a:lnTo>
                <a:lnTo>
                  <a:pt x="370" y="951"/>
                </a:lnTo>
                <a:lnTo>
                  <a:pt x="377" y="951"/>
                </a:lnTo>
                <a:lnTo>
                  <a:pt x="398" y="937"/>
                </a:lnTo>
                <a:lnTo>
                  <a:pt x="382" y="898"/>
                </a:lnTo>
                <a:lnTo>
                  <a:pt x="375" y="887"/>
                </a:lnTo>
                <a:lnTo>
                  <a:pt x="375" y="883"/>
                </a:lnTo>
                <a:lnTo>
                  <a:pt x="375" y="851"/>
                </a:lnTo>
                <a:lnTo>
                  <a:pt x="386" y="826"/>
                </a:lnTo>
                <a:lnTo>
                  <a:pt x="391" y="799"/>
                </a:lnTo>
                <a:lnTo>
                  <a:pt x="393" y="771"/>
                </a:lnTo>
                <a:lnTo>
                  <a:pt x="391" y="746"/>
                </a:lnTo>
                <a:lnTo>
                  <a:pt x="398" y="728"/>
                </a:lnTo>
                <a:lnTo>
                  <a:pt x="402" y="717"/>
                </a:lnTo>
                <a:lnTo>
                  <a:pt x="427" y="701"/>
                </a:lnTo>
                <a:lnTo>
                  <a:pt x="452" y="692"/>
                </a:lnTo>
                <a:lnTo>
                  <a:pt x="475" y="701"/>
                </a:lnTo>
                <a:lnTo>
                  <a:pt x="482" y="705"/>
                </a:lnTo>
                <a:lnTo>
                  <a:pt x="493" y="687"/>
                </a:lnTo>
                <a:lnTo>
                  <a:pt x="493" y="667"/>
                </a:lnTo>
                <a:lnTo>
                  <a:pt x="482" y="631"/>
                </a:lnTo>
                <a:lnTo>
                  <a:pt x="477" y="615"/>
                </a:lnTo>
                <a:lnTo>
                  <a:pt x="482" y="606"/>
                </a:lnTo>
                <a:lnTo>
                  <a:pt x="489" y="606"/>
                </a:lnTo>
                <a:lnTo>
                  <a:pt x="498" y="592"/>
                </a:lnTo>
                <a:lnTo>
                  <a:pt x="502" y="569"/>
                </a:lnTo>
                <a:lnTo>
                  <a:pt x="507" y="535"/>
                </a:lnTo>
                <a:lnTo>
                  <a:pt x="511" y="501"/>
                </a:lnTo>
                <a:lnTo>
                  <a:pt x="523" y="490"/>
                </a:lnTo>
                <a:lnTo>
                  <a:pt x="548" y="474"/>
                </a:lnTo>
                <a:lnTo>
                  <a:pt x="564" y="465"/>
                </a:lnTo>
                <a:lnTo>
                  <a:pt x="568" y="440"/>
                </a:lnTo>
                <a:lnTo>
                  <a:pt x="577" y="422"/>
                </a:lnTo>
                <a:lnTo>
                  <a:pt x="598" y="406"/>
                </a:lnTo>
                <a:lnTo>
                  <a:pt x="602" y="394"/>
                </a:lnTo>
                <a:lnTo>
                  <a:pt x="598" y="381"/>
                </a:lnTo>
                <a:lnTo>
                  <a:pt x="598" y="365"/>
                </a:lnTo>
                <a:lnTo>
                  <a:pt x="616" y="351"/>
                </a:lnTo>
                <a:lnTo>
                  <a:pt x="636" y="315"/>
                </a:lnTo>
                <a:lnTo>
                  <a:pt x="652" y="320"/>
                </a:lnTo>
                <a:lnTo>
                  <a:pt x="677" y="299"/>
                </a:lnTo>
                <a:lnTo>
                  <a:pt x="673" y="281"/>
                </a:lnTo>
                <a:lnTo>
                  <a:pt x="689" y="265"/>
                </a:lnTo>
                <a:lnTo>
                  <a:pt x="698" y="270"/>
                </a:lnTo>
                <a:lnTo>
                  <a:pt x="716" y="265"/>
                </a:lnTo>
                <a:lnTo>
                  <a:pt x="739" y="270"/>
                </a:lnTo>
                <a:lnTo>
                  <a:pt x="773" y="240"/>
                </a:lnTo>
                <a:lnTo>
                  <a:pt x="768" y="224"/>
                </a:lnTo>
                <a:lnTo>
                  <a:pt x="773" y="215"/>
                </a:lnTo>
                <a:lnTo>
                  <a:pt x="764" y="211"/>
                </a:lnTo>
                <a:lnTo>
                  <a:pt x="782" y="195"/>
                </a:lnTo>
                <a:lnTo>
                  <a:pt x="805" y="190"/>
                </a:lnTo>
                <a:lnTo>
                  <a:pt x="823" y="215"/>
                </a:lnTo>
                <a:lnTo>
                  <a:pt x="852" y="249"/>
                </a:lnTo>
                <a:lnTo>
                  <a:pt x="864" y="249"/>
                </a:lnTo>
                <a:lnTo>
                  <a:pt x="880" y="236"/>
                </a:lnTo>
                <a:lnTo>
                  <a:pt x="893" y="233"/>
                </a:lnTo>
                <a:lnTo>
                  <a:pt x="900" y="236"/>
                </a:lnTo>
                <a:lnTo>
                  <a:pt x="914" y="249"/>
                </a:lnTo>
                <a:lnTo>
                  <a:pt x="930" y="254"/>
                </a:lnTo>
                <a:lnTo>
                  <a:pt x="934" y="249"/>
                </a:lnTo>
                <a:lnTo>
                  <a:pt x="943" y="233"/>
                </a:lnTo>
                <a:lnTo>
                  <a:pt x="948" y="224"/>
                </a:lnTo>
                <a:lnTo>
                  <a:pt x="964" y="195"/>
                </a:lnTo>
                <a:lnTo>
                  <a:pt x="968" y="190"/>
                </a:lnTo>
                <a:lnTo>
                  <a:pt x="964" y="149"/>
                </a:lnTo>
                <a:lnTo>
                  <a:pt x="984" y="129"/>
                </a:lnTo>
                <a:lnTo>
                  <a:pt x="993" y="133"/>
                </a:lnTo>
                <a:lnTo>
                  <a:pt x="1018" y="108"/>
                </a:lnTo>
                <a:lnTo>
                  <a:pt x="1039" y="133"/>
                </a:lnTo>
                <a:lnTo>
                  <a:pt x="1046" y="140"/>
                </a:lnTo>
                <a:lnTo>
                  <a:pt x="1059" y="136"/>
                </a:lnTo>
                <a:lnTo>
                  <a:pt x="1069" y="149"/>
                </a:lnTo>
                <a:lnTo>
                  <a:pt x="1069" y="158"/>
                </a:lnTo>
                <a:lnTo>
                  <a:pt x="1075" y="165"/>
                </a:lnTo>
                <a:lnTo>
                  <a:pt x="1075" y="179"/>
                </a:lnTo>
                <a:lnTo>
                  <a:pt x="1089" y="163"/>
                </a:lnTo>
                <a:lnTo>
                  <a:pt x="1109" y="145"/>
                </a:lnTo>
                <a:lnTo>
                  <a:pt x="1121" y="120"/>
                </a:lnTo>
                <a:lnTo>
                  <a:pt x="1114" y="115"/>
                </a:lnTo>
                <a:lnTo>
                  <a:pt x="1100" y="129"/>
                </a:lnTo>
                <a:lnTo>
                  <a:pt x="1098" y="108"/>
                </a:lnTo>
                <a:lnTo>
                  <a:pt x="1089" y="104"/>
                </a:lnTo>
                <a:lnTo>
                  <a:pt x="1084" y="93"/>
                </a:lnTo>
                <a:lnTo>
                  <a:pt x="1119" y="65"/>
                </a:lnTo>
                <a:lnTo>
                  <a:pt x="1130" y="70"/>
                </a:lnTo>
                <a:lnTo>
                  <a:pt x="1135" y="54"/>
                </a:lnTo>
                <a:lnTo>
                  <a:pt x="1125" y="49"/>
                </a:lnTo>
                <a:lnTo>
                  <a:pt x="1105" y="40"/>
                </a:lnTo>
                <a:lnTo>
                  <a:pt x="1094" y="36"/>
                </a:lnTo>
                <a:lnTo>
                  <a:pt x="1075" y="22"/>
                </a:lnTo>
                <a:lnTo>
                  <a:pt x="1059" y="18"/>
                </a:lnTo>
                <a:lnTo>
                  <a:pt x="1041" y="34"/>
                </a:lnTo>
                <a:lnTo>
                  <a:pt x="1034" y="45"/>
                </a:lnTo>
                <a:lnTo>
                  <a:pt x="1018" y="34"/>
                </a:lnTo>
                <a:lnTo>
                  <a:pt x="1028" y="24"/>
                </a:lnTo>
                <a:lnTo>
                  <a:pt x="1030" y="4"/>
                </a:lnTo>
                <a:lnTo>
                  <a:pt x="1028" y="0"/>
                </a:lnTo>
                <a:lnTo>
                  <a:pt x="1005" y="0"/>
                </a:lnTo>
                <a:lnTo>
                  <a:pt x="1000" y="9"/>
                </a:lnTo>
                <a:lnTo>
                  <a:pt x="998" y="22"/>
                </a:lnTo>
                <a:lnTo>
                  <a:pt x="1000" y="34"/>
                </a:lnTo>
                <a:lnTo>
                  <a:pt x="984" y="49"/>
                </a:lnTo>
                <a:lnTo>
                  <a:pt x="971" y="24"/>
                </a:lnTo>
                <a:lnTo>
                  <a:pt x="959" y="29"/>
                </a:lnTo>
                <a:lnTo>
                  <a:pt x="957" y="49"/>
                </a:lnTo>
                <a:lnTo>
                  <a:pt x="948" y="79"/>
                </a:lnTo>
                <a:lnTo>
                  <a:pt x="928" y="99"/>
                </a:lnTo>
                <a:lnTo>
                  <a:pt x="914" y="74"/>
                </a:lnTo>
                <a:lnTo>
                  <a:pt x="934" y="59"/>
                </a:lnTo>
                <a:lnTo>
                  <a:pt x="939" y="34"/>
                </a:lnTo>
                <a:lnTo>
                  <a:pt x="928" y="34"/>
                </a:lnTo>
                <a:lnTo>
                  <a:pt x="905" y="34"/>
                </a:lnTo>
                <a:lnTo>
                  <a:pt x="889" y="59"/>
                </a:lnTo>
                <a:lnTo>
                  <a:pt x="868" y="93"/>
                </a:lnTo>
                <a:lnTo>
                  <a:pt x="877" y="108"/>
                </a:lnTo>
                <a:lnTo>
                  <a:pt x="864" y="115"/>
                </a:lnTo>
                <a:lnTo>
                  <a:pt x="848" y="104"/>
                </a:lnTo>
                <a:lnTo>
                  <a:pt x="830" y="111"/>
                </a:lnTo>
                <a:lnTo>
                  <a:pt x="834" y="129"/>
                </a:lnTo>
                <a:lnTo>
                  <a:pt x="814" y="129"/>
                </a:lnTo>
                <a:lnTo>
                  <a:pt x="800" y="133"/>
                </a:lnTo>
                <a:lnTo>
                  <a:pt x="786" y="154"/>
                </a:lnTo>
                <a:lnTo>
                  <a:pt x="764" y="149"/>
                </a:lnTo>
                <a:lnTo>
                  <a:pt x="764" y="163"/>
                </a:lnTo>
                <a:lnTo>
                  <a:pt x="748" y="149"/>
                </a:lnTo>
                <a:lnTo>
                  <a:pt x="727" y="158"/>
                </a:lnTo>
                <a:lnTo>
                  <a:pt x="723" y="174"/>
                </a:lnTo>
                <a:lnTo>
                  <a:pt x="707" y="179"/>
                </a:lnTo>
                <a:lnTo>
                  <a:pt x="693" y="163"/>
                </a:lnTo>
                <a:lnTo>
                  <a:pt x="668" y="165"/>
                </a:lnTo>
                <a:lnTo>
                  <a:pt x="643" y="174"/>
                </a:lnTo>
                <a:lnTo>
                  <a:pt x="643" y="199"/>
                </a:lnTo>
                <a:lnTo>
                  <a:pt x="659" y="204"/>
                </a:lnTo>
                <a:lnTo>
                  <a:pt x="659" y="211"/>
                </a:lnTo>
                <a:lnTo>
                  <a:pt x="659" y="229"/>
                </a:lnTo>
                <a:lnTo>
                  <a:pt x="648" y="224"/>
                </a:lnTo>
                <a:lnTo>
                  <a:pt x="632" y="233"/>
                </a:lnTo>
                <a:lnTo>
                  <a:pt x="636" y="249"/>
                </a:lnTo>
                <a:lnTo>
                  <a:pt x="652" y="263"/>
                </a:lnTo>
                <a:lnTo>
                  <a:pt x="652" y="281"/>
                </a:lnTo>
                <a:lnTo>
                  <a:pt x="636" y="274"/>
                </a:lnTo>
                <a:lnTo>
                  <a:pt x="623" y="276"/>
                </a:lnTo>
                <a:lnTo>
                  <a:pt x="623" y="295"/>
                </a:lnTo>
                <a:lnTo>
                  <a:pt x="602" y="295"/>
                </a:lnTo>
                <a:lnTo>
                  <a:pt x="586" y="295"/>
                </a:lnTo>
                <a:lnTo>
                  <a:pt x="582" y="306"/>
                </a:lnTo>
                <a:lnTo>
                  <a:pt x="577" y="315"/>
                </a:lnTo>
                <a:lnTo>
                  <a:pt x="564" y="320"/>
                </a:lnTo>
                <a:lnTo>
                  <a:pt x="559" y="329"/>
                </a:lnTo>
                <a:lnTo>
                  <a:pt x="564" y="340"/>
                </a:lnTo>
                <a:lnTo>
                  <a:pt x="541" y="347"/>
                </a:lnTo>
                <a:lnTo>
                  <a:pt x="557" y="365"/>
                </a:lnTo>
                <a:lnTo>
                  <a:pt x="559" y="374"/>
                </a:lnTo>
                <a:lnTo>
                  <a:pt x="545" y="385"/>
                </a:lnTo>
                <a:lnTo>
                  <a:pt x="516" y="406"/>
                </a:lnTo>
                <a:lnTo>
                  <a:pt x="493" y="422"/>
                </a:lnTo>
                <a:lnTo>
                  <a:pt x="482" y="447"/>
                </a:lnTo>
                <a:lnTo>
                  <a:pt x="461" y="465"/>
                </a:lnTo>
                <a:lnTo>
                  <a:pt x="461" y="476"/>
                </a:lnTo>
                <a:lnTo>
                  <a:pt x="466" y="490"/>
                </a:lnTo>
                <a:lnTo>
                  <a:pt x="448" y="501"/>
                </a:lnTo>
                <a:lnTo>
                  <a:pt x="452" y="517"/>
                </a:lnTo>
                <a:lnTo>
                  <a:pt x="436" y="547"/>
                </a:lnTo>
                <a:lnTo>
                  <a:pt x="423" y="551"/>
                </a:lnTo>
                <a:lnTo>
                  <a:pt x="423" y="572"/>
                </a:lnTo>
                <a:lnTo>
                  <a:pt x="432" y="585"/>
                </a:lnTo>
                <a:lnTo>
                  <a:pt x="418" y="597"/>
                </a:lnTo>
                <a:lnTo>
                  <a:pt x="411" y="587"/>
                </a:lnTo>
                <a:lnTo>
                  <a:pt x="393" y="597"/>
                </a:lnTo>
                <a:lnTo>
                  <a:pt x="398" y="622"/>
                </a:lnTo>
                <a:lnTo>
                  <a:pt x="382" y="631"/>
                </a:lnTo>
                <a:lnTo>
                  <a:pt x="357" y="635"/>
                </a:lnTo>
                <a:lnTo>
                  <a:pt x="341" y="656"/>
                </a:lnTo>
                <a:lnTo>
                  <a:pt x="336" y="676"/>
                </a:lnTo>
                <a:lnTo>
                  <a:pt x="318" y="692"/>
                </a:lnTo>
                <a:lnTo>
                  <a:pt x="318" y="705"/>
                </a:lnTo>
                <a:lnTo>
                  <a:pt x="341" y="687"/>
                </a:lnTo>
                <a:lnTo>
                  <a:pt x="366" y="671"/>
                </a:lnTo>
                <a:lnTo>
                  <a:pt x="375" y="676"/>
                </a:lnTo>
                <a:lnTo>
                  <a:pt x="366" y="701"/>
                </a:lnTo>
                <a:lnTo>
                  <a:pt x="345" y="715"/>
                </a:lnTo>
                <a:lnTo>
                  <a:pt x="322" y="710"/>
                </a:lnTo>
                <a:lnTo>
                  <a:pt x="327" y="726"/>
                </a:lnTo>
                <a:lnTo>
                  <a:pt x="300" y="737"/>
                </a:lnTo>
                <a:lnTo>
                  <a:pt x="295" y="715"/>
                </a:lnTo>
                <a:lnTo>
                  <a:pt x="282" y="705"/>
                </a:lnTo>
                <a:lnTo>
                  <a:pt x="266" y="728"/>
                </a:lnTo>
                <a:lnTo>
                  <a:pt x="247" y="728"/>
                </a:lnTo>
                <a:lnTo>
                  <a:pt x="232" y="733"/>
                </a:lnTo>
                <a:lnTo>
                  <a:pt x="229" y="755"/>
                </a:lnTo>
                <a:lnTo>
                  <a:pt x="220" y="758"/>
                </a:lnTo>
                <a:lnTo>
                  <a:pt x="220" y="769"/>
                </a:lnTo>
                <a:lnTo>
                  <a:pt x="209" y="765"/>
                </a:lnTo>
                <a:lnTo>
                  <a:pt x="195" y="755"/>
                </a:lnTo>
                <a:lnTo>
                  <a:pt x="172" y="758"/>
                </a:lnTo>
                <a:lnTo>
                  <a:pt x="172" y="771"/>
                </a:lnTo>
                <a:lnTo>
                  <a:pt x="175" y="783"/>
                </a:lnTo>
                <a:lnTo>
                  <a:pt x="166" y="785"/>
                </a:lnTo>
                <a:lnTo>
                  <a:pt x="145" y="776"/>
                </a:lnTo>
                <a:lnTo>
                  <a:pt x="127" y="789"/>
                </a:lnTo>
                <a:lnTo>
                  <a:pt x="131" y="801"/>
                </a:lnTo>
                <a:lnTo>
                  <a:pt x="129" y="810"/>
                </a:lnTo>
                <a:lnTo>
                  <a:pt x="109" y="801"/>
                </a:lnTo>
                <a:lnTo>
                  <a:pt x="104" y="812"/>
                </a:lnTo>
                <a:lnTo>
                  <a:pt x="97" y="821"/>
                </a:lnTo>
                <a:lnTo>
                  <a:pt x="75" y="817"/>
                </a:lnTo>
                <a:lnTo>
                  <a:pt x="63" y="819"/>
                </a:lnTo>
                <a:lnTo>
                  <a:pt x="61" y="835"/>
                </a:lnTo>
                <a:lnTo>
                  <a:pt x="52" y="839"/>
                </a:lnTo>
                <a:lnTo>
                  <a:pt x="38" y="860"/>
                </a:lnTo>
                <a:lnTo>
                  <a:pt x="40" y="883"/>
                </a:lnTo>
                <a:lnTo>
                  <a:pt x="36" y="917"/>
                </a:lnTo>
                <a:lnTo>
                  <a:pt x="31" y="951"/>
                </a:lnTo>
                <a:lnTo>
                  <a:pt x="27" y="980"/>
                </a:lnTo>
                <a:lnTo>
                  <a:pt x="22" y="996"/>
                </a:lnTo>
                <a:lnTo>
                  <a:pt x="34" y="1012"/>
                </a:lnTo>
                <a:lnTo>
                  <a:pt x="52" y="998"/>
                </a:lnTo>
                <a:lnTo>
                  <a:pt x="63" y="1005"/>
                </a:lnTo>
                <a:lnTo>
                  <a:pt x="63" y="1019"/>
                </a:lnTo>
                <a:lnTo>
                  <a:pt x="45" y="1028"/>
                </a:lnTo>
                <a:lnTo>
                  <a:pt x="43" y="1048"/>
                </a:lnTo>
                <a:lnTo>
                  <a:pt x="38" y="1060"/>
                </a:lnTo>
                <a:lnTo>
                  <a:pt x="20" y="1057"/>
                </a:lnTo>
                <a:lnTo>
                  <a:pt x="13" y="1082"/>
                </a:lnTo>
                <a:lnTo>
                  <a:pt x="22" y="1089"/>
                </a:lnTo>
                <a:lnTo>
                  <a:pt x="38" y="1085"/>
                </a:lnTo>
                <a:lnTo>
                  <a:pt x="47" y="1096"/>
                </a:lnTo>
                <a:lnTo>
                  <a:pt x="50" y="1100"/>
                </a:lnTo>
                <a:lnTo>
                  <a:pt x="36" y="1110"/>
                </a:lnTo>
                <a:lnTo>
                  <a:pt x="36" y="1123"/>
                </a:lnTo>
                <a:lnTo>
                  <a:pt x="20" y="1128"/>
                </a:lnTo>
                <a:lnTo>
                  <a:pt x="9" y="1119"/>
                </a:lnTo>
                <a:lnTo>
                  <a:pt x="11" y="1139"/>
                </a:lnTo>
                <a:lnTo>
                  <a:pt x="9" y="1155"/>
                </a:lnTo>
                <a:lnTo>
                  <a:pt x="0" y="1155"/>
                </a:lnTo>
                <a:lnTo>
                  <a:pt x="25" y="1180"/>
                </a:lnTo>
                <a:lnTo>
                  <a:pt x="36" y="1194"/>
                </a:lnTo>
                <a:lnTo>
                  <a:pt x="43" y="1214"/>
                </a:lnTo>
                <a:lnTo>
                  <a:pt x="68" y="1230"/>
                </a:lnTo>
                <a:lnTo>
                  <a:pt x="95" y="1244"/>
                </a:lnTo>
                <a:lnTo>
                  <a:pt x="120" y="1244"/>
                </a:lnTo>
                <a:lnTo>
                  <a:pt x="156" y="1219"/>
                </a:lnTo>
                <a:lnTo>
                  <a:pt x="195" y="1191"/>
                </a:lnTo>
                <a:lnTo>
                  <a:pt x="229" y="1146"/>
                </a:lnTo>
                <a:lnTo>
                  <a:pt x="234" y="1141"/>
                </a:lnTo>
                <a:lnTo>
                  <a:pt x="243" y="1157"/>
                </a:lnTo>
                <a:lnTo>
                  <a:pt x="259" y="1146"/>
                </a:lnTo>
                <a:lnTo>
                  <a:pt x="266" y="1130"/>
                </a:lnTo>
                <a:lnTo>
                  <a:pt x="268" y="1110"/>
                </a:lnTo>
                <a:lnTo>
                  <a:pt x="284" y="1085"/>
                </a:lnTo>
                <a:lnTo>
                  <a:pt x="277" y="1112"/>
                </a:lnTo>
                <a:lnTo>
                  <a:pt x="286" y="1116"/>
                </a:lnTo>
                <a:lnTo>
                  <a:pt x="282" y="1130"/>
                </a:lnTo>
                <a:lnTo>
                  <a:pt x="286" y="1153"/>
                </a:lnTo>
                <a:lnTo>
                  <a:pt x="295" y="1171"/>
                </a:lnTo>
                <a:lnTo>
                  <a:pt x="304" y="1166"/>
                </a:lnTo>
                <a:lnTo>
                  <a:pt x="304" y="1171"/>
                </a:lnTo>
              </a:path>
            </a:pathLst>
          </a:custGeom>
          <a:solidFill>
            <a:srgbClr val="668C40"/>
          </a:solidFill>
          <a:ln w="6350" cap="rnd">
            <a:solidFill>
              <a:schemeClr val="tx2"/>
            </a:solidFill>
            <a:round/>
            <a:headEnd/>
            <a:tailEnd/>
          </a:ln>
        </p:spPr>
        <p:txBody>
          <a:bodyPr lIns="91411" tIns="45706" rIns="91411" bIns="45706"/>
          <a:lstStyle/>
          <a:p>
            <a:endParaRPr lang="en-US" sz="1600">
              <a:latin typeface="Palatino" pitchFamily="2" charset="77"/>
              <a:ea typeface="Palatino" pitchFamily="2" charset="77"/>
            </a:endParaRPr>
          </a:p>
        </p:txBody>
      </p:sp>
      <p:sp>
        <p:nvSpPr>
          <p:cNvPr id="151" name="Freeform 66">
            <a:extLst>
              <a:ext uri="{FF2B5EF4-FFF2-40B4-BE49-F238E27FC236}">
                <a16:creationId xmlns:a16="http://schemas.microsoft.com/office/drawing/2014/main" id="{CE0C2CFF-637F-45F5-9410-DF06B832BD76}"/>
              </a:ext>
            </a:extLst>
          </p:cNvPr>
          <p:cNvSpPr>
            <a:spLocks noChangeAspect="1"/>
          </p:cNvSpPr>
          <p:nvPr/>
        </p:nvSpPr>
        <p:spPr bwMode="auto">
          <a:xfrm>
            <a:off x="2687464" y="550379"/>
            <a:ext cx="1665288" cy="1733549"/>
          </a:xfrm>
          <a:custGeom>
            <a:avLst/>
            <a:gdLst>
              <a:gd name="T0" fmla="*/ 2147483647 w 1136"/>
              <a:gd name="T1" fmla="*/ 2147483647 h 1245"/>
              <a:gd name="T2" fmla="*/ 2147483647 w 1136"/>
              <a:gd name="T3" fmla="*/ 2147483647 h 1245"/>
              <a:gd name="T4" fmla="*/ 2147483647 w 1136"/>
              <a:gd name="T5" fmla="*/ 2147483647 h 1245"/>
              <a:gd name="T6" fmla="*/ 2147483647 w 1136"/>
              <a:gd name="T7" fmla="*/ 2147483647 h 1245"/>
              <a:gd name="T8" fmla="*/ 2147483647 w 1136"/>
              <a:gd name="T9" fmla="*/ 2147483647 h 1245"/>
              <a:gd name="T10" fmla="*/ 2147483647 w 1136"/>
              <a:gd name="T11" fmla="*/ 2147483647 h 1245"/>
              <a:gd name="T12" fmla="*/ 2147483647 w 1136"/>
              <a:gd name="T13" fmla="*/ 2147483647 h 1245"/>
              <a:gd name="T14" fmla="*/ 2147483647 w 1136"/>
              <a:gd name="T15" fmla="*/ 2147483647 h 1245"/>
              <a:gd name="T16" fmla="*/ 2147483647 w 1136"/>
              <a:gd name="T17" fmla="*/ 2147483647 h 1245"/>
              <a:gd name="T18" fmla="*/ 2147483647 w 1136"/>
              <a:gd name="T19" fmla="*/ 2147483647 h 1245"/>
              <a:gd name="T20" fmla="*/ 2147483647 w 1136"/>
              <a:gd name="T21" fmla="*/ 2147483647 h 1245"/>
              <a:gd name="T22" fmla="*/ 2147483647 w 1136"/>
              <a:gd name="T23" fmla="*/ 2147483647 h 1245"/>
              <a:gd name="T24" fmla="*/ 2147483647 w 1136"/>
              <a:gd name="T25" fmla="*/ 2147483647 h 1245"/>
              <a:gd name="T26" fmla="*/ 2147483647 w 1136"/>
              <a:gd name="T27" fmla="*/ 2147483647 h 1245"/>
              <a:gd name="T28" fmla="*/ 2147483647 w 1136"/>
              <a:gd name="T29" fmla="*/ 2147483647 h 1245"/>
              <a:gd name="T30" fmla="*/ 2147483647 w 1136"/>
              <a:gd name="T31" fmla="*/ 2147483647 h 1245"/>
              <a:gd name="T32" fmla="*/ 2147483647 w 1136"/>
              <a:gd name="T33" fmla="*/ 2147483647 h 1245"/>
              <a:gd name="T34" fmla="*/ 2147483647 w 1136"/>
              <a:gd name="T35" fmla="*/ 2147483647 h 1245"/>
              <a:gd name="T36" fmla="*/ 2147483647 w 1136"/>
              <a:gd name="T37" fmla="*/ 2147483647 h 1245"/>
              <a:gd name="T38" fmla="*/ 2147483647 w 1136"/>
              <a:gd name="T39" fmla="*/ 2147483647 h 1245"/>
              <a:gd name="T40" fmla="*/ 2147483647 w 1136"/>
              <a:gd name="T41" fmla="*/ 2147483647 h 1245"/>
              <a:gd name="T42" fmla="*/ 2147483647 w 1136"/>
              <a:gd name="T43" fmla="*/ 2147483647 h 1245"/>
              <a:gd name="T44" fmla="*/ 2147483647 w 1136"/>
              <a:gd name="T45" fmla="*/ 2147483647 h 1245"/>
              <a:gd name="T46" fmla="*/ 2147483647 w 1136"/>
              <a:gd name="T47" fmla="*/ 2147483647 h 1245"/>
              <a:gd name="T48" fmla="*/ 2147483647 w 1136"/>
              <a:gd name="T49" fmla="*/ 2147483647 h 1245"/>
              <a:gd name="T50" fmla="*/ 2147483647 w 1136"/>
              <a:gd name="T51" fmla="*/ 2147483647 h 1245"/>
              <a:gd name="T52" fmla="*/ 2147483647 w 1136"/>
              <a:gd name="T53" fmla="*/ 2147483647 h 1245"/>
              <a:gd name="T54" fmla="*/ 2147483647 w 1136"/>
              <a:gd name="T55" fmla="*/ 2147483647 h 1245"/>
              <a:gd name="T56" fmla="*/ 2147483647 w 1136"/>
              <a:gd name="T57" fmla="*/ 2147483647 h 1245"/>
              <a:gd name="T58" fmla="*/ 2147483647 w 1136"/>
              <a:gd name="T59" fmla="*/ 2147483647 h 1245"/>
              <a:gd name="T60" fmla="*/ 2147483647 w 1136"/>
              <a:gd name="T61" fmla="*/ 2147483647 h 1245"/>
              <a:gd name="T62" fmla="*/ 2147483647 w 1136"/>
              <a:gd name="T63" fmla="*/ 2147483647 h 1245"/>
              <a:gd name="T64" fmla="*/ 2147483647 w 1136"/>
              <a:gd name="T65" fmla="*/ 2147483647 h 1245"/>
              <a:gd name="T66" fmla="*/ 2147483647 w 1136"/>
              <a:gd name="T67" fmla="*/ 2147483647 h 1245"/>
              <a:gd name="T68" fmla="*/ 2147483647 w 1136"/>
              <a:gd name="T69" fmla="*/ 2147483647 h 1245"/>
              <a:gd name="T70" fmla="*/ 2147483647 w 1136"/>
              <a:gd name="T71" fmla="*/ 2147483647 h 1245"/>
              <a:gd name="T72" fmla="*/ 2147483647 w 1136"/>
              <a:gd name="T73" fmla="*/ 2147483647 h 1245"/>
              <a:gd name="T74" fmla="*/ 2147483647 w 1136"/>
              <a:gd name="T75" fmla="*/ 2147483647 h 1245"/>
              <a:gd name="T76" fmla="*/ 2147483647 w 1136"/>
              <a:gd name="T77" fmla="*/ 2147483647 h 1245"/>
              <a:gd name="T78" fmla="*/ 2147483647 w 1136"/>
              <a:gd name="T79" fmla="*/ 2147483647 h 1245"/>
              <a:gd name="T80" fmla="*/ 2147483647 w 1136"/>
              <a:gd name="T81" fmla="*/ 2147483647 h 1245"/>
              <a:gd name="T82" fmla="*/ 2147483647 w 1136"/>
              <a:gd name="T83" fmla="*/ 2147483647 h 1245"/>
              <a:gd name="T84" fmla="*/ 2147483647 w 1136"/>
              <a:gd name="T85" fmla="*/ 2147483647 h 1245"/>
              <a:gd name="T86" fmla="*/ 2147483647 w 1136"/>
              <a:gd name="T87" fmla="*/ 2147483647 h 1245"/>
              <a:gd name="T88" fmla="*/ 2147483647 w 1136"/>
              <a:gd name="T89" fmla="*/ 2147483647 h 1245"/>
              <a:gd name="T90" fmla="*/ 2147483647 w 1136"/>
              <a:gd name="T91" fmla="*/ 2147483647 h 1245"/>
              <a:gd name="T92" fmla="*/ 2147483647 w 1136"/>
              <a:gd name="T93" fmla="*/ 2147483647 h 1245"/>
              <a:gd name="T94" fmla="*/ 2147483647 w 1136"/>
              <a:gd name="T95" fmla="*/ 2147483647 h 1245"/>
              <a:gd name="T96" fmla="*/ 2147483647 w 1136"/>
              <a:gd name="T97" fmla="*/ 2147483647 h 1245"/>
              <a:gd name="T98" fmla="*/ 0 w 1136"/>
              <a:gd name="T99" fmla="*/ 2147483647 h 1245"/>
              <a:gd name="T100" fmla="*/ 2147483647 w 1136"/>
              <a:gd name="T101" fmla="*/ 2147483647 h 1245"/>
              <a:gd name="T102" fmla="*/ 2147483647 w 1136"/>
              <a:gd name="T103" fmla="*/ 2147483647 h 1245"/>
              <a:gd name="T104" fmla="*/ 2147483647 w 1136"/>
              <a:gd name="T105" fmla="*/ 2147483647 h 1245"/>
              <a:gd name="T106" fmla="*/ 2147483647 w 1136"/>
              <a:gd name="T107" fmla="*/ 2147483647 h 12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36"/>
              <a:gd name="T163" fmla="*/ 0 h 1245"/>
              <a:gd name="T164" fmla="*/ 1136 w 1136"/>
              <a:gd name="T165" fmla="*/ 1245 h 12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36" h="1245">
                <a:moveTo>
                  <a:pt x="304" y="1171"/>
                </a:moveTo>
                <a:lnTo>
                  <a:pt x="307" y="1169"/>
                </a:lnTo>
                <a:lnTo>
                  <a:pt x="318" y="1166"/>
                </a:lnTo>
                <a:lnTo>
                  <a:pt x="327" y="1153"/>
                </a:lnTo>
                <a:lnTo>
                  <a:pt x="332" y="1137"/>
                </a:lnTo>
                <a:lnTo>
                  <a:pt x="336" y="1128"/>
                </a:lnTo>
                <a:lnTo>
                  <a:pt x="332" y="1103"/>
                </a:lnTo>
                <a:lnTo>
                  <a:pt x="336" y="1087"/>
                </a:lnTo>
                <a:lnTo>
                  <a:pt x="348" y="1078"/>
                </a:lnTo>
                <a:lnTo>
                  <a:pt x="377" y="1066"/>
                </a:lnTo>
                <a:lnTo>
                  <a:pt x="382" y="1053"/>
                </a:lnTo>
                <a:lnTo>
                  <a:pt x="377" y="1012"/>
                </a:lnTo>
                <a:lnTo>
                  <a:pt x="375" y="1003"/>
                </a:lnTo>
                <a:lnTo>
                  <a:pt x="375" y="978"/>
                </a:lnTo>
                <a:lnTo>
                  <a:pt x="366" y="969"/>
                </a:lnTo>
                <a:lnTo>
                  <a:pt x="370" y="951"/>
                </a:lnTo>
                <a:lnTo>
                  <a:pt x="377" y="951"/>
                </a:lnTo>
                <a:lnTo>
                  <a:pt x="398" y="937"/>
                </a:lnTo>
                <a:lnTo>
                  <a:pt x="382" y="898"/>
                </a:lnTo>
                <a:lnTo>
                  <a:pt x="375" y="887"/>
                </a:lnTo>
                <a:lnTo>
                  <a:pt x="375" y="883"/>
                </a:lnTo>
                <a:lnTo>
                  <a:pt x="375" y="851"/>
                </a:lnTo>
                <a:lnTo>
                  <a:pt x="386" y="826"/>
                </a:lnTo>
                <a:lnTo>
                  <a:pt x="391" y="799"/>
                </a:lnTo>
                <a:lnTo>
                  <a:pt x="393" y="771"/>
                </a:lnTo>
                <a:lnTo>
                  <a:pt x="391" y="746"/>
                </a:lnTo>
                <a:lnTo>
                  <a:pt x="398" y="728"/>
                </a:lnTo>
                <a:lnTo>
                  <a:pt x="402" y="717"/>
                </a:lnTo>
                <a:lnTo>
                  <a:pt x="427" y="701"/>
                </a:lnTo>
                <a:lnTo>
                  <a:pt x="452" y="692"/>
                </a:lnTo>
                <a:lnTo>
                  <a:pt x="475" y="701"/>
                </a:lnTo>
                <a:lnTo>
                  <a:pt x="482" y="705"/>
                </a:lnTo>
                <a:lnTo>
                  <a:pt x="493" y="687"/>
                </a:lnTo>
                <a:lnTo>
                  <a:pt x="493" y="667"/>
                </a:lnTo>
                <a:lnTo>
                  <a:pt x="482" y="631"/>
                </a:lnTo>
                <a:lnTo>
                  <a:pt x="477" y="615"/>
                </a:lnTo>
                <a:lnTo>
                  <a:pt x="482" y="606"/>
                </a:lnTo>
                <a:lnTo>
                  <a:pt x="489" y="606"/>
                </a:lnTo>
                <a:lnTo>
                  <a:pt x="498" y="592"/>
                </a:lnTo>
                <a:lnTo>
                  <a:pt x="502" y="569"/>
                </a:lnTo>
                <a:lnTo>
                  <a:pt x="507" y="535"/>
                </a:lnTo>
                <a:lnTo>
                  <a:pt x="511" y="501"/>
                </a:lnTo>
                <a:lnTo>
                  <a:pt x="523" y="490"/>
                </a:lnTo>
                <a:lnTo>
                  <a:pt x="548" y="474"/>
                </a:lnTo>
                <a:lnTo>
                  <a:pt x="564" y="465"/>
                </a:lnTo>
                <a:lnTo>
                  <a:pt x="568" y="440"/>
                </a:lnTo>
                <a:lnTo>
                  <a:pt x="577" y="422"/>
                </a:lnTo>
                <a:lnTo>
                  <a:pt x="598" y="406"/>
                </a:lnTo>
                <a:lnTo>
                  <a:pt x="602" y="394"/>
                </a:lnTo>
                <a:lnTo>
                  <a:pt x="598" y="381"/>
                </a:lnTo>
                <a:lnTo>
                  <a:pt x="598" y="365"/>
                </a:lnTo>
                <a:lnTo>
                  <a:pt x="616" y="351"/>
                </a:lnTo>
                <a:lnTo>
                  <a:pt x="636" y="315"/>
                </a:lnTo>
                <a:lnTo>
                  <a:pt x="652" y="320"/>
                </a:lnTo>
                <a:lnTo>
                  <a:pt x="677" y="299"/>
                </a:lnTo>
                <a:lnTo>
                  <a:pt x="673" y="281"/>
                </a:lnTo>
                <a:lnTo>
                  <a:pt x="689" y="265"/>
                </a:lnTo>
                <a:lnTo>
                  <a:pt x="698" y="270"/>
                </a:lnTo>
                <a:lnTo>
                  <a:pt x="716" y="265"/>
                </a:lnTo>
                <a:lnTo>
                  <a:pt x="739" y="270"/>
                </a:lnTo>
                <a:lnTo>
                  <a:pt x="773" y="240"/>
                </a:lnTo>
                <a:lnTo>
                  <a:pt x="768" y="224"/>
                </a:lnTo>
                <a:lnTo>
                  <a:pt x="773" y="215"/>
                </a:lnTo>
                <a:lnTo>
                  <a:pt x="764" y="211"/>
                </a:lnTo>
                <a:lnTo>
                  <a:pt x="782" y="195"/>
                </a:lnTo>
                <a:lnTo>
                  <a:pt x="805" y="190"/>
                </a:lnTo>
                <a:lnTo>
                  <a:pt x="823" y="215"/>
                </a:lnTo>
                <a:lnTo>
                  <a:pt x="852" y="249"/>
                </a:lnTo>
                <a:lnTo>
                  <a:pt x="864" y="249"/>
                </a:lnTo>
                <a:lnTo>
                  <a:pt x="880" y="236"/>
                </a:lnTo>
                <a:lnTo>
                  <a:pt x="893" y="233"/>
                </a:lnTo>
                <a:lnTo>
                  <a:pt x="900" y="236"/>
                </a:lnTo>
                <a:lnTo>
                  <a:pt x="914" y="249"/>
                </a:lnTo>
                <a:lnTo>
                  <a:pt x="930" y="254"/>
                </a:lnTo>
                <a:lnTo>
                  <a:pt x="934" y="249"/>
                </a:lnTo>
                <a:lnTo>
                  <a:pt x="943" y="233"/>
                </a:lnTo>
                <a:lnTo>
                  <a:pt x="948" y="224"/>
                </a:lnTo>
                <a:lnTo>
                  <a:pt x="964" y="195"/>
                </a:lnTo>
                <a:lnTo>
                  <a:pt x="968" y="190"/>
                </a:lnTo>
                <a:lnTo>
                  <a:pt x="964" y="149"/>
                </a:lnTo>
                <a:lnTo>
                  <a:pt x="984" y="129"/>
                </a:lnTo>
                <a:lnTo>
                  <a:pt x="993" y="133"/>
                </a:lnTo>
                <a:lnTo>
                  <a:pt x="1018" y="108"/>
                </a:lnTo>
                <a:lnTo>
                  <a:pt x="1039" y="133"/>
                </a:lnTo>
                <a:lnTo>
                  <a:pt x="1046" y="140"/>
                </a:lnTo>
                <a:lnTo>
                  <a:pt x="1059" y="136"/>
                </a:lnTo>
                <a:lnTo>
                  <a:pt x="1069" y="149"/>
                </a:lnTo>
                <a:lnTo>
                  <a:pt x="1069" y="158"/>
                </a:lnTo>
                <a:lnTo>
                  <a:pt x="1075" y="165"/>
                </a:lnTo>
                <a:lnTo>
                  <a:pt x="1075" y="179"/>
                </a:lnTo>
                <a:lnTo>
                  <a:pt x="1089" y="163"/>
                </a:lnTo>
                <a:lnTo>
                  <a:pt x="1109" y="145"/>
                </a:lnTo>
                <a:lnTo>
                  <a:pt x="1121" y="120"/>
                </a:lnTo>
                <a:lnTo>
                  <a:pt x="1114" y="115"/>
                </a:lnTo>
                <a:lnTo>
                  <a:pt x="1100" y="129"/>
                </a:lnTo>
                <a:lnTo>
                  <a:pt x="1098" y="108"/>
                </a:lnTo>
                <a:lnTo>
                  <a:pt x="1089" y="104"/>
                </a:lnTo>
                <a:lnTo>
                  <a:pt x="1084" y="93"/>
                </a:lnTo>
                <a:lnTo>
                  <a:pt x="1119" y="65"/>
                </a:lnTo>
                <a:lnTo>
                  <a:pt x="1130" y="70"/>
                </a:lnTo>
                <a:lnTo>
                  <a:pt x="1135" y="54"/>
                </a:lnTo>
                <a:lnTo>
                  <a:pt x="1125" y="49"/>
                </a:lnTo>
                <a:lnTo>
                  <a:pt x="1105" y="40"/>
                </a:lnTo>
                <a:lnTo>
                  <a:pt x="1094" y="36"/>
                </a:lnTo>
                <a:lnTo>
                  <a:pt x="1075" y="22"/>
                </a:lnTo>
                <a:lnTo>
                  <a:pt x="1059" y="18"/>
                </a:lnTo>
                <a:lnTo>
                  <a:pt x="1041" y="34"/>
                </a:lnTo>
                <a:lnTo>
                  <a:pt x="1034" y="45"/>
                </a:lnTo>
                <a:lnTo>
                  <a:pt x="1018" y="34"/>
                </a:lnTo>
                <a:lnTo>
                  <a:pt x="1028" y="24"/>
                </a:lnTo>
                <a:lnTo>
                  <a:pt x="1030" y="4"/>
                </a:lnTo>
                <a:lnTo>
                  <a:pt x="1028" y="0"/>
                </a:lnTo>
                <a:lnTo>
                  <a:pt x="1005" y="0"/>
                </a:lnTo>
                <a:lnTo>
                  <a:pt x="1000" y="9"/>
                </a:lnTo>
                <a:lnTo>
                  <a:pt x="998" y="22"/>
                </a:lnTo>
                <a:lnTo>
                  <a:pt x="1000" y="34"/>
                </a:lnTo>
                <a:lnTo>
                  <a:pt x="984" y="49"/>
                </a:lnTo>
                <a:lnTo>
                  <a:pt x="971" y="24"/>
                </a:lnTo>
                <a:lnTo>
                  <a:pt x="959" y="29"/>
                </a:lnTo>
                <a:lnTo>
                  <a:pt x="957" y="49"/>
                </a:lnTo>
                <a:lnTo>
                  <a:pt x="948" y="79"/>
                </a:lnTo>
                <a:lnTo>
                  <a:pt x="928" y="99"/>
                </a:lnTo>
                <a:lnTo>
                  <a:pt x="914" y="74"/>
                </a:lnTo>
                <a:lnTo>
                  <a:pt x="934" y="59"/>
                </a:lnTo>
                <a:lnTo>
                  <a:pt x="939" y="34"/>
                </a:lnTo>
                <a:lnTo>
                  <a:pt x="928" y="34"/>
                </a:lnTo>
                <a:lnTo>
                  <a:pt x="905" y="34"/>
                </a:lnTo>
                <a:lnTo>
                  <a:pt x="889" y="59"/>
                </a:lnTo>
                <a:lnTo>
                  <a:pt x="868" y="93"/>
                </a:lnTo>
                <a:lnTo>
                  <a:pt x="877" y="108"/>
                </a:lnTo>
                <a:lnTo>
                  <a:pt x="864" y="115"/>
                </a:lnTo>
                <a:lnTo>
                  <a:pt x="848" y="104"/>
                </a:lnTo>
                <a:lnTo>
                  <a:pt x="830" y="111"/>
                </a:lnTo>
                <a:lnTo>
                  <a:pt x="834" y="129"/>
                </a:lnTo>
                <a:lnTo>
                  <a:pt x="814" y="129"/>
                </a:lnTo>
                <a:lnTo>
                  <a:pt x="800" y="133"/>
                </a:lnTo>
                <a:lnTo>
                  <a:pt x="786" y="154"/>
                </a:lnTo>
                <a:lnTo>
                  <a:pt x="764" y="149"/>
                </a:lnTo>
                <a:lnTo>
                  <a:pt x="764" y="163"/>
                </a:lnTo>
                <a:lnTo>
                  <a:pt x="748" y="149"/>
                </a:lnTo>
                <a:lnTo>
                  <a:pt x="727" y="158"/>
                </a:lnTo>
                <a:lnTo>
                  <a:pt x="723" y="174"/>
                </a:lnTo>
                <a:lnTo>
                  <a:pt x="707" y="179"/>
                </a:lnTo>
                <a:lnTo>
                  <a:pt x="693" y="163"/>
                </a:lnTo>
                <a:lnTo>
                  <a:pt x="668" y="165"/>
                </a:lnTo>
                <a:lnTo>
                  <a:pt x="643" y="174"/>
                </a:lnTo>
                <a:lnTo>
                  <a:pt x="643" y="199"/>
                </a:lnTo>
                <a:lnTo>
                  <a:pt x="659" y="204"/>
                </a:lnTo>
                <a:lnTo>
                  <a:pt x="659" y="211"/>
                </a:lnTo>
                <a:lnTo>
                  <a:pt x="659" y="229"/>
                </a:lnTo>
                <a:lnTo>
                  <a:pt x="648" y="224"/>
                </a:lnTo>
                <a:lnTo>
                  <a:pt x="632" y="233"/>
                </a:lnTo>
                <a:lnTo>
                  <a:pt x="636" y="249"/>
                </a:lnTo>
                <a:lnTo>
                  <a:pt x="652" y="263"/>
                </a:lnTo>
                <a:lnTo>
                  <a:pt x="652" y="281"/>
                </a:lnTo>
                <a:lnTo>
                  <a:pt x="636" y="274"/>
                </a:lnTo>
                <a:lnTo>
                  <a:pt x="623" y="276"/>
                </a:lnTo>
                <a:lnTo>
                  <a:pt x="623" y="295"/>
                </a:lnTo>
                <a:lnTo>
                  <a:pt x="602" y="295"/>
                </a:lnTo>
                <a:lnTo>
                  <a:pt x="586" y="295"/>
                </a:lnTo>
                <a:lnTo>
                  <a:pt x="582" y="306"/>
                </a:lnTo>
                <a:lnTo>
                  <a:pt x="577" y="315"/>
                </a:lnTo>
                <a:lnTo>
                  <a:pt x="564" y="320"/>
                </a:lnTo>
                <a:lnTo>
                  <a:pt x="559" y="329"/>
                </a:lnTo>
                <a:lnTo>
                  <a:pt x="564" y="340"/>
                </a:lnTo>
                <a:lnTo>
                  <a:pt x="541" y="347"/>
                </a:lnTo>
                <a:lnTo>
                  <a:pt x="557" y="365"/>
                </a:lnTo>
                <a:lnTo>
                  <a:pt x="559" y="374"/>
                </a:lnTo>
                <a:lnTo>
                  <a:pt x="545" y="385"/>
                </a:lnTo>
                <a:lnTo>
                  <a:pt x="516" y="406"/>
                </a:lnTo>
                <a:lnTo>
                  <a:pt x="493" y="422"/>
                </a:lnTo>
                <a:lnTo>
                  <a:pt x="482" y="447"/>
                </a:lnTo>
                <a:lnTo>
                  <a:pt x="461" y="465"/>
                </a:lnTo>
                <a:lnTo>
                  <a:pt x="461" y="476"/>
                </a:lnTo>
                <a:lnTo>
                  <a:pt x="466" y="490"/>
                </a:lnTo>
                <a:lnTo>
                  <a:pt x="448" y="501"/>
                </a:lnTo>
                <a:lnTo>
                  <a:pt x="452" y="517"/>
                </a:lnTo>
                <a:lnTo>
                  <a:pt x="436" y="547"/>
                </a:lnTo>
                <a:lnTo>
                  <a:pt x="423" y="551"/>
                </a:lnTo>
                <a:lnTo>
                  <a:pt x="423" y="572"/>
                </a:lnTo>
                <a:lnTo>
                  <a:pt x="432" y="585"/>
                </a:lnTo>
                <a:lnTo>
                  <a:pt x="418" y="597"/>
                </a:lnTo>
                <a:lnTo>
                  <a:pt x="411" y="587"/>
                </a:lnTo>
                <a:lnTo>
                  <a:pt x="393" y="597"/>
                </a:lnTo>
                <a:lnTo>
                  <a:pt x="398" y="622"/>
                </a:lnTo>
                <a:lnTo>
                  <a:pt x="382" y="631"/>
                </a:lnTo>
                <a:lnTo>
                  <a:pt x="357" y="635"/>
                </a:lnTo>
                <a:lnTo>
                  <a:pt x="341" y="656"/>
                </a:lnTo>
                <a:lnTo>
                  <a:pt x="336" y="676"/>
                </a:lnTo>
                <a:lnTo>
                  <a:pt x="318" y="692"/>
                </a:lnTo>
                <a:lnTo>
                  <a:pt x="318" y="705"/>
                </a:lnTo>
                <a:lnTo>
                  <a:pt x="341" y="687"/>
                </a:lnTo>
                <a:lnTo>
                  <a:pt x="366" y="671"/>
                </a:lnTo>
                <a:lnTo>
                  <a:pt x="375" y="676"/>
                </a:lnTo>
                <a:lnTo>
                  <a:pt x="366" y="701"/>
                </a:lnTo>
                <a:lnTo>
                  <a:pt x="345" y="715"/>
                </a:lnTo>
                <a:lnTo>
                  <a:pt x="322" y="710"/>
                </a:lnTo>
                <a:lnTo>
                  <a:pt x="327" y="726"/>
                </a:lnTo>
                <a:lnTo>
                  <a:pt x="300" y="737"/>
                </a:lnTo>
                <a:lnTo>
                  <a:pt x="295" y="715"/>
                </a:lnTo>
                <a:lnTo>
                  <a:pt x="282" y="705"/>
                </a:lnTo>
                <a:lnTo>
                  <a:pt x="266" y="728"/>
                </a:lnTo>
                <a:lnTo>
                  <a:pt x="247" y="728"/>
                </a:lnTo>
                <a:lnTo>
                  <a:pt x="232" y="733"/>
                </a:lnTo>
                <a:lnTo>
                  <a:pt x="229" y="755"/>
                </a:lnTo>
                <a:lnTo>
                  <a:pt x="220" y="758"/>
                </a:lnTo>
                <a:lnTo>
                  <a:pt x="220" y="769"/>
                </a:lnTo>
                <a:lnTo>
                  <a:pt x="209" y="765"/>
                </a:lnTo>
                <a:lnTo>
                  <a:pt x="195" y="755"/>
                </a:lnTo>
                <a:lnTo>
                  <a:pt x="172" y="758"/>
                </a:lnTo>
                <a:lnTo>
                  <a:pt x="172" y="771"/>
                </a:lnTo>
                <a:lnTo>
                  <a:pt x="175" y="783"/>
                </a:lnTo>
                <a:lnTo>
                  <a:pt x="166" y="785"/>
                </a:lnTo>
                <a:lnTo>
                  <a:pt x="145" y="776"/>
                </a:lnTo>
                <a:lnTo>
                  <a:pt x="127" y="789"/>
                </a:lnTo>
                <a:lnTo>
                  <a:pt x="131" y="801"/>
                </a:lnTo>
                <a:lnTo>
                  <a:pt x="129" y="810"/>
                </a:lnTo>
                <a:lnTo>
                  <a:pt x="109" y="801"/>
                </a:lnTo>
                <a:lnTo>
                  <a:pt x="104" y="812"/>
                </a:lnTo>
                <a:lnTo>
                  <a:pt x="97" y="821"/>
                </a:lnTo>
                <a:lnTo>
                  <a:pt x="75" y="817"/>
                </a:lnTo>
                <a:lnTo>
                  <a:pt x="63" y="819"/>
                </a:lnTo>
                <a:lnTo>
                  <a:pt x="61" y="835"/>
                </a:lnTo>
                <a:lnTo>
                  <a:pt x="52" y="839"/>
                </a:lnTo>
                <a:lnTo>
                  <a:pt x="38" y="860"/>
                </a:lnTo>
                <a:lnTo>
                  <a:pt x="40" y="883"/>
                </a:lnTo>
                <a:lnTo>
                  <a:pt x="36" y="917"/>
                </a:lnTo>
                <a:lnTo>
                  <a:pt x="31" y="951"/>
                </a:lnTo>
                <a:lnTo>
                  <a:pt x="27" y="980"/>
                </a:lnTo>
                <a:lnTo>
                  <a:pt x="22" y="996"/>
                </a:lnTo>
                <a:lnTo>
                  <a:pt x="34" y="1012"/>
                </a:lnTo>
                <a:lnTo>
                  <a:pt x="52" y="998"/>
                </a:lnTo>
                <a:lnTo>
                  <a:pt x="63" y="1005"/>
                </a:lnTo>
                <a:lnTo>
                  <a:pt x="63" y="1019"/>
                </a:lnTo>
                <a:lnTo>
                  <a:pt x="45" y="1028"/>
                </a:lnTo>
                <a:lnTo>
                  <a:pt x="43" y="1048"/>
                </a:lnTo>
                <a:lnTo>
                  <a:pt x="38" y="1060"/>
                </a:lnTo>
                <a:lnTo>
                  <a:pt x="20" y="1057"/>
                </a:lnTo>
                <a:lnTo>
                  <a:pt x="13" y="1082"/>
                </a:lnTo>
                <a:lnTo>
                  <a:pt x="22" y="1089"/>
                </a:lnTo>
                <a:lnTo>
                  <a:pt x="38" y="1085"/>
                </a:lnTo>
                <a:lnTo>
                  <a:pt x="47" y="1096"/>
                </a:lnTo>
                <a:lnTo>
                  <a:pt x="50" y="1100"/>
                </a:lnTo>
                <a:lnTo>
                  <a:pt x="36" y="1110"/>
                </a:lnTo>
                <a:lnTo>
                  <a:pt x="36" y="1123"/>
                </a:lnTo>
                <a:lnTo>
                  <a:pt x="20" y="1128"/>
                </a:lnTo>
                <a:lnTo>
                  <a:pt x="9" y="1119"/>
                </a:lnTo>
                <a:lnTo>
                  <a:pt x="11" y="1139"/>
                </a:lnTo>
                <a:lnTo>
                  <a:pt x="9" y="1155"/>
                </a:lnTo>
                <a:lnTo>
                  <a:pt x="0" y="1155"/>
                </a:lnTo>
                <a:lnTo>
                  <a:pt x="25" y="1180"/>
                </a:lnTo>
                <a:lnTo>
                  <a:pt x="36" y="1194"/>
                </a:lnTo>
                <a:lnTo>
                  <a:pt x="43" y="1214"/>
                </a:lnTo>
                <a:lnTo>
                  <a:pt x="68" y="1230"/>
                </a:lnTo>
                <a:lnTo>
                  <a:pt x="95" y="1244"/>
                </a:lnTo>
                <a:lnTo>
                  <a:pt x="120" y="1244"/>
                </a:lnTo>
                <a:lnTo>
                  <a:pt x="156" y="1219"/>
                </a:lnTo>
                <a:lnTo>
                  <a:pt x="195" y="1191"/>
                </a:lnTo>
                <a:lnTo>
                  <a:pt x="229" y="1146"/>
                </a:lnTo>
                <a:lnTo>
                  <a:pt x="234" y="1141"/>
                </a:lnTo>
                <a:lnTo>
                  <a:pt x="243" y="1157"/>
                </a:lnTo>
                <a:lnTo>
                  <a:pt x="259" y="1146"/>
                </a:lnTo>
                <a:lnTo>
                  <a:pt x="266" y="1130"/>
                </a:lnTo>
                <a:lnTo>
                  <a:pt x="268" y="1110"/>
                </a:lnTo>
                <a:lnTo>
                  <a:pt x="284" y="1085"/>
                </a:lnTo>
                <a:lnTo>
                  <a:pt x="277" y="1112"/>
                </a:lnTo>
                <a:lnTo>
                  <a:pt x="286" y="1116"/>
                </a:lnTo>
                <a:lnTo>
                  <a:pt x="282" y="1130"/>
                </a:lnTo>
                <a:lnTo>
                  <a:pt x="286" y="1153"/>
                </a:lnTo>
                <a:lnTo>
                  <a:pt x="295" y="1171"/>
                </a:lnTo>
                <a:lnTo>
                  <a:pt x="304" y="1166"/>
                </a:lnTo>
              </a:path>
            </a:pathLst>
          </a:custGeom>
          <a:solidFill>
            <a:schemeClr val="bg1"/>
          </a:solidFill>
          <a:ln w="6350" cap="rnd" cmpd="sng">
            <a:solidFill>
              <a:schemeClr val="tx2"/>
            </a:solidFill>
            <a:prstDash val="solid"/>
            <a:round/>
            <a:headEnd type="none" w="sm" len="sm"/>
            <a:tailEnd type="none" w="sm" len="sm"/>
          </a:ln>
        </p:spPr>
        <p:txBody>
          <a:bodyPr lIns="91411" tIns="45706" rIns="91411" bIns="45706"/>
          <a:lstStyle/>
          <a:p>
            <a:endParaRPr lang="en-US" sz="1600">
              <a:latin typeface="Palatino" pitchFamily="2" charset="77"/>
              <a:ea typeface="Palatino" pitchFamily="2" charset="77"/>
            </a:endParaRPr>
          </a:p>
        </p:txBody>
      </p:sp>
      <p:sp>
        <p:nvSpPr>
          <p:cNvPr id="152" name="Freeform 67">
            <a:extLst>
              <a:ext uri="{FF2B5EF4-FFF2-40B4-BE49-F238E27FC236}">
                <a16:creationId xmlns:a16="http://schemas.microsoft.com/office/drawing/2014/main" id="{3E6BFAE3-ACA1-469B-BD66-0342580B2FE3}"/>
              </a:ext>
            </a:extLst>
          </p:cNvPr>
          <p:cNvSpPr>
            <a:spLocks noChangeAspect="1"/>
          </p:cNvSpPr>
          <p:nvPr/>
        </p:nvSpPr>
        <p:spPr bwMode="auto">
          <a:xfrm>
            <a:off x="3522488" y="855178"/>
            <a:ext cx="52389" cy="65087"/>
          </a:xfrm>
          <a:custGeom>
            <a:avLst/>
            <a:gdLst>
              <a:gd name="T0" fmla="*/ 2147483647 w 36"/>
              <a:gd name="T1" fmla="*/ 2147483647 h 47"/>
              <a:gd name="T2" fmla="*/ 2147483647 w 36"/>
              <a:gd name="T3" fmla="*/ 2147483647 h 47"/>
              <a:gd name="T4" fmla="*/ 2147483647 w 36"/>
              <a:gd name="T5" fmla="*/ 2147483647 h 47"/>
              <a:gd name="T6" fmla="*/ 2147483647 w 36"/>
              <a:gd name="T7" fmla="*/ 2147483647 h 47"/>
              <a:gd name="T8" fmla="*/ 0 w 36"/>
              <a:gd name="T9" fmla="*/ 2147483647 h 47"/>
              <a:gd name="T10" fmla="*/ 0 w 36"/>
              <a:gd name="T11" fmla="*/ 2147483647 h 47"/>
              <a:gd name="T12" fmla="*/ 2147483647 w 36"/>
              <a:gd name="T13" fmla="*/ 0 h 47"/>
              <a:gd name="T14" fmla="*/ 2147483647 w 36"/>
              <a:gd name="T15" fmla="*/ 2147483647 h 47"/>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47"/>
              <a:gd name="T26" fmla="*/ 36 w 36"/>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47">
                <a:moveTo>
                  <a:pt x="35" y="6"/>
                </a:moveTo>
                <a:lnTo>
                  <a:pt x="30" y="18"/>
                </a:lnTo>
                <a:lnTo>
                  <a:pt x="35" y="39"/>
                </a:lnTo>
                <a:lnTo>
                  <a:pt x="9" y="46"/>
                </a:lnTo>
                <a:lnTo>
                  <a:pt x="0" y="34"/>
                </a:lnTo>
                <a:lnTo>
                  <a:pt x="0" y="18"/>
                </a:lnTo>
                <a:lnTo>
                  <a:pt x="7" y="0"/>
                </a:lnTo>
                <a:lnTo>
                  <a:pt x="35" y="6"/>
                </a:lnTo>
              </a:path>
            </a:pathLst>
          </a:custGeom>
          <a:no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sp>
        <p:nvSpPr>
          <p:cNvPr id="153" name="Freeform 68">
            <a:extLst>
              <a:ext uri="{FF2B5EF4-FFF2-40B4-BE49-F238E27FC236}">
                <a16:creationId xmlns:a16="http://schemas.microsoft.com/office/drawing/2014/main" id="{7DA4335A-6D2B-46FC-9B46-A2D9AC7B9685}"/>
              </a:ext>
            </a:extLst>
          </p:cNvPr>
          <p:cNvSpPr>
            <a:spLocks noChangeAspect="1"/>
          </p:cNvSpPr>
          <p:nvPr/>
        </p:nvSpPr>
        <p:spPr bwMode="auto">
          <a:xfrm>
            <a:off x="3441524" y="898040"/>
            <a:ext cx="55562" cy="52388"/>
          </a:xfrm>
          <a:custGeom>
            <a:avLst/>
            <a:gdLst>
              <a:gd name="T0" fmla="*/ 2147483647 w 38"/>
              <a:gd name="T1" fmla="*/ 0 h 38"/>
              <a:gd name="T2" fmla="*/ 2147483647 w 38"/>
              <a:gd name="T3" fmla="*/ 2147483647 h 38"/>
              <a:gd name="T4" fmla="*/ 2147483647 w 38"/>
              <a:gd name="T5" fmla="*/ 2147483647 h 38"/>
              <a:gd name="T6" fmla="*/ 0 w 38"/>
              <a:gd name="T7" fmla="*/ 2147483647 h 38"/>
              <a:gd name="T8" fmla="*/ 2147483647 w 38"/>
              <a:gd name="T9" fmla="*/ 0 h 38"/>
              <a:gd name="T10" fmla="*/ 0 60000 65536"/>
              <a:gd name="T11" fmla="*/ 0 60000 65536"/>
              <a:gd name="T12" fmla="*/ 0 60000 65536"/>
              <a:gd name="T13" fmla="*/ 0 60000 65536"/>
              <a:gd name="T14" fmla="*/ 0 60000 65536"/>
              <a:gd name="T15" fmla="*/ 0 w 38"/>
              <a:gd name="T16" fmla="*/ 0 h 38"/>
              <a:gd name="T17" fmla="*/ 38 w 38"/>
              <a:gd name="T18" fmla="*/ 38 h 38"/>
            </a:gdLst>
            <a:ahLst/>
            <a:cxnLst>
              <a:cxn ang="T10">
                <a:pos x="T0" y="T1"/>
              </a:cxn>
              <a:cxn ang="T11">
                <a:pos x="T2" y="T3"/>
              </a:cxn>
              <a:cxn ang="T12">
                <a:pos x="T4" y="T5"/>
              </a:cxn>
              <a:cxn ang="T13">
                <a:pos x="T6" y="T7"/>
              </a:cxn>
              <a:cxn ang="T14">
                <a:pos x="T8" y="T9"/>
              </a:cxn>
            </a:cxnLst>
            <a:rect l="T15" t="T16" r="T17" b="T18"/>
            <a:pathLst>
              <a:path w="38" h="38">
                <a:moveTo>
                  <a:pt x="31" y="0"/>
                </a:moveTo>
                <a:lnTo>
                  <a:pt x="37" y="25"/>
                </a:lnTo>
                <a:lnTo>
                  <a:pt x="7" y="37"/>
                </a:lnTo>
                <a:lnTo>
                  <a:pt x="0" y="11"/>
                </a:lnTo>
                <a:lnTo>
                  <a:pt x="31" y="0"/>
                </a:lnTo>
              </a:path>
            </a:pathLst>
          </a:custGeom>
          <a:no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sp>
        <p:nvSpPr>
          <p:cNvPr id="154" name="Freeform 69">
            <a:extLst>
              <a:ext uri="{FF2B5EF4-FFF2-40B4-BE49-F238E27FC236}">
                <a16:creationId xmlns:a16="http://schemas.microsoft.com/office/drawing/2014/main" id="{FFCE9FAB-C436-4675-B3C2-312B09A5DA50}"/>
              </a:ext>
            </a:extLst>
          </p:cNvPr>
          <p:cNvSpPr>
            <a:spLocks noChangeAspect="1"/>
          </p:cNvSpPr>
          <p:nvPr/>
        </p:nvSpPr>
        <p:spPr bwMode="auto">
          <a:xfrm>
            <a:off x="3457404" y="826605"/>
            <a:ext cx="57149" cy="47624"/>
          </a:xfrm>
          <a:custGeom>
            <a:avLst/>
            <a:gdLst>
              <a:gd name="T0" fmla="*/ 0 w 39"/>
              <a:gd name="T1" fmla="*/ 2147483647 h 36"/>
              <a:gd name="T2" fmla="*/ 2147483647 w 39"/>
              <a:gd name="T3" fmla="*/ 2147483647 h 36"/>
              <a:gd name="T4" fmla="*/ 2147483647 w 39"/>
              <a:gd name="T5" fmla="*/ 2147483647 h 36"/>
              <a:gd name="T6" fmla="*/ 2147483647 w 39"/>
              <a:gd name="T7" fmla="*/ 0 h 36"/>
              <a:gd name="T8" fmla="*/ 2147483647 w 39"/>
              <a:gd name="T9" fmla="*/ 2147483647 h 36"/>
              <a:gd name="T10" fmla="*/ 0 w 39"/>
              <a:gd name="T11" fmla="*/ 2147483647 h 36"/>
              <a:gd name="T12" fmla="*/ 0 w 39"/>
              <a:gd name="T13" fmla="*/ 2147483647 h 36"/>
              <a:gd name="T14" fmla="*/ 0 60000 65536"/>
              <a:gd name="T15" fmla="*/ 0 60000 65536"/>
              <a:gd name="T16" fmla="*/ 0 60000 65536"/>
              <a:gd name="T17" fmla="*/ 0 60000 65536"/>
              <a:gd name="T18" fmla="*/ 0 60000 65536"/>
              <a:gd name="T19" fmla="*/ 0 60000 65536"/>
              <a:gd name="T20" fmla="*/ 0 60000 65536"/>
              <a:gd name="T21" fmla="*/ 0 w 39"/>
              <a:gd name="T22" fmla="*/ 0 h 36"/>
              <a:gd name="T23" fmla="*/ 39 w 39"/>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36">
                <a:moveTo>
                  <a:pt x="0" y="22"/>
                </a:moveTo>
                <a:lnTo>
                  <a:pt x="28" y="35"/>
                </a:lnTo>
                <a:lnTo>
                  <a:pt x="38" y="7"/>
                </a:lnTo>
                <a:lnTo>
                  <a:pt x="21" y="0"/>
                </a:lnTo>
                <a:lnTo>
                  <a:pt x="9" y="7"/>
                </a:lnTo>
                <a:lnTo>
                  <a:pt x="0" y="15"/>
                </a:lnTo>
                <a:lnTo>
                  <a:pt x="0" y="22"/>
                </a:lnTo>
              </a:path>
            </a:pathLst>
          </a:custGeom>
          <a:no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sp>
        <p:nvSpPr>
          <p:cNvPr id="155" name="Freeform 70">
            <a:extLst>
              <a:ext uri="{FF2B5EF4-FFF2-40B4-BE49-F238E27FC236}">
                <a16:creationId xmlns:a16="http://schemas.microsoft.com/office/drawing/2014/main" id="{B2E8495D-E2F6-42FE-9692-0A0B6E4B8275}"/>
              </a:ext>
            </a:extLst>
          </p:cNvPr>
          <p:cNvSpPr>
            <a:spLocks noChangeAspect="1"/>
          </p:cNvSpPr>
          <p:nvPr/>
        </p:nvSpPr>
        <p:spPr bwMode="auto">
          <a:xfrm>
            <a:off x="3522488" y="790093"/>
            <a:ext cx="52389" cy="52388"/>
          </a:xfrm>
          <a:custGeom>
            <a:avLst/>
            <a:gdLst>
              <a:gd name="T0" fmla="*/ 0 w 36"/>
              <a:gd name="T1" fmla="*/ 2147483647 h 38"/>
              <a:gd name="T2" fmla="*/ 2147483647 w 36"/>
              <a:gd name="T3" fmla="*/ 0 h 38"/>
              <a:gd name="T4" fmla="*/ 2147483647 w 36"/>
              <a:gd name="T5" fmla="*/ 2147483647 h 38"/>
              <a:gd name="T6" fmla="*/ 0 w 36"/>
              <a:gd name="T7" fmla="*/ 2147483647 h 38"/>
              <a:gd name="T8" fmla="*/ 0 60000 65536"/>
              <a:gd name="T9" fmla="*/ 0 60000 65536"/>
              <a:gd name="T10" fmla="*/ 0 60000 65536"/>
              <a:gd name="T11" fmla="*/ 0 60000 65536"/>
              <a:gd name="T12" fmla="*/ 0 w 36"/>
              <a:gd name="T13" fmla="*/ 0 h 38"/>
              <a:gd name="T14" fmla="*/ 36 w 36"/>
              <a:gd name="T15" fmla="*/ 38 h 38"/>
            </a:gdLst>
            <a:ahLst/>
            <a:cxnLst>
              <a:cxn ang="T8">
                <a:pos x="T0" y="T1"/>
              </a:cxn>
              <a:cxn ang="T9">
                <a:pos x="T2" y="T3"/>
              </a:cxn>
              <a:cxn ang="T10">
                <a:pos x="T4" y="T5"/>
              </a:cxn>
              <a:cxn ang="T11">
                <a:pos x="T6" y="T7"/>
              </a:cxn>
            </a:cxnLst>
            <a:rect l="T12" t="T13" r="T14" b="T15"/>
            <a:pathLst>
              <a:path w="36" h="38">
                <a:moveTo>
                  <a:pt x="0" y="37"/>
                </a:moveTo>
                <a:lnTo>
                  <a:pt x="26" y="0"/>
                </a:lnTo>
                <a:lnTo>
                  <a:pt x="35" y="15"/>
                </a:lnTo>
                <a:lnTo>
                  <a:pt x="0" y="37"/>
                </a:lnTo>
              </a:path>
            </a:pathLst>
          </a:custGeom>
          <a:no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sp>
        <p:nvSpPr>
          <p:cNvPr id="156" name="Freeform 71">
            <a:extLst>
              <a:ext uri="{FF2B5EF4-FFF2-40B4-BE49-F238E27FC236}">
                <a16:creationId xmlns:a16="http://schemas.microsoft.com/office/drawing/2014/main" id="{5F3882CC-A25B-41FD-A6F6-3FB2354B6067}"/>
              </a:ext>
            </a:extLst>
          </p:cNvPr>
          <p:cNvSpPr>
            <a:spLocks noChangeAspect="1"/>
          </p:cNvSpPr>
          <p:nvPr/>
        </p:nvSpPr>
        <p:spPr bwMode="auto">
          <a:xfrm>
            <a:off x="3378028" y="910740"/>
            <a:ext cx="57149" cy="50800"/>
          </a:xfrm>
          <a:custGeom>
            <a:avLst/>
            <a:gdLst>
              <a:gd name="T0" fmla="*/ 2147483647 w 38"/>
              <a:gd name="T1" fmla="*/ 0 h 37"/>
              <a:gd name="T2" fmla="*/ 2147483647 w 38"/>
              <a:gd name="T3" fmla="*/ 2147483647 h 37"/>
              <a:gd name="T4" fmla="*/ 0 w 38"/>
              <a:gd name="T5" fmla="*/ 2147483647 h 37"/>
              <a:gd name="T6" fmla="*/ 2147483647 w 38"/>
              <a:gd name="T7" fmla="*/ 0 h 37"/>
              <a:gd name="T8" fmla="*/ 0 60000 65536"/>
              <a:gd name="T9" fmla="*/ 0 60000 65536"/>
              <a:gd name="T10" fmla="*/ 0 60000 65536"/>
              <a:gd name="T11" fmla="*/ 0 60000 65536"/>
              <a:gd name="T12" fmla="*/ 0 w 38"/>
              <a:gd name="T13" fmla="*/ 0 h 37"/>
              <a:gd name="T14" fmla="*/ 38 w 38"/>
              <a:gd name="T15" fmla="*/ 37 h 37"/>
            </a:gdLst>
            <a:ahLst/>
            <a:cxnLst>
              <a:cxn ang="T8">
                <a:pos x="T0" y="T1"/>
              </a:cxn>
              <a:cxn ang="T9">
                <a:pos x="T2" y="T3"/>
              </a:cxn>
              <a:cxn ang="T10">
                <a:pos x="T4" y="T5"/>
              </a:cxn>
              <a:cxn ang="T11">
                <a:pos x="T6" y="T7"/>
              </a:cxn>
            </a:cxnLst>
            <a:rect l="T12" t="T13" r="T14" b="T15"/>
            <a:pathLst>
              <a:path w="38" h="37">
                <a:moveTo>
                  <a:pt x="28" y="0"/>
                </a:moveTo>
                <a:lnTo>
                  <a:pt x="37" y="28"/>
                </a:lnTo>
                <a:lnTo>
                  <a:pt x="0" y="36"/>
                </a:lnTo>
                <a:lnTo>
                  <a:pt x="28" y="0"/>
                </a:lnTo>
              </a:path>
            </a:pathLst>
          </a:custGeom>
          <a:no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sp>
        <p:nvSpPr>
          <p:cNvPr id="157" name="Freeform 72">
            <a:extLst>
              <a:ext uri="{FF2B5EF4-FFF2-40B4-BE49-F238E27FC236}">
                <a16:creationId xmlns:a16="http://schemas.microsoft.com/office/drawing/2014/main" id="{25DFCBA5-D28E-4ABA-8CC4-6BA42A56E8C1}"/>
              </a:ext>
            </a:extLst>
          </p:cNvPr>
          <p:cNvSpPr>
            <a:spLocks noChangeAspect="1"/>
          </p:cNvSpPr>
          <p:nvPr/>
        </p:nvSpPr>
        <p:spPr bwMode="auto">
          <a:xfrm>
            <a:off x="3693941" y="717069"/>
            <a:ext cx="57149" cy="47624"/>
          </a:xfrm>
          <a:custGeom>
            <a:avLst/>
            <a:gdLst>
              <a:gd name="T0" fmla="*/ 2147483647 w 38"/>
              <a:gd name="T1" fmla="*/ 0 h 36"/>
              <a:gd name="T2" fmla="*/ 0 w 38"/>
              <a:gd name="T3" fmla="*/ 2147483647 h 36"/>
              <a:gd name="T4" fmla="*/ 2147483647 w 38"/>
              <a:gd name="T5" fmla="*/ 2147483647 h 36"/>
              <a:gd name="T6" fmla="*/ 2147483647 w 38"/>
              <a:gd name="T7" fmla="*/ 2147483647 h 36"/>
              <a:gd name="T8" fmla="*/ 2147483647 w 38"/>
              <a:gd name="T9" fmla="*/ 0 h 36"/>
              <a:gd name="T10" fmla="*/ 0 60000 65536"/>
              <a:gd name="T11" fmla="*/ 0 60000 65536"/>
              <a:gd name="T12" fmla="*/ 0 60000 65536"/>
              <a:gd name="T13" fmla="*/ 0 60000 65536"/>
              <a:gd name="T14" fmla="*/ 0 60000 65536"/>
              <a:gd name="T15" fmla="*/ 0 w 38"/>
              <a:gd name="T16" fmla="*/ 0 h 36"/>
              <a:gd name="T17" fmla="*/ 38 w 38"/>
              <a:gd name="T18" fmla="*/ 36 h 36"/>
            </a:gdLst>
            <a:ahLst/>
            <a:cxnLst>
              <a:cxn ang="T10">
                <a:pos x="T0" y="T1"/>
              </a:cxn>
              <a:cxn ang="T11">
                <a:pos x="T2" y="T3"/>
              </a:cxn>
              <a:cxn ang="T12">
                <a:pos x="T4" y="T5"/>
              </a:cxn>
              <a:cxn ang="T13">
                <a:pos x="T6" y="T7"/>
              </a:cxn>
              <a:cxn ang="T14">
                <a:pos x="T8" y="T9"/>
              </a:cxn>
            </a:cxnLst>
            <a:rect l="T15" t="T16" r="T17" b="T18"/>
            <a:pathLst>
              <a:path w="38" h="36">
                <a:moveTo>
                  <a:pt x="16" y="0"/>
                </a:moveTo>
                <a:lnTo>
                  <a:pt x="0" y="16"/>
                </a:lnTo>
                <a:lnTo>
                  <a:pt x="23" y="35"/>
                </a:lnTo>
                <a:lnTo>
                  <a:pt x="37" y="16"/>
                </a:lnTo>
                <a:lnTo>
                  <a:pt x="16" y="0"/>
                </a:lnTo>
              </a:path>
            </a:pathLst>
          </a:custGeom>
          <a:no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sp>
        <p:nvSpPr>
          <p:cNvPr id="158" name="Freeform 73">
            <a:extLst>
              <a:ext uri="{FF2B5EF4-FFF2-40B4-BE49-F238E27FC236}">
                <a16:creationId xmlns:a16="http://schemas.microsoft.com/office/drawing/2014/main" id="{258959FB-827A-4DCC-91DB-FA8DF10581AA}"/>
              </a:ext>
            </a:extLst>
          </p:cNvPr>
          <p:cNvSpPr>
            <a:spLocks noChangeAspect="1"/>
          </p:cNvSpPr>
          <p:nvPr/>
        </p:nvSpPr>
        <p:spPr bwMode="auto">
          <a:xfrm>
            <a:off x="3743150" y="678964"/>
            <a:ext cx="55562" cy="50800"/>
          </a:xfrm>
          <a:custGeom>
            <a:avLst/>
            <a:gdLst>
              <a:gd name="T0" fmla="*/ 0 w 39"/>
              <a:gd name="T1" fmla="*/ 2147483647 h 36"/>
              <a:gd name="T2" fmla="*/ 2147483647 w 39"/>
              <a:gd name="T3" fmla="*/ 2147483647 h 36"/>
              <a:gd name="T4" fmla="*/ 2147483647 w 39"/>
              <a:gd name="T5" fmla="*/ 2147483647 h 36"/>
              <a:gd name="T6" fmla="*/ 2147483647 w 39"/>
              <a:gd name="T7" fmla="*/ 0 h 36"/>
              <a:gd name="T8" fmla="*/ 0 w 39"/>
              <a:gd name="T9" fmla="*/ 2147483647 h 36"/>
              <a:gd name="T10" fmla="*/ 0 60000 65536"/>
              <a:gd name="T11" fmla="*/ 0 60000 65536"/>
              <a:gd name="T12" fmla="*/ 0 60000 65536"/>
              <a:gd name="T13" fmla="*/ 0 60000 65536"/>
              <a:gd name="T14" fmla="*/ 0 60000 65536"/>
              <a:gd name="T15" fmla="*/ 0 w 39"/>
              <a:gd name="T16" fmla="*/ 0 h 36"/>
              <a:gd name="T17" fmla="*/ 39 w 39"/>
              <a:gd name="T18" fmla="*/ 36 h 36"/>
            </a:gdLst>
            <a:ahLst/>
            <a:cxnLst>
              <a:cxn ang="T10">
                <a:pos x="T0" y="T1"/>
              </a:cxn>
              <a:cxn ang="T11">
                <a:pos x="T2" y="T3"/>
              </a:cxn>
              <a:cxn ang="T12">
                <a:pos x="T4" y="T5"/>
              </a:cxn>
              <a:cxn ang="T13">
                <a:pos x="T6" y="T7"/>
              </a:cxn>
              <a:cxn ang="T14">
                <a:pos x="T8" y="T9"/>
              </a:cxn>
            </a:cxnLst>
            <a:rect l="T15" t="T16" r="T17" b="T18"/>
            <a:pathLst>
              <a:path w="39" h="36">
                <a:moveTo>
                  <a:pt x="0" y="13"/>
                </a:moveTo>
                <a:lnTo>
                  <a:pt x="17" y="35"/>
                </a:lnTo>
                <a:lnTo>
                  <a:pt x="38" y="21"/>
                </a:lnTo>
                <a:lnTo>
                  <a:pt x="20" y="0"/>
                </a:lnTo>
                <a:lnTo>
                  <a:pt x="0" y="13"/>
                </a:lnTo>
              </a:path>
            </a:pathLst>
          </a:custGeom>
          <a:no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sp>
        <p:nvSpPr>
          <p:cNvPr id="159" name="Freeform 74">
            <a:extLst>
              <a:ext uri="{FF2B5EF4-FFF2-40B4-BE49-F238E27FC236}">
                <a16:creationId xmlns:a16="http://schemas.microsoft.com/office/drawing/2014/main" id="{7DEBC317-9A04-4617-845B-30CAF701D91D}"/>
              </a:ext>
            </a:extLst>
          </p:cNvPr>
          <p:cNvSpPr>
            <a:spLocks noChangeAspect="1"/>
          </p:cNvSpPr>
          <p:nvPr/>
        </p:nvSpPr>
        <p:spPr bwMode="auto">
          <a:xfrm>
            <a:off x="3882851" y="599590"/>
            <a:ext cx="85726" cy="49213"/>
          </a:xfrm>
          <a:custGeom>
            <a:avLst/>
            <a:gdLst>
              <a:gd name="T0" fmla="*/ 2147483647 w 57"/>
              <a:gd name="T1" fmla="*/ 2147483647 h 36"/>
              <a:gd name="T2" fmla="*/ 2147483647 w 57"/>
              <a:gd name="T3" fmla="*/ 2147483647 h 36"/>
              <a:gd name="T4" fmla="*/ 2147483647 w 57"/>
              <a:gd name="T5" fmla="*/ 0 h 36"/>
              <a:gd name="T6" fmla="*/ 2147483647 w 57"/>
              <a:gd name="T7" fmla="*/ 2147483647 h 36"/>
              <a:gd name="T8" fmla="*/ 2147483647 w 57"/>
              <a:gd name="T9" fmla="*/ 2147483647 h 36"/>
              <a:gd name="T10" fmla="*/ 0 w 57"/>
              <a:gd name="T11" fmla="*/ 2147483647 h 36"/>
              <a:gd name="T12" fmla="*/ 2147483647 w 57"/>
              <a:gd name="T13" fmla="*/ 2147483647 h 36"/>
              <a:gd name="T14" fmla="*/ 0 60000 65536"/>
              <a:gd name="T15" fmla="*/ 0 60000 65536"/>
              <a:gd name="T16" fmla="*/ 0 60000 65536"/>
              <a:gd name="T17" fmla="*/ 0 60000 65536"/>
              <a:gd name="T18" fmla="*/ 0 60000 65536"/>
              <a:gd name="T19" fmla="*/ 0 60000 65536"/>
              <a:gd name="T20" fmla="*/ 0 60000 65536"/>
              <a:gd name="T21" fmla="*/ 0 w 57"/>
              <a:gd name="T22" fmla="*/ 0 h 36"/>
              <a:gd name="T23" fmla="*/ 57 w 5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36">
                <a:moveTo>
                  <a:pt x="25" y="8"/>
                </a:moveTo>
                <a:lnTo>
                  <a:pt x="35" y="15"/>
                </a:lnTo>
                <a:lnTo>
                  <a:pt x="56" y="0"/>
                </a:lnTo>
                <a:lnTo>
                  <a:pt x="46" y="32"/>
                </a:lnTo>
                <a:lnTo>
                  <a:pt x="25" y="35"/>
                </a:lnTo>
                <a:lnTo>
                  <a:pt x="0" y="13"/>
                </a:lnTo>
                <a:lnTo>
                  <a:pt x="25" y="8"/>
                </a:lnTo>
              </a:path>
            </a:pathLst>
          </a:custGeom>
          <a:no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sp>
        <p:nvSpPr>
          <p:cNvPr id="160" name="Freeform 75">
            <a:extLst>
              <a:ext uri="{FF2B5EF4-FFF2-40B4-BE49-F238E27FC236}">
                <a16:creationId xmlns:a16="http://schemas.microsoft.com/office/drawing/2014/main" id="{E167C7BB-3E1F-4A23-9116-968875D4D551}"/>
              </a:ext>
            </a:extLst>
          </p:cNvPr>
          <p:cNvSpPr>
            <a:spLocks noChangeAspect="1"/>
          </p:cNvSpPr>
          <p:nvPr/>
        </p:nvSpPr>
        <p:spPr bwMode="auto">
          <a:xfrm>
            <a:off x="4038425" y="550379"/>
            <a:ext cx="53975" cy="50800"/>
          </a:xfrm>
          <a:custGeom>
            <a:avLst/>
            <a:gdLst>
              <a:gd name="T0" fmla="*/ 2147483647 w 38"/>
              <a:gd name="T1" fmla="*/ 0 h 36"/>
              <a:gd name="T2" fmla="*/ 2147483647 w 38"/>
              <a:gd name="T3" fmla="*/ 2147483647 h 36"/>
              <a:gd name="T4" fmla="*/ 2147483647 w 38"/>
              <a:gd name="T5" fmla="*/ 2147483647 h 36"/>
              <a:gd name="T6" fmla="*/ 0 w 38"/>
              <a:gd name="T7" fmla="*/ 2147483647 h 36"/>
              <a:gd name="T8" fmla="*/ 2147483647 w 38"/>
              <a:gd name="T9" fmla="*/ 0 h 36"/>
              <a:gd name="T10" fmla="*/ 0 60000 65536"/>
              <a:gd name="T11" fmla="*/ 0 60000 65536"/>
              <a:gd name="T12" fmla="*/ 0 60000 65536"/>
              <a:gd name="T13" fmla="*/ 0 60000 65536"/>
              <a:gd name="T14" fmla="*/ 0 60000 65536"/>
              <a:gd name="T15" fmla="*/ 0 w 38"/>
              <a:gd name="T16" fmla="*/ 0 h 36"/>
              <a:gd name="T17" fmla="*/ 38 w 38"/>
              <a:gd name="T18" fmla="*/ 36 h 36"/>
            </a:gdLst>
            <a:ahLst/>
            <a:cxnLst>
              <a:cxn ang="T10">
                <a:pos x="T0" y="T1"/>
              </a:cxn>
              <a:cxn ang="T11">
                <a:pos x="T2" y="T3"/>
              </a:cxn>
              <a:cxn ang="T12">
                <a:pos x="T4" y="T5"/>
              </a:cxn>
              <a:cxn ang="T13">
                <a:pos x="T6" y="T7"/>
              </a:cxn>
              <a:cxn ang="T14">
                <a:pos x="T8" y="T9"/>
              </a:cxn>
            </a:cxnLst>
            <a:rect l="T15" t="T16" r="T17" b="T18"/>
            <a:pathLst>
              <a:path w="38" h="36">
                <a:moveTo>
                  <a:pt x="18" y="0"/>
                </a:moveTo>
                <a:lnTo>
                  <a:pt x="33" y="11"/>
                </a:lnTo>
                <a:lnTo>
                  <a:pt x="37" y="35"/>
                </a:lnTo>
                <a:lnTo>
                  <a:pt x="0" y="35"/>
                </a:lnTo>
                <a:lnTo>
                  <a:pt x="18" y="0"/>
                </a:lnTo>
              </a:path>
            </a:pathLst>
          </a:custGeom>
          <a:no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sp>
        <p:nvSpPr>
          <p:cNvPr id="161" name="Freeform 76">
            <a:extLst>
              <a:ext uri="{FF2B5EF4-FFF2-40B4-BE49-F238E27FC236}">
                <a16:creationId xmlns:a16="http://schemas.microsoft.com/office/drawing/2014/main" id="{FF0FB08A-F317-4F54-973C-D62D099BE914}"/>
              </a:ext>
            </a:extLst>
          </p:cNvPr>
          <p:cNvSpPr>
            <a:spLocks noChangeAspect="1"/>
          </p:cNvSpPr>
          <p:nvPr/>
        </p:nvSpPr>
        <p:spPr bwMode="auto">
          <a:xfrm>
            <a:off x="3025603" y="1509228"/>
            <a:ext cx="57149" cy="50800"/>
          </a:xfrm>
          <a:custGeom>
            <a:avLst/>
            <a:gdLst>
              <a:gd name="T0" fmla="*/ 2147483647 w 39"/>
              <a:gd name="T1" fmla="*/ 2147483647 h 37"/>
              <a:gd name="T2" fmla="*/ 2147483647 w 39"/>
              <a:gd name="T3" fmla="*/ 0 h 37"/>
              <a:gd name="T4" fmla="*/ 0 w 39"/>
              <a:gd name="T5" fmla="*/ 2147483647 h 37"/>
              <a:gd name="T6" fmla="*/ 2147483647 w 39"/>
              <a:gd name="T7" fmla="*/ 2147483647 h 37"/>
              <a:gd name="T8" fmla="*/ 2147483647 w 39"/>
              <a:gd name="T9" fmla="*/ 2147483647 h 37"/>
              <a:gd name="T10" fmla="*/ 0 60000 65536"/>
              <a:gd name="T11" fmla="*/ 0 60000 65536"/>
              <a:gd name="T12" fmla="*/ 0 60000 65536"/>
              <a:gd name="T13" fmla="*/ 0 60000 65536"/>
              <a:gd name="T14" fmla="*/ 0 60000 65536"/>
              <a:gd name="T15" fmla="*/ 0 w 39"/>
              <a:gd name="T16" fmla="*/ 0 h 37"/>
              <a:gd name="T17" fmla="*/ 39 w 39"/>
              <a:gd name="T18" fmla="*/ 37 h 37"/>
            </a:gdLst>
            <a:ahLst/>
            <a:cxnLst>
              <a:cxn ang="T10">
                <a:pos x="T0" y="T1"/>
              </a:cxn>
              <a:cxn ang="T11">
                <a:pos x="T2" y="T3"/>
              </a:cxn>
              <a:cxn ang="T12">
                <a:pos x="T4" y="T5"/>
              </a:cxn>
              <a:cxn ang="T13">
                <a:pos x="T6" y="T7"/>
              </a:cxn>
              <a:cxn ang="T14">
                <a:pos x="T8" y="T9"/>
              </a:cxn>
            </a:cxnLst>
            <a:rect l="T15" t="T16" r="T17" b="T18"/>
            <a:pathLst>
              <a:path w="39" h="37">
                <a:moveTo>
                  <a:pt x="38" y="19"/>
                </a:moveTo>
                <a:lnTo>
                  <a:pt x="8" y="0"/>
                </a:lnTo>
                <a:lnTo>
                  <a:pt x="0" y="16"/>
                </a:lnTo>
                <a:lnTo>
                  <a:pt x="2" y="36"/>
                </a:lnTo>
                <a:lnTo>
                  <a:pt x="38" y="19"/>
                </a:lnTo>
              </a:path>
            </a:pathLst>
          </a:custGeom>
          <a:no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sp>
        <p:nvSpPr>
          <p:cNvPr id="162" name="Freeform 77">
            <a:extLst>
              <a:ext uri="{FF2B5EF4-FFF2-40B4-BE49-F238E27FC236}">
                <a16:creationId xmlns:a16="http://schemas.microsoft.com/office/drawing/2014/main" id="{4FE6B3C2-6B87-4D43-ADAF-2072F5CA4031}"/>
              </a:ext>
            </a:extLst>
          </p:cNvPr>
          <p:cNvSpPr>
            <a:spLocks noChangeAspect="1"/>
          </p:cNvSpPr>
          <p:nvPr/>
        </p:nvSpPr>
        <p:spPr bwMode="auto">
          <a:xfrm>
            <a:off x="3470102" y="3479317"/>
            <a:ext cx="587375" cy="277813"/>
          </a:xfrm>
          <a:custGeom>
            <a:avLst/>
            <a:gdLst>
              <a:gd name="T0" fmla="*/ 0 w 401"/>
              <a:gd name="T1" fmla="*/ 2147483647 h 201"/>
              <a:gd name="T2" fmla="*/ 2147483647 w 401"/>
              <a:gd name="T3" fmla="*/ 2147483647 h 201"/>
              <a:gd name="T4" fmla="*/ 2147483647 w 401"/>
              <a:gd name="T5" fmla="*/ 2147483647 h 201"/>
              <a:gd name="T6" fmla="*/ 2147483647 w 401"/>
              <a:gd name="T7" fmla="*/ 2147483647 h 201"/>
              <a:gd name="T8" fmla="*/ 2147483647 w 401"/>
              <a:gd name="T9" fmla="*/ 2147483647 h 201"/>
              <a:gd name="T10" fmla="*/ 2147483647 w 401"/>
              <a:gd name="T11" fmla="*/ 2147483647 h 201"/>
              <a:gd name="T12" fmla="*/ 2147483647 w 401"/>
              <a:gd name="T13" fmla="*/ 2147483647 h 201"/>
              <a:gd name="T14" fmla="*/ 2147483647 w 401"/>
              <a:gd name="T15" fmla="*/ 2147483647 h 201"/>
              <a:gd name="T16" fmla="*/ 2147483647 w 401"/>
              <a:gd name="T17" fmla="*/ 2147483647 h 201"/>
              <a:gd name="T18" fmla="*/ 2147483647 w 401"/>
              <a:gd name="T19" fmla="*/ 2147483647 h 201"/>
              <a:gd name="T20" fmla="*/ 2147483647 w 401"/>
              <a:gd name="T21" fmla="*/ 2147483647 h 201"/>
              <a:gd name="T22" fmla="*/ 2147483647 w 401"/>
              <a:gd name="T23" fmla="*/ 2147483647 h 201"/>
              <a:gd name="T24" fmla="*/ 2147483647 w 401"/>
              <a:gd name="T25" fmla="*/ 2147483647 h 201"/>
              <a:gd name="T26" fmla="*/ 2147483647 w 401"/>
              <a:gd name="T27" fmla="*/ 2147483647 h 201"/>
              <a:gd name="T28" fmla="*/ 2147483647 w 401"/>
              <a:gd name="T29" fmla="*/ 2147483647 h 201"/>
              <a:gd name="T30" fmla="*/ 2147483647 w 401"/>
              <a:gd name="T31" fmla="*/ 2147483647 h 201"/>
              <a:gd name="T32" fmla="*/ 2147483647 w 401"/>
              <a:gd name="T33" fmla="*/ 2147483647 h 201"/>
              <a:gd name="T34" fmla="*/ 2147483647 w 401"/>
              <a:gd name="T35" fmla="*/ 2147483647 h 201"/>
              <a:gd name="T36" fmla="*/ 2147483647 w 401"/>
              <a:gd name="T37" fmla="*/ 2147483647 h 201"/>
              <a:gd name="T38" fmla="*/ 2147483647 w 401"/>
              <a:gd name="T39" fmla="*/ 2147483647 h 201"/>
              <a:gd name="T40" fmla="*/ 2147483647 w 401"/>
              <a:gd name="T41" fmla="*/ 2147483647 h 201"/>
              <a:gd name="T42" fmla="*/ 2147483647 w 401"/>
              <a:gd name="T43" fmla="*/ 2147483647 h 201"/>
              <a:gd name="T44" fmla="*/ 2147483647 w 401"/>
              <a:gd name="T45" fmla="*/ 2147483647 h 201"/>
              <a:gd name="T46" fmla="*/ 2147483647 w 401"/>
              <a:gd name="T47" fmla="*/ 2147483647 h 201"/>
              <a:gd name="T48" fmla="*/ 2147483647 w 401"/>
              <a:gd name="T49" fmla="*/ 2147483647 h 201"/>
              <a:gd name="T50" fmla="*/ 2147483647 w 401"/>
              <a:gd name="T51" fmla="*/ 2147483647 h 201"/>
              <a:gd name="T52" fmla="*/ 2147483647 w 401"/>
              <a:gd name="T53" fmla="*/ 2147483647 h 201"/>
              <a:gd name="T54" fmla="*/ 2147483647 w 401"/>
              <a:gd name="T55" fmla="*/ 2147483647 h 201"/>
              <a:gd name="T56" fmla="*/ 2147483647 w 401"/>
              <a:gd name="T57" fmla="*/ 2147483647 h 201"/>
              <a:gd name="T58" fmla="*/ 2147483647 w 401"/>
              <a:gd name="T59" fmla="*/ 2147483647 h 201"/>
              <a:gd name="T60" fmla="*/ 2147483647 w 401"/>
              <a:gd name="T61" fmla="*/ 2147483647 h 201"/>
              <a:gd name="T62" fmla="*/ 2147483647 w 401"/>
              <a:gd name="T63" fmla="*/ 2147483647 h 201"/>
              <a:gd name="T64" fmla="*/ 2147483647 w 401"/>
              <a:gd name="T65" fmla="*/ 2147483647 h 201"/>
              <a:gd name="T66" fmla="*/ 2147483647 w 401"/>
              <a:gd name="T67" fmla="*/ 2147483647 h 201"/>
              <a:gd name="T68" fmla="*/ 2147483647 w 401"/>
              <a:gd name="T69" fmla="*/ 2147483647 h 201"/>
              <a:gd name="T70" fmla="*/ 0 w 401"/>
              <a:gd name="T71" fmla="*/ 2147483647 h 2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1"/>
              <a:gd name="T109" fmla="*/ 0 h 201"/>
              <a:gd name="T110" fmla="*/ 401 w 401"/>
              <a:gd name="T111" fmla="*/ 201 h 2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1" h="201">
                <a:moveTo>
                  <a:pt x="0" y="121"/>
                </a:moveTo>
                <a:cubicBezTo>
                  <a:pt x="8" y="116"/>
                  <a:pt x="17" y="104"/>
                  <a:pt x="23" y="96"/>
                </a:cubicBezTo>
                <a:cubicBezTo>
                  <a:pt x="25" y="88"/>
                  <a:pt x="35" y="76"/>
                  <a:pt x="41" y="69"/>
                </a:cubicBezTo>
                <a:cubicBezTo>
                  <a:pt x="43" y="59"/>
                  <a:pt x="51" y="48"/>
                  <a:pt x="59" y="42"/>
                </a:cubicBezTo>
                <a:cubicBezTo>
                  <a:pt x="66" y="31"/>
                  <a:pt x="72" y="20"/>
                  <a:pt x="80" y="9"/>
                </a:cubicBezTo>
                <a:cubicBezTo>
                  <a:pt x="82" y="0"/>
                  <a:pt x="88" y="9"/>
                  <a:pt x="95" y="10"/>
                </a:cubicBezTo>
                <a:cubicBezTo>
                  <a:pt x="105" y="15"/>
                  <a:pt x="111" y="13"/>
                  <a:pt x="123" y="12"/>
                </a:cubicBezTo>
                <a:cubicBezTo>
                  <a:pt x="129" y="10"/>
                  <a:pt x="135" y="9"/>
                  <a:pt x="141" y="7"/>
                </a:cubicBezTo>
                <a:cubicBezTo>
                  <a:pt x="167" y="11"/>
                  <a:pt x="167" y="26"/>
                  <a:pt x="186" y="36"/>
                </a:cubicBezTo>
                <a:cubicBezTo>
                  <a:pt x="190" y="30"/>
                  <a:pt x="192" y="31"/>
                  <a:pt x="198" y="28"/>
                </a:cubicBezTo>
                <a:cubicBezTo>
                  <a:pt x="211" y="33"/>
                  <a:pt x="219" y="46"/>
                  <a:pt x="233" y="49"/>
                </a:cubicBezTo>
                <a:cubicBezTo>
                  <a:pt x="242" y="54"/>
                  <a:pt x="250" y="60"/>
                  <a:pt x="258" y="66"/>
                </a:cubicBezTo>
                <a:cubicBezTo>
                  <a:pt x="276" y="63"/>
                  <a:pt x="271" y="63"/>
                  <a:pt x="284" y="58"/>
                </a:cubicBezTo>
                <a:cubicBezTo>
                  <a:pt x="312" y="60"/>
                  <a:pt x="317" y="63"/>
                  <a:pt x="338" y="67"/>
                </a:cubicBezTo>
                <a:cubicBezTo>
                  <a:pt x="346" y="71"/>
                  <a:pt x="355" y="72"/>
                  <a:pt x="363" y="73"/>
                </a:cubicBezTo>
                <a:cubicBezTo>
                  <a:pt x="369" y="76"/>
                  <a:pt x="376" y="78"/>
                  <a:pt x="383" y="79"/>
                </a:cubicBezTo>
                <a:cubicBezTo>
                  <a:pt x="389" y="82"/>
                  <a:pt x="395" y="84"/>
                  <a:pt x="401" y="85"/>
                </a:cubicBezTo>
                <a:cubicBezTo>
                  <a:pt x="396" y="97"/>
                  <a:pt x="392" y="102"/>
                  <a:pt x="381" y="108"/>
                </a:cubicBezTo>
                <a:cubicBezTo>
                  <a:pt x="376" y="115"/>
                  <a:pt x="370" y="120"/>
                  <a:pt x="366" y="129"/>
                </a:cubicBezTo>
                <a:cubicBezTo>
                  <a:pt x="364" y="139"/>
                  <a:pt x="369" y="149"/>
                  <a:pt x="357" y="151"/>
                </a:cubicBezTo>
                <a:cubicBezTo>
                  <a:pt x="338" y="150"/>
                  <a:pt x="343" y="143"/>
                  <a:pt x="330" y="141"/>
                </a:cubicBezTo>
                <a:cubicBezTo>
                  <a:pt x="325" y="137"/>
                  <a:pt x="325" y="133"/>
                  <a:pt x="318" y="132"/>
                </a:cubicBezTo>
                <a:cubicBezTo>
                  <a:pt x="309" y="128"/>
                  <a:pt x="299" y="131"/>
                  <a:pt x="290" y="133"/>
                </a:cubicBezTo>
                <a:cubicBezTo>
                  <a:pt x="281" y="137"/>
                  <a:pt x="274" y="138"/>
                  <a:pt x="266" y="145"/>
                </a:cubicBezTo>
                <a:cubicBezTo>
                  <a:pt x="260" y="151"/>
                  <a:pt x="257" y="156"/>
                  <a:pt x="249" y="159"/>
                </a:cubicBezTo>
                <a:cubicBezTo>
                  <a:pt x="243" y="168"/>
                  <a:pt x="232" y="173"/>
                  <a:pt x="222" y="175"/>
                </a:cubicBezTo>
                <a:cubicBezTo>
                  <a:pt x="213" y="180"/>
                  <a:pt x="204" y="173"/>
                  <a:pt x="195" y="171"/>
                </a:cubicBezTo>
                <a:cubicBezTo>
                  <a:pt x="188" y="165"/>
                  <a:pt x="182" y="170"/>
                  <a:pt x="174" y="172"/>
                </a:cubicBezTo>
                <a:cubicBezTo>
                  <a:pt x="168" y="175"/>
                  <a:pt x="162" y="177"/>
                  <a:pt x="156" y="178"/>
                </a:cubicBezTo>
                <a:cubicBezTo>
                  <a:pt x="151" y="182"/>
                  <a:pt x="144" y="186"/>
                  <a:pt x="138" y="187"/>
                </a:cubicBezTo>
                <a:cubicBezTo>
                  <a:pt x="132" y="190"/>
                  <a:pt x="126" y="192"/>
                  <a:pt x="120" y="193"/>
                </a:cubicBezTo>
                <a:cubicBezTo>
                  <a:pt x="112" y="197"/>
                  <a:pt x="102" y="199"/>
                  <a:pt x="93" y="201"/>
                </a:cubicBezTo>
                <a:cubicBezTo>
                  <a:pt x="69" y="198"/>
                  <a:pt x="78" y="200"/>
                  <a:pt x="65" y="196"/>
                </a:cubicBezTo>
                <a:cubicBezTo>
                  <a:pt x="34" y="200"/>
                  <a:pt x="47" y="193"/>
                  <a:pt x="27" y="181"/>
                </a:cubicBezTo>
                <a:cubicBezTo>
                  <a:pt x="21" y="173"/>
                  <a:pt x="15" y="164"/>
                  <a:pt x="9" y="156"/>
                </a:cubicBezTo>
                <a:cubicBezTo>
                  <a:pt x="7" y="145"/>
                  <a:pt x="6" y="130"/>
                  <a:pt x="0" y="121"/>
                </a:cubicBezTo>
                <a:close/>
              </a:path>
            </a:pathLst>
          </a:custGeom>
          <a:solidFill>
            <a:srgbClr val="42526C"/>
          </a:solidFill>
          <a:ln w="6350" cap="flat" cmpd="sng">
            <a:solidFill>
              <a:schemeClr val="tx2"/>
            </a:solidFill>
            <a:prstDash val="solid"/>
            <a:round/>
            <a:headEnd/>
            <a:tailEnd/>
          </a:ln>
        </p:spPr>
        <p:txBody>
          <a:bodyPr lIns="91411" tIns="45706" rIns="91411" bIns="45706" anchor="ctr"/>
          <a:lstStyle/>
          <a:p>
            <a:endParaRPr lang="en-US" sz="1600">
              <a:latin typeface="Palatino" pitchFamily="2" charset="77"/>
              <a:ea typeface="Palatino" pitchFamily="2" charset="77"/>
            </a:endParaRPr>
          </a:p>
        </p:txBody>
      </p:sp>
      <p:sp>
        <p:nvSpPr>
          <p:cNvPr id="163" name="Freeform 78">
            <a:extLst>
              <a:ext uri="{FF2B5EF4-FFF2-40B4-BE49-F238E27FC236}">
                <a16:creationId xmlns:a16="http://schemas.microsoft.com/office/drawing/2014/main" id="{E1CCC6FE-6814-4112-9265-91FEDF5F5107}"/>
              </a:ext>
            </a:extLst>
          </p:cNvPr>
          <p:cNvSpPr>
            <a:spLocks noChangeAspect="1"/>
          </p:cNvSpPr>
          <p:nvPr/>
        </p:nvSpPr>
        <p:spPr bwMode="auto">
          <a:xfrm>
            <a:off x="3882852" y="4522303"/>
            <a:ext cx="196849" cy="63500"/>
          </a:xfrm>
          <a:custGeom>
            <a:avLst/>
            <a:gdLst>
              <a:gd name="T0" fmla="*/ 0 w 135"/>
              <a:gd name="T1" fmla="*/ 2147483647 h 45"/>
              <a:gd name="T2" fmla="*/ 2147483647 w 135"/>
              <a:gd name="T3" fmla="*/ 2147483647 h 45"/>
              <a:gd name="T4" fmla="*/ 2147483647 w 135"/>
              <a:gd name="T5" fmla="*/ 2147483647 h 45"/>
              <a:gd name="T6" fmla="*/ 2147483647 w 135"/>
              <a:gd name="T7" fmla="*/ 2147483647 h 45"/>
              <a:gd name="T8" fmla="*/ 2147483647 w 135"/>
              <a:gd name="T9" fmla="*/ 2147483647 h 45"/>
              <a:gd name="T10" fmla="*/ 2147483647 w 135"/>
              <a:gd name="T11" fmla="*/ 2147483647 h 45"/>
              <a:gd name="T12" fmla="*/ 0 60000 65536"/>
              <a:gd name="T13" fmla="*/ 0 60000 65536"/>
              <a:gd name="T14" fmla="*/ 0 60000 65536"/>
              <a:gd name="T15" fmla="*/ 0 60000 65536"/>
              <a:gd name="T16" fmla="*/ 0 60000 65536"/>
              <a:gd name="T17" fmla="*/ 0 60000 65536"/>
              <a:gd name="T18" fmla="*/ 0 w 135"/>
              <a:gd name="T19" fmla="*/ 0 h 45"/>
              <a:gd name="T20" fmla="*/ 135 w 13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35" h="45">
                <a:moveTo>
                  <a:pt x="0" y="45"/>
                </a:moveTo>
                <a:cubicBezTo>
                  <a:pt x="4" y="39"/>
                  <a:pt x="5" y="34"/>
                  <a:pt x="7" y="28"/>
                </a:cubicBezTo>
                <a:cubicBezTo>
                  <a:pt x="12" y="16"/>
                  <a:pt x="34" y="14"/>
                  <a:pt x="45" y="12"/>
                </a:cubicBezTo>
                <a:cubicBezTo>
                  <a:pt x="52" y="9"/>
                  <a:pt x="61" y="7"/>
                  <a:pt x="69" y="6"/>
                </a:cubicBezTo>
                <a:cubicBezTo>
                  <a:pt x="88" y="0"/>
                  <a:pt x="108" y="4"/>
                  <a:pt x="127" y="7"/>
                </a:cubicBezTo>
                <a:cubicBezTo>
                  <a:pt x="133" y="13"/>
                  <a:pt x="130" y="11"/>
                  <a:pt x="135" y="13"/>
                </a:cubicBezTo>
              </a:path>
            </a:pathLst>
          </a:custGeom>
          <a:noFill/>
          <a:ln w="6350">
            <a:solidFill>
              <a:schemeClr val="tx2"/>
            </a:solidFill>
            <a:round/>
            <a:headEnd/>
            <a:tailEnd/>
          </a:ln>
        </p:spPr>
        <p:txBody>
          <a:bodyPr lIns="91411" tIns="45706" rIns="91411" bIns="45706"/>
          <a:lstStyle/>
          <a:p>
            <a:endParaRPr lang="en-US" sz="1600">
              <a:latin typeface="Palatino" pitchFamily="2" charset="77"/>
              <a:ea typeface="Palatino" pitchFamily="2" charset="77"/>
            </a:endParaRPr>
          </a:p>
        </p:txBody>
      </p:sp>
      <p:sp>
        <p:nvSpPr>
          <p:cNvPr id="164" name="Freeform 79">
            <a:extLst>
              <a:ext uri="{FF2B5EF4-FFF2-40B4-BE49-F238E27FC236}">
                <a16:creationId xmlns:a16="http://schemas.microsoft.com/office/drawing/2014/main" id="{302DD511-7DF7-4B9D-8640-983D28261ACF}"/>
              </a:ext>
            </a:extLst>
          </p:cNvPr>
          <p:cNvSpPr>
            <a:spLocks noChangeAspect="1"/>
          </p:cNvSpPr>
          <p:nvPr/>
        </p:nvSpPr>
        <p:spPr bwMode="auto">
          <a:xfrm>
            <a:off x="3609803" y="4146065"/>
            <a:ext cx="193675" cy="338138"/>
          </a:xfrm>
          <a:custGeom>
            <a:avLst/>
            <a:gdLst>
              <a:gd name="T0" fmla="*/ 0 w 132"/>
              <a:gd name="T1" fmla="*/ 2147483647 h 244"/>
              <a:gd name="T2" fmla="*/ 2147483647 w 132"/>
              <a:gd name="T3" fmla="*/ 2147483647 h 244"/>
              <a:gd name="T4" fmla="*/ 2147483647 w 132"/>
              <a:gd name="T5" fmla="*/ 2147483647 h 244"/>
              <a:gd name="T6" fmla="*/ 2147483647 w 132"/>
              <a:gd name="T7" fmla="*/ 2147483647 h 244"/>
              <a:gd name="T8" fmla="*/ 2147483647 w 132"/>
              <a:gd name="T9" fmla="*/ 2147483647 h 244"/>
              <a:gd name="T10" fmla="*/ 2147483647 w 132"/>
              <a:gd name="T11" fmla="*/ 2147483647 h 244"/>
              <a:gd name="T12" fmla="*/ 2147483647 w 132"/>
              <a:gd name="T13" fmla="*/ 2147483647 h 244"/>
              <a:gd name="T14" fmla="*/ 2147483647 w 132"/>
              <a:gd name="T15" fmla="*/ 0 h 244"/>
              <a:gd name="T16" fmla="*/ 2147483647 w 132"/>
              <a:gd name="T17" fmla="*/ 2147483647 h 244"/>
              <a:gd name="T18" fmla="*/ 2147483647 w 132"/>
              <a:gd name="T19" fmla="*/ 2147483647 h 2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
              <a:gd name="T31" fmla="*/ 0 h 244"/>
              <a:gd name="T32" fmla="*/ 132 w 132"/>
              <a:gd name="T33" fmla="*/ 244 h 2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 h="244">
                <a:moveTo>
                  <a:pt x="0" y="244"/>
                </a:moveTo>
                <a:cubicBezTo>
                  <a:pt x="4" y="230"/>
                  <a:pt x="3" y="214"/>
                  <a:pt x="8" y="200"/>
                </a:cubicBezTo>
                <a:cubicBezTo>
                  <a:pt x="26" y="153"/>
                  <a:pt x="81" y="149"/>
                  <a:pt x="124" y="144"/>
                </a:cubicBezTo>
                <a:cubicBezTo>
                  <a:pt x="130" y="126"/>
                  <a:pt x="127" y="122"/>
                  <a:pt x="112" y="112"/>
                </a:cubicBezTo>
                <a:cubicBezTo>
                  <a:pt x="111" y="108"/>
                  <a:pt x="107" y="104"/>
                  <a:pt x="108" y="100"/>
                </a:cubicBezTo>
                <a:cubicBezTo>
                  <a:pt x="114" y="82"/>
                  <a:pt x="132" y="92"/>
                  <a:pt x="108" y="84"/>
                </a:cubicBezTo>
                <a:cubicBezTo>
                  <a:pt x="98" y="55"/>
                  <a:pt x="107" y="65"/>
                  <a:pt x="88" y="52"/>
                </a:cubicBezTo>
                <a:cubicBezTo>
                  <a:pt x="93" y="27"/>
                  <a:pt x="98" y="24"/>
                  <a:pt x="88" y="0"/>
                </a:cubicBezTo>
                <a:cubicBezTo>
                  <a:pt x="83" y="1"/>
                  <a:pt x="77" y="2"/>
                  <a:pt x="72" y="4"/>
                </a:cubicBezTo>
                <a:cubicBezTo>
                  <a:pt x="68" y="6"/>
                  <a:pt x="60" y="12"/>
                  <a:pt x="60" y="12"/>
                </a:cubicBezTo>
              </a:path>
            </a:pathLst>
          </a:custGeom>
          <a:noFill/>
          <a:ln w="6350" cmpd="sng">
            <a:solidFill>
              <a:schemeClr val="tx2"/>
            </a:solidFill>
            <a:round/>
            <a:headEnd/>
            <a:tailEnd/>
          </a:ln>
        </p:spPr>
        <p:txBody>
          <a:bodyPr lIns="91411" tIns="45706" rIns="91411" bIns="45706"/>
          <a:lstStyle/>
          <a:p>
            <a:endParaRPr lang="en-US" sz="1600">
              <a:latin typeface="Palatino" pitchFamily="2" charset="77"/>
              <a:ea typeface="Palatino" pitchFamily="2" charset="77"/>
            </a:endParaRPr>
          </a:p>
        </p:txBody>
      </p:sp>
      <p:sp>
        <p:nvSpPr>
          <p:cNvPr id="165" name="Freeform 80">
            <a:extLst>
              <a:ext uri="{FF2B5EF4-FFF2-40B4-BE49-F238E27FC236}">
                <a16:creationId xmlns:a16="http://schemas.microsoft.com/office/drawing/2014/main" id="{688CDF7E-2FDD-45EF-AA6B-69BC24D601A7}"/>
              </a:ext>
            </a:extLst>
          </p:cNvPr>
          <p:cNvSpPr>
            <a:spLocks noChangeAspect="1"/>
          </p:cNvSpPr>
          <p:nvPr/>
        </p:nvSpPr>
        <p:spPr bwMode="auto">
          <a:xfrm>
            <a:off x="3778078" y="4346094"/>
            <a:ext cx="73025" cy="144463"/>
          </a:xfrm>
          <a:custGeom>
            <a:avLst/>
            <a:gdLst>
              <a:gd name="T0" fmla="*/ 2147483647 w 50"/>
              <a:gd name="T1" fmla="*/ 2147483647 h 104"/>
              <a:gd name="T2" fmla="*/ 2147483647 w 50"/>
              <a:gd name="T3" fmla="*/ 2147483647 h 104"/>
              <a:gd name="T4" fmla="*/ 0 w 50"/>
              <a:gd name="T5" fmla="*/ 0 h 104"/>
              <a:gd name="T6" fmla="*/ 0 60000 65536"/>
              <a:gd name="T7" fmla="*/ 0 60000 65536"/>
              <a:gd name="T8" fmla="*/ 0 60000 65536"/>
              <a:gd name="T9" fmla="*/ 0 w 50"/>
              <a:gd name="T10" fmla="*/ 0 h 104"/>
              <a:gd name="T11" fmla="*/ 50 w 50"/>
              <a:gd name="T12" fmla="*/ 104 h 104"/>
            </a:gdLst>
            <a:ahLst/>
            <a:cxnLst>
              <a:cxn ang="T6">
                <a:pos x="T0" y="T1"/>
              </a:cxn>
              <a:cxn ang="T7">
                <a:pos x="T2" y="T3"/>
              </a:cxn>
              <a:cxn ang="T8">
                <a:pos x="T4" y="T5"/>
              </a:cxn>
            </a:cxnLst>
            <a:rect l="T9" t="T10" r="T11" b="T12"/>
            <a:pathLst>
              <a:path w="50" h="104">
                <a:moveTo>
                  <a:pt x="24" y="104"/>
                </a:moveTo>
                <a:cubicBezTo>
                  <a:pt x="50" y="78"/>
                  <a:pt x="34" y="56"/>
                  <a:pt x="16" y="28"/>
                </a:cubicBezTo>
                <a:cubicBezTo>
                  <a:pt x="11" y="20"/>
                  <a:pt x="0" y="10"/>
                  <a:pt x="0" y="0"/>
                </a:cubicBezTo>
              </a:path>
            </a:pathLst>
          </a:custGeom>
          <a:noFill/>
          <a:ln w="6350" cmpd="sng">
            <a:solidFill>
              <a:schemeClr val="tx2"/>
            </a:solidFill>
            <a:round/>
            <a:headEnd/>
            <a:tailEnd/>
          </a:ln>
        </p:spPr>
        <p:txBody>
          <a:bodyPr lIns="91411" tIns="45706" rIns="91411" bIns="45706"/>
          <a:lstStyle/>
          <a:p>
            <a:endParaRPr lang="en-US" sz="1600">
              <a:latin typeface="Palatino" pitchFamily="2" charset="77"/>
              <a:ea typeface="Palatino" pitchFamily="2" charset="77"/>
            </a:endParaRPr>
          </a:p>
        </p:txBody>
      </p:sp>
      <p:sp>
        <p:nvSpPr>
          <p:cNvPr id="166" name="Freeform 81">
            <a:extLst>
              <a:ext uri="{FF2B5EF4-FFF2-40B4-BE49-F238E27FC236}">
                <a16:creationId xmlns:a16="http://schemas.microsoft.com/office/drawing/2014/main" id="{2D231269-F5D4-40ED-8A8F-B3FAE44CFC1E}"/>
              </a:ext>
            </a:extLst>
          </p:cNvPr>
          <p:cNvSpPr>
            <a:spLocks noChangeAspect="1"/>
          </p:cNvSpPr>
          <p:nvPr/>
        </p:nvSpPr>
        <p:spPr bwMode="auto">
          <a:xfrm>
            <a:off x="3832052" y="4439755"/>
            <a:ext cx="122237" cy="101600"/>
          </a:xfrm>
          <a:custGeom>
            <a:avLst/>
            <a:gdLst>
              <a:gd name="T0" fmla="*/ 0 w 84"/>
              <a:gd name="T1" fmla="*/ 2147483647 h 72"/>
              <a:gd name="T2" fmla="*/ 2147483647 w 84"/>
              <a:gd name="T3" fmla="*/ 0 h 72"/>
              <a:gd name="T4" fmla="*/ 2147483647 w 84"/>
              <a:gd name="T5" fmla="*/ 2147483647 h 72"/>
              <a:gd name="T6" fmla="*/ 2147483647 w 84"/>
              <a:gd name="T7" fmla="*/ 2147483647 h 72"/>
              <a:gd name="T8" fmla="*/ 0 60000 65536"/>
              <a:gd name="T9" fmla="*/ 0 60000 65536"/>
              <a:gd name="T10" fmla="*/ 0 60000 65536"/>
              <a:gd name="T11" fmla="*/ 0 60000 65536"/>
              <a:gd name="T12" fmla="*/ 0 w 84"/>
              <a:gd name="T13" fmla="*/ 0 h 72"/>
              <a:gd name="T14" fmla="*/ 84 w 84"/>
              <a:gd name="T15" fmla="*/ 72 h 72"/>
            </a:gdLst>
            <a:ahLst/>
            <a:cxnLst>
              <a:cxn ang="T8">
                <a:pos x="T0" y="T1"/>
              </a:cxn>
              <a:cxn ang="T9">
                <a:pos x="T2" y="T3"/>
              </a:cxn>
              <a:cxn ang="T10">
                <a:pos x="T4" y="T5"/>
              </a:cxn>
              <a:cxn ang="T11">
                <a:pos x="T6" y="T7"/>
              </a:cxn>
            </a:cxnLst>
            <a:rect l="T12" t="T13" r="T14" b="T15"/>
            <a:pathLst>
              <a:path w="84" h="72">
                <a:moveTo>
                  <a:pt x="0" y="20"/>
                </a:moveTo>
                <a:cubicBezTo>
                  <a:pt x="13" y="7"/>
                  <a:pt x="23" y="6"/>
                  <a:pt x="40" y="0"/>
                </a:cubicBezTo>
                <a:cubicBezTo>
                  <a:pt x="51" y="17"/>
                  <a:pt x="59" y="31"/>
                  <a:pt x="68" y="48"/>
                </a:cubicBezTo>
                <a:cubicBezTo>
                  <a:pt x="73" y="56"/>
                  <a:pt x="84" y="72"/>
                  <a:pt x="84" y="72"/>
                </a:cubicBezTo>
              </a:path>
            </a:pathLst>
          </a:custGeom>
          <a:noFill/>
          <a:ln w="6350" cmpd="sng">
            <a:solidFill>
              <a:schemeClr val="tx2"/>
            </a:solidFill>
            <a:round/>
            <a:headEnd/>
            <a:tailEnd/>
          </a:ln>
        </p:spPr>
        <p:txBody>
          <a:bodyPr lIns="91411" tIns="45706" rIns="91411" bIns="45706"/>
          <a:lstStyle/>
          <a:p>
            <a:endParaRPr lang="en-US" sz="1600">
              <a:latin typeface="Palatino" pitchFamily="2" charset="77"/>
              <a:ea typeface="Palatino" pitchFamily="2" charset="77"/>
            </a:endParaRPr>
          </a:p>
        </p:txBody>
      </p:sp>
      <p:sp>
        <p:nvSpPr>
          <p:cNvPr id="167" name="Freeform 84">
            <a:extLst>
              <a:ext uri="{FF2B5EF4-FFF2-40B4-BE49-F238E27FC236}">
                <a16:creationId xmlns:a16="http://schemas.microsoft.com/office/drawing/2014/main" id="{B1D548C5-C5A7-417F-8980-FE24F6F38B78}"/>
              </a:ext>
            </a:extLst>
          </p:cNvPr>
          <p:cNvSpPr>
            <a:spLocks/>
          </p:cNvSpPr>
          <p:nvPr/>
        </p:nvSpPr>
        <p:spPr bwMode="auto">
          <a:xfrm>
            <a:off x="5411616" y="5247791"/>
            <a:ext cx="301625" cy="184150"/>
          </a:xfrm>
          <a:custGeom>
            <a:avLst/>
            <a:gdLst>
              <a:gd name="T0" fmla="*/ 2147483647 w 5082"/>
              <a:gd name="T1" fmla="*/ 2147483647 h 3018"/>
              <a:gd name="T2" fmla="*/ 2147483647 w 5082"/>
              <a:gd name="T3" fmla="*/ 2147483647 h 3018"/>
              <a:gd name="T4" fmla="*/ 2147483647 w 5082"/>
              <a:gd name="T5" fmla="*/ 2147483647 h 3018"/>
              <a:gd name="T6" fmla="*/ 2147483647 w 5082"/>
              <a:gd name="T7" fmla="*/ 2147483647 h 3018"/>
              <a:gd name="T8" fmla="*/ 2147483647 w 5082"/>
              <a:gd name="T9" fmla="*/ 2147483647 h 3018"/>
              <a:gd name="T10" fmla="*/ 2147483647 w 5082"/>
              <a:gd name="T11" fmla="*/ 2147483647 h 3018"/>
              <a:gd name="T12" fmla="*/ 2147483647 w 5082"/>
              <a:gd name="T13" fmla="*/ 2147483647 h 3018"/>
              <a:gd name="T14" fmla="*/ 2147483647 w 5082"/>
              <a:gd name="T15" fmla="*/ 2147483647 h 3018"/>
              <a:gd name="T16" fmla="*/ 2147483647 w 5082"/>
              <a:gd name="T17" fmla="*/ 2147483647 h 3018"/>
              <a:gd name="T18" fmla="*/ 2147483647 w 5082"/>
              <a:gd name="T19" fmla="*/ 2147483647 h 3018"/>
              <a:gd name="T20" fmla="*/ 2147483647 w 5082"/>
              <a:gd name="T21" fmla="*/ 2147483647 h 3018"/>
              <a:gd name="T22" fmla="*/ 2147483647 w 5082"/>
              <a:gd name="T23" fmla="*/ 2147483647 h 3018"/>
              <a:gd name="T24" fmla="*/ 2147483647 w 5082"/>
              <a:gd name="T25" fmla="*/ 2147483647 h 3018"/>
              <a:gd name="T26" fmla="*/ 2147483647 w 5082"/>
              <a:gd name="T27" fmla="*/ 2147483647 h 3018"/>
              <a:gd name="T28" fmla="*/ 2147483647 w 5082"/>
              <a:gd name="T29" fmla="*/ 2147483647 h 3018"/>
              <a:gd name="T30" fmla="*/ 2147483647 w 5082"/>
              <a:gd name="T31" fmla="*/ 2147483647 h 3018"/>
              <a:gd name="T32" fmla="*/ 2147483647 w 5082"/>
              <a:gd name="T33" fmla="*/ 2147483647 h 3018"/>
              <a:gd name="T34" fmla="*/ 2147483647 w 5082"/>
              <a:gd name="T35" fmla="*/ 2147483647 h 3018"/>
              <a:gd name="T36" fmla="*/ 2147483647 w 5082"/>
              <a:gd name="T37" fmla="*/ 2147483647 h 3018"/>
              <a:gd name="T38" fmla="*/ 2147483647 w 5082"/>
              <a:gd name="T39" fmla="*/ 2147483647 h 3018"/>
              <a:gd name="T40" fmla="*/ 2147483647 w 5082"/>
              <a:gd name="T41" fmla="*/ 2147483647 h 3018"/>
              <a:gd name="T42" fmla="*/ 2147483647 w 5082"/>
              <a:gd name="T43" fmla="*/ 2147483647 h 3018"/>
              <a:gd name="T44" fmla="*/ 2147483647 w 5082"/>
              <a:gd name="T45" fmla="*/ 2147483647 h 3018"/>
              <a:gd name="T46" fmla="*/ 2147483647 w 5082"/>
              <a:gd name="T47" fmla="*/ 2147483647 h 3018"/>
              <a:gd name="T48" fmla="*/ 2147483647 w 5082"/>
              <a:gd name="T49" fmla="*/ 2147483647 h 3018"/>
              <a:gd name="T50" fmla="*/ 2147483647 w 5082"/>
              <a:gd name="T51" fmla="*/ 0 h 3018"/>
              <a:gd name="T52" fmla="*/ 2147483647 w 5082"/>
              <a:gd name="T53" fmla="*/ 2147483647 h 3018"/>
              <a:gd name="T54" fmla="*/ 2147483647 w 5082"/>
              <a:gd name="T55" fmla="*/ 2147483647 h 3018"/>
              <a:gd name="T56" fmla="*/ 2147483647 w 5082"/>
              <a:gd name="T57" fmla="*/ 2147483647 h 3018"/>
              <a:gd name="T58" fmla="*/ 2147483647 w 5082"/>
              <a:gd name="T59" fmla="*/ 2147483647 h 3018"/>
              <a:gd name="T60" fmla="*/ 2147483647 w 5082"/>
              <a:gd name="T61" fmla="*/ 2147483647 h 3018"/>
              <a:gd name="T62" fmla="*/ 2147483647 w 5082"/>
              <a:gd name="T63" fmla="*/ 2147483647 h 3018"/>
              <a:gd name="T64" fmla="*/ 2147483647 w 5082"/>
              <a:gd name="T65" fmla="*/ 2147483647 h 3018"/>
              <a:gd name="T66" fmla="*/ 2147483647 w 5082"/>
              <a:gd name="T67" fmla="*/ 2147483647 h 3018"/>
              <a:gd name="T68" fmla="*/ 2147483647 w 5082"/>
              <a:gd name="T69" fmla="*/ 2147483647 h 3018"/>
              <a:gd name="T70" fmla="*/ 2147483647 w 5082"/>
              <a:gd name="T71" fmla="*/ 2147483647 h 3018"/>
              <a:gd name="T72" fmla="*/ 2147483647 w 5082"/>
              <a:gd name="T73" fmla="*/ 2147483647 h 3018"/>
              <a:gd name="T74" fmla="*/ 2147483647 w 5082"/>
              <a:gd name="T75" fmla="*/ 2147483647 h 3018"/>
              <a:gd name="T76" fmla="*/ 2147483647 w 5082"/>
              <a:gd name="T77" fmla="*/ 2147483647 h 3018"/>
              <a:gd name="T78" fmla="*/ 2147483647 w 5082"/>
              <a:gd name="T79" fmla="*/ 2147483647 h 3018"/>
              <a:gd name="T80" fmla="*/ 2147483647 w 5082"/>
              <a:gd name="T81" fmla="*/ 2147483647 h 3018"/>
              <a:gd name="T82" fmla="*/ 2147483647 w 5082"/>
              <a:gd name="T83" fmla="*/ 2147483647 h 30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2"/>
              <a:gd name="T127" fmla="*/ 0 h 3018"/>
              <a:gd name="T128" fmla="*/ 5082 w 5082"/>
              <a:gd name="T129" fmla="*/ 3018 h 30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2" h="3018">
                <a:moveTo>
                  <a:pt x="24" y="1578"/>
                </a:moveTo>
                <a:lnTo>
                  <a:pt x="0" y="1728"/>
                </a:lnTo>
                <a:lnTo>
                  <a:pt x="108" y="1896"/>
                </a:lnTo>
                <a:lnTo>
                  <a:pt x="90" y="1974"/>
                </a:lnTo>
                <a:lnTo>
                  <a:pt x="138" y="2070"/>
                </a:lnTo>
                <a:lnTo>
                  <a:pt x="108" y="2130"/>
                </a:lnTo>
                <a:lnTo>
                  <a:pt x="186" y="2250"/>
                </a:lnTo>
                <a:lnTo>
                  <a:pt x="264" y="2280"/>
                </a:lnTo>
                <a:lnTo>
                  <a:pt x="312" y="2496"/>
                </a:lnTo>
                <a:lnTo>
                  <a:pt x="504" y="2658"/>
                </a:lnTo>
                <a:lnTo>
                  <a:pt x="576" y="2628"/>
                </a:lnTo>
                <a:lnTo>
                  <a:pt x="774" y="2736"/>
                </a:lnTo>
                <a:lnTo>
                  <a:pt x="978" y="2814"/>
                </a:lnTo>
                <a:lnTo>
                  <a:pt x="1146" y="2754"/>
                </a:lnTo>
                <a:lnTo>
                  <a:pt x="1302" y="2736"/>
                </a:lnTo>
                <a:lnTo>
                  <a:pt x="1380" y="2778"/>
                </a:lnTo>
                <a:lnTo>
                  <a:pt x="1428" y="2844"/>
                </a:lnTo>
                <a:lnTo>
                  <a:pt x="1476" y="2958"/>
                </a:lnTo>
                <a:lnTo>
                  <a:pt x="1470" y="2994"/>
                </a:lnTo>
                <a:lnTo>
                  <a:pt x="1578" y="2988"/>
                </a:lnTo>
                <a:lnTo>
                  <a:pt x="1680" y="3018"/>
                </a:lnTo>
                <a:lnTo>
                  <a:pt x="1626" y="2880"/>
                </a:lnTo>
                <a:lnTo>
                  <a:pt x="1650" y="2766"/>
                </a:lnTo>
                <a:lnTo>
                  <a:pt x="1746" y="2694"/>
                </a:lnTo>
                <a:lnTo>
                  <a:pt x="1932" y="2628"/>
                </a:lnTo>
                <a:lnTo>
                  <a:pt x="2190" y="2646"/>
                </a:lnTo>
                <a:lnTo>
                  <a:pt x="2220" y="2604"/>
                </a:lnTo>
                <a:lnTo>
                  <a:pt x="2274" y="2592"/>
                </a:lnTo>
                <a:lnTo>
                  <a:pt x="2316" y="2598"/>
                </a:lnTo>
                <a:lnTo>
                  <a:pt x="2442" y="2562"/>
                </a:lnTo>
                <a:lnTo>
                  <a:pt x="2490" y="2520"/>
                </a:lnTo>
                <a:lnTo>
                  <a:pt x="2568" y="2496"/>
                </a:lnTo>
                <a:lnTo>
                  <a:pt x="2610" y="2448"/>
                </a:lnTo>
                <a:lnTo>
                  <a:pt x="2700" y="2436"/>
                </a:lnTo>
                <a:lnTo>
                  <a:pt x="2760" y="2388"/>
                </a:lnTo>
                <a:lnTo>
                  <a:pt x="2814" y="2340"/>
                </a:lnTo>
                <a:lnTo>
                  <a:pt x="2922" y="2334"/>
                </a:lnTo>
                <a:lnTo>
                  <a:pt x="2970" y="2262"/>
                </a:lnTo>
                <a:lnTo>
                  <a:pt x="3018" y="2208"/>
                </a:lnTo>
                <a:lnTo>
                  <a:pt x="3000" y="2100"/>
                </a:lnTo>
                <a:lnTo>
                  <a:pt x="3024" y="1992"/>
                </a:lnTo>
                <a:lnTo>
                  <a:pt x="3114" y="1932"/>
                </a:lnTo>
                <a:cubicBezTo>
                  <a:pt x="3182" y="1928"/>
                  <a:pt x="3318" y="1920"/>
                  <a:pt x="3318" y="1920"/>
                </a:cubicBezTo>
                <a:lnTo>
                  <a:pt x="3414" y="1956"/>
                </a:lnTo>
                <a:lnTo>
                  <a:pt x="3468" y="2022"/>
                </a:lnTo>
                <a:lnTo>
                  <a:pt x="3510" y="2022"/>
                </a:lnTo>
                <a:lnTo>
                  <a:pt x="3594" y="1950"/>
                </a:lnTo>
                <a:lnTo>
                  <a:pt x="3684" y="1914"/>
                </a:lnTo>
                <a:lnTo>
                  <a:pt x="3750" y="1908"/>
                </a:lnTo>
                <a:lnTo>
                  <a:pt x="3846" y="1914"/>
                </a:lnTo>
                <a:lnTo>
                  <a:pt x="3936" y="1962"/>
                </a:lnTo>
                <a:cubicBezTo>
                  <a:pt x="4004" y="1987"/>
                  <a:pt x="4002" y="2009"/>
                  <a:pt x="4002" y="1980"/>
                </a:cubicBezTo>
                <a:lnTo>
                  <a:pt x="3954" y="1902"/>
                </a:lnTo>
                <a:lnTo>
                  <a:pt x="3954" y="1860"/>
                </a:lnTo>
                <a:lnTo>
                  <a:pt x="3720" y="1590"/>
                </a:lnTo>
                <a:lnTo>
                  <a:pt x="3708" y="1542"/>
                </a:lnTo>
                <a:lnTo>
                  <a:pt x="3606" y="1428"/>
                </a:lnTo>
                <a:cubicBezTo>
                  <a:pt x="3569" y="1294"/>
                  <a:pt x="3570" y="1342"/>
                  <a:pt x="3570" y="1290"/>
                </a:cubicBezTo>
                <a:lnTo>
                  <a:pt x="3606" y="1164"/>
                </a:lnTo>
                <a:lnTo>
                  <a:pt x="3684" y="1038"/>
                </a:lnTo>
                <a:lnTo>
                  <a:pt x="3756" y="990"/>
                </a:lnTo>
                <a:lnTo>
                  <a:pt x="3804" y="996"/>
                </a:lnTo>
                <a:lnTo>
                  <a:pt x="3870" y="1014"/>
                </a:lnTo>
                <a:lnTo>
                  <a:pt x="3936" y="978"/>
                </a:lnTo>
                <a:lnTo>
                  <a:pt x="3972" y="876"/>
                </a:lnTo>
                <a:lnTo>
                  <a:pt x="4092" y="756"/>
                </a:lnTo>
                <a:lnTo>
                  <a:pt x="4278" y="624"/>
                </a:lnTo>
                <a:lnTo>
                  <a:pt x="4428" y="570"/>
                </a:lnTo>
                <a:lnTo>
                  <a:pt x="4536" y="456"/>
                </a:lnTo>
                <a:lnTo>
                  <a:pt x="4626" y="420"/>
                </a:lnTo>
                <a:lnTo>
                  <a:pt x="4698" y="348"/>
                </a:lnTo>
                <a:lnTo>
                  <a:pt x="4734" y="252"/>
                </a:lnTo>
                <a:lnTo>
                  <a:pt x="4884" y="186"/>
                </a:lnTo>
                <a:lnTo>
                  <a:pt x="4992" y="132"/>
                </a:lnTo>
                <a:lnTo>
                  <a:pt x="5046" y="108"/>
                </a:lnTo>
                <a:lnTo>
                  <a:pt x="5052" y="48"/>
                </a:lnTo>
                <a:lnTo>
                  <a:pt x="5082" y="6"/>
                </a:lnTo>
                <a:lnTo>
                  <a:pt x="5016" y="0"/>
                </a:lnTo>
                <a:lnTo>
                  <a:pt x="4944" y="30"/>
                </a:lnTo>
                <a:lnTo>
                  <a:pt x="4872" y="84"/>
                </a:lnTo>
                <a:lnTo>
                  <a:pt x="4818" y="102"/>
                </a:lnTo>
                <a:lnTo>
                  <a:pt x="4782" y="96"/>
                </a:lnTo>
                <a:lnTo>
                  <a:pt x="4722" y="120"/>
                </a:lnTo>
                <a:lnTo>
                  <a:pt x="4668" y="162"/>
                </a:lnTo>
                <a:lnTo>
                  <a:pt x="4584" y="186"/>
                </a:lnTo>
                <a:lnTo>
                  <a:pt x="4518" y="234"/>
                </a:lnTo>
                <a:lnTo>
                  <a:pt x="4458" y="288"/>
                </a:lnTo>
                <a:lnTo>
                  <a:pt x="4368" y="324"/>
                </a:lnTo>
                <a:lnTo>
                  <a:pt x="4284" y="366"/>
                </a:lnTo>
                <a:lnTo>
                  <a:pt x="4200" y="354"/>
                </a:lnTo>
                <a:lnTo>
                  <a:pt x="4152" y="402"/>
                </a:lnTo>
                <a:lnTo>
                  <a:pt x="4026" y="516"/>
                </a:lnTo>
                <a:lnTo>
                  <a:pt x="3840" y="618"/>
                </a:lnTo>
                <a:lnTo>
                  <a:pt x="3660" y="690"/>
                </a:lnTo>
                <a:lnTo>
                  <a:pt x="3468" y="768"/>
                </a:lnTo>
                <a:lnTo>
                  <a:pt x="3300" y="768"/>
                </a:lnTo>
                <a:lnTo>
                  <a:pt x="3198" y="816"/>
                </a:lnTo>
                <a:lnTo>
                  <a:pt x="3084" y="882"/>
                </a:lnTo>
                <a:lnTo>
                  <a:pt x="2970" y="900"/>
                </a:lnTo>
                <a:lnTo>
                  <a:pt x="2790" y="936"/>
                </a:lnTo>
                <a:lnTo>
                  <a:pt x="2610" y="972"/>
                </a:lnTo>
                <a:lnTo>
                  <a:pt x="2358" y="960"/>
                </a:lnTo>
                <a:lnTo>
                  <a:pt x="2244" y="936"/>
                </a:lnTo>
                <a:lnTo>
                  <a:pt x="2190" y="936"/>
                </a:lnTo>
                <a:lnTo>
                  <a:pt x="2148" y="948"/>
                </a:lnTo>
                <a:lnTo>
                  <a:pt x="2082" y="894"/>
                </a:lnTo>
                <a:lnTo>
                  <a:pt x="1980" y="906"/>
                </a:lnTo>
                <a:lnTo>
                  <a:pt x="1866" y="888"/>
                </a:lnTo>
                <a:lnTo>
                  <a:pt x="1746" y="924"/>
                </a:lnTo>
                <a:lnTo>
                  <a:pt x="1602" y="864"/>
                </a:lnTo>
                <a:lnTo>
                  <a:pt x="1422" y="762"/>
                </a:lnTo>
                <a:lnTo>
                  <a:pt x="1446" y="906"/>
                </a:lnTo>
                <a:lnTo>
                  <a:pt x="1482" y="1008"/>
                </a:lnTo>
                <a:lnTo>
                  <a:pt x="1452" y="1206"/>
                </a:lnTo>
                <a:lnTo>
                  <a:pt x="1410" y="1344"/>
                </a:lnTo>
                <a:lnTo>
                  <a:pt x="1332" y="1434"/>
                </a:lnTo>
                <a:lnTo>
                  <a:pt x="1236" y="1476"/>
                </a:lnTo>
                <a:lnTo>
                  <a:pt x="1080" y="1404"/>
                </a:lnTo>
                <a:lnTo>
                  <a:pt x="942" y="1338"/>
                </a:lnTo>
                <a:lnTo>
                  <a:pt x="810" y="1332"/>
                </a:lnTo>
                <a:cubicBezTo>
                  <a:pt x="688" y="1411"/>
                  <a:pt x="690" y="1458"/>
                  <a:pt x="690" y="1404"/>
                </a:cubicBezTo>
                <a:lnTo>
                  <a:pt x="618" y="1356"/>
                </a:lnTo>
                <a:lnTo>
                  <a:pt x="594" y="1452"/>
                </a:lnTo>
                <a:cubicBezTo>
                  <a:pt x="558" y="1514"/>
                  <a:pt x="486" y="1638"/>
                  <a:pt x="486" y="1638"/>
                </a:cubicBezTo>
                <a:lnTo>
                  <a:pt x="372" y="1728"/>
                </a:lnTo>
                <a:lnTo>
                  <a:pt x="252" y="1752"/>
                </a:lnTo>
                <a:lnTo>
                  <a:pt x="162" y="1716"/>
                </a:lnTo>
                <a:lnTo>
                  <a:pt x="24" y="1578"/>
                </a:lnTo>
                <a:close/>
              </a:path>
            </a:pathLst>
          </a:custGeom>
          <a:solidFill>
            <a:srgbClr val="42526C"/>
          </a:solidFill>
          <a:ln w="6350" cap="rnd" cmpd="sng">
            <a:solidFill>
              <a:schemeClr val="tx2"/>
            </a:solidFill>
            <a:prstDash val="solid"/>
            <a:round/>
            <a:headEnd/>
            <a:tailEnd/>
          </a:ln>
        </p:spPr>
        <p:txBody>
          <a:bodyPr lIns="91411" tIns="45706" rIns="91411" bIns="45706"/>
          <a:lstStyle/>
          <a:p>
            <a:endParaRPr lang="en-US" sz="1600">
              <a:solidFill>
                <a:srgbClr val="42526C"/>
              </a:solidFill>
              <a:latin typeface="Palatino" pitchFamily="2" charset="77"/>
              <a:ea typeface="Palatino" pitchFamily="2" charset="77"/>
            </a:endParaRPr>
          </a:p>
        </p:txBody>
      </p:sp>
      <p:grpSp>
        <p:nvGrpSpPr>
          <p:cNvPr id="168" name="Group 85">
            <a:extLst>
              <a:ext uri="{FF2B5EF4-FFF2-40B4-BE49-F238E27FC236}">
                <a16:creationId xmlns:a16="http://schemas.microsoft.com/office/drawing/2014/main" id="{8D7BE25F-D4F8-4092-8EC0-C125598EAF58}"/>
              </a:ext>
            </a:extLst>
          </p:cNvPr>
          <p:cNvGrpSpPr>
            <a:grpSpLocks/>
          </p:cNvGrpSpPr>
          <p:nvPr/>
        </p:nvGrpSpPr>
        <p:grpSpPr bwMode="auto">
          <a:xfrm>
            <a:off x="3120849" y="5404956"/>
            <a:ext cx="68262" cy="60325"/>
            <a:chOff x="801" y="960"/>
            <a:chExt cx="3432" cy="2982"/>
          </a:xfrm>
          <a:solidFill>
            <a:srgbClr val="A50021"/>
          </a:solidFill>
        </p:grpSpPr>
        <p:sp>
          <p:nvSpPr>
            <p:cNvPr id="169" name="Freeform 86">
              <a:extLst>
                <a:ext uri="{FF2B5EF4-FFF2-40B4-BE49-F238E27FC236}">
                  <a16:creationId xmlns:a16="http://schemas.microsoft.com/office/drawing/2014/main" id="{C8D762AD-B621-4363-ABA1-CD86B688ECEF}"/>
                </a:ext>
              </a:extLst>
            </p:cNvPr>
            <p:cNvSpPr>
              <a:spLocks/>
            </p:cNvSpPr>
            <p:nvPr/>
          </p:nvSpPr>
          <p:spPr bwMode="auto">
            <a:xfrm>
              <a:off x="1978" y="1836"/>
              <a:ext cx="2255" cy="2106"/>
            </a:xfrm>
            <a:custGeom>
              <a:avLst/>
              <a:gdLst>
                <a:gd name="T0" fmla="*/ 254 w 2255"/>
                <a:gd name="T1" fmla="*/ 1386 h 2106"/>
                <a:gd name="T2" fmla="*/ 398 w 2255"/>
                <a:gd name="T3" fmla="*/ 1494 h 2106"/>
                <a:gd name="T4" fmla="*/ 494 w 2255"/>
                <a:gd name="T5" fmla="*/ 1578 h 2106"/>
                <a:gd name="T6" fmla="*/ 572 w 2255"/>
                <a:gd name="T7" fmla="*/ 1632 h 2106"/>
                <a:gd name="T8" fmla="*/ 710 w 2255"/>
                <a:gd name="T9" fmla="*/ 1752 h 2106"/>
                <a:gd name="T10" fmla="*/ 908 w 2255"/>
                <a:gd name="T11" fmla="*/ 1854 h 2106"/>
                <a:gd name="T12" fmla="*/ 1202 w 2255"/>
                <a:gd name="T13" fmla="*/ 1956 h 2106"/>
                <a:gd name="T14" fmla="*/ 1568 w 2255"/>
                <a:gd name="T15" fmla="*/ 1986 h 2106"/>
                <a:gd name="T16" fmla="*/ 1712 w 2255"/>
                <a:gd name="T17" fmla="*/ 2064 h 2106"/>
                <a:gd name="T18" fmla="*/ 1958 w 2255"/>
                <a:gd name="T19" fmla="*/ 2076 h 2106"/>
                <a:gd name="T20" fmla="*/ 2048 w 2255"/>
                <a:gd name="T21" fmla="*/ 2028 h 2106"/>
                <a:gd name="T22" fmla="*/ 1892 w 2255"/>
                <a:gd name="T23" fmla="*/ 1914 h 2106"/>
                <a:gd name="T24" fmla="*/ 1964 w 2255"/>
                <a:gd name="T25" fmla="*/ 1782 h 2106"/>
                <a:gd name="T26" fmla="*/ 2054 w 2255"/>
                <a:gd name="T27" fmla="*/ 1776 h 2106"/>
                <a:gd name="T28" fmla="*/ 2126 w 2255"/>
                <a:gd name="T29" fmla="*/ 1938 h 2106"/>
                <a:gd name="T30" fmla="*/ 2180 w 2255"/>
                <a:gd name="T31" fmla="*/ 1836 h 2106"/>
                <a:gd name="T32" fmla="*/ 2204 w 2255"/>
                <a:gd name="T33" fmla="*/ 1680 h 2106"/>
                <a:gd name="T34" fmla="*/ 2162 w 2255"/>
                <a:gd name="T35" fmla="*/ 1596 h 2106"/>
                <a:gd name="T36" fmla="*/ 2210 w 2255"/>
                <a:gd name="T37" fmla="*/ 1446 h 2106"/>
                <a:gd name="T38" fmla="*/ 2252 w 2255"/>
                <a:gd name="T39" fmla="*/ 1410 h 2106"/>
                <a:gd name="T40" fmla="*/ 2174 w 2255"/>
                <a:gd name="T41" fmla="*/ 1332 h 2106"/>
                <a:gd name="T42" fmla="*/ 2078 w 2255"/>
                <a:gd name="T43" fmla="*/ 1224 h 2106"/>
                <a:gd name="T44" fmla="*/ 1922 w 2255"/>
                <a:gd name="T45" fmla="*/ 1110 h 2106"/>
                <a:gd name="T46" fmla="*/ 1814 w 2255"/>
                <a:gd name="T47" fmla="*/ 1110 h 2106"/>
                <a:gd name="T48" fmla="*/ 1724 w 2255"/>
                <a:gd name="T49" fmla="*/ 1170 h 2106"/>
                <a:gd name="T50" fmla="*/ 1682 w 2255"/>
                <a:gd name="T51" fmla="*/ 1224 h 2106"/>
                <a:gd name="T52" fmla="*/ 1742 w 2255"/>
                <a:gd name="T53" fmla="*/ 1152 h 2106"/>
                <a:gd name="T54" fmla="*/ 1802 w 2255"/>
                <a:gd name="T55" fmla="*/ 1044 h 2106"/>
                <a:gd name="T56" fmla="*/ 1706 w 2255"/>
                <a:gd name="T57" fmla="*/ 966 h 2106"/>
                <a:gd name="T58" fmla="*/ 1598 w 2255"/>
                <a:gd name="T59" fmla="*/ 864 h 2106"/>
                <a:gd name="T60" fmla="*/ 1424 w 2255"/>
                <a:gd name="T61" fmla="*/ 690 h 2106"/>
                <a:gd name="T62" fmla="*/ 1214 w 2255"/>
                <a:gd name="T63" fmla="*/ 642 h 2106"/>
                <a:gd name="T64" fmla="*/ 1190 w 2255"/>
                <a:gd name="T65" fmla="*/ 582 h 2106"/>
                <a:gd name="T66" fmla="*/ 914 w 2255"/>
                <a:gd name="T67" fmla="*/ 402 h 2106"/>
                <a:gd name="T68" fmla="*/ 806 w 2255"/>
                <a:gd name="T69" fmla="*/ 492 h 2106"/>
                <a:gd name="T70" fmla="*/ 680 w 2255"/>
                <a:gd name="T71" fmla="*/ 528 h 2106"/>
                <a:gd name="T72" fmla="*/ 620 w 2255"/>
                <a:gd name="T73" fmla="*/ 564 h 2106"/>
                <a:gd name="T74" fmla="*/ 644 w 2255"/>
                <a:gd name="T75" fmla="*/ 456 h 2106"/>
                <a:gd name="T76" fmla="*/ 680 w 2255"/>
                <a:gd name="T77" fmla="*/ 330 h 2106"/>
                <a:gd name="T78" fmla="*/ 578 w 2255"/>
                <a:gd name="T79" fmla="*/ 312 h 2106"/>
                <a:gd name="T80" fmla="*/ 422 w 2255"/>
                <a:gd name="T81" fmla="*/ 336 h 2106"/>
                <a:gd name="T82" fmla="*/ 326 w 2255"/>
                <a:gd name="T83" fmla="*/ 240 h 2106"/>
                <a:gd name="T84" fmla="*/ 410 w 2255"/>
                <a:gd name="T85" fmla="*/ 198 h 2106"/>
                <a:gd name="T86" fmla="*/ 518 w 2255"/>
                <a:gd name="T87" fmla="*/ 114 h 2106"/>
                <a:gd name="T88" fmla="*/ 422 w 2255"/>
                <a:gd name="T89" fmla="*/ 18 h 2106"/>
                <a:gd name="T90" fmla="*/ 350 w 2255"/>
                <a:gd name="T91" fmla="*/ 96 h 2106"/>
                <a:gd name="T92" fmla="*/ 146 w 2255"/>
                <a:gd name="T93" fmla="*/ 114 h 2106"/>
                <a:gd name="T94" fmla="*/ 140 w 2255"/>
                <a:gd name="T95" fmla="*/ 144 h 2106"/>
                <a:gd name="T96" fmla="*/ 62 w 2255"/>
                <a:gd name="T97" fmla="*/ 240 h 2106"/>
                <a:gd name="T98" fmla="*/ 56 w 2255"/>
                <a:gd name="T99" fmla="*/ 330 h 2106"/>
                <a:gd name="T100" fmla="*/ 134 w 2255"/>
                <a:gd name="T101" fmla="*/ 366 h 2106"/>
                <a:gd name="T102" fmla="*/ 206 w 2255"/>
                <a:gd name="T103" fmla="*/ 444 h 2106"/>
                <a:gd name="T104" fmla="*/ 170 w 2255"/>
                <a:gd name="T105" fmla="*/ 546 h 2106"/>
                <a:gd name="T106" fmla="*/ 134 w 2255"/>
                <a:gd name="T107" fmla="*/ 588 h 2106"/>
                <a:gd name="T108" fmla="*/ 170 w 2255"/>
                <a:gd name="T109" fmla="*/ 660 h 2106"/>
                <a:gd name="T110" fmla="*/ 200 w 2255"/>
                <a:gd name="T111" fmla="*/ 768 h 2106"/>
                <a:gd name="T112" fmla="*/ 158 w 2255"/>
                <a:gd name="T113" fmla="*/ 822 h 2106"/>
                <a:gd name="T114" fmla="*/ 134 w 2255"/>
                <a:gd name="T115" fmla="*/ 894 h 2106"/>
                <a:gd name="T116" fmla="*/ 158 w 2255"/>
                <a:gd name="T117" fmla="*/ 1002 h 2106"/>
                <a:gd name="T118" fmla="*/ 128 w 2255"/>
                <a:gd name="T119" fmla="*/ 1056 h 2106"/>
                <a:gd name="T120" fmla="*/ 140 w 2255"/>
                <a:gd name="T121" fmla="*/ 1134 h 2106"/>
                <a:gd name="T122" fmla="*/ 194 w 2255"/>
                <a:gd name="T123" fmla="*/ 1260 h 21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55"/>
                <a:gd name="T187" fmla="*/ 0 h 2106"/>
                <a:gd name="T188" fmla="*/ 2255 w 2255"/>
                <a:gd name="T189" fmla="*/ 2106 h 21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55" h="2106">
                  <a:moveTo>
                    <a:pt x="194" y="1260"/>
                  </a:moveTo>
                  <a:cubicBezTo>
                    <a:pt x="177" y="1285"/>
                    <a:pt x="163" y="1312"/>
                    <a:pt x="182" y="1344"/>
                  </a:cubicBezTo>
                  <a:cubicBezTo>
                    <a:pt x="193" y="1362"/>
                    <a:pt x="236" y="1374"/>
                    <a:pt x="254" y="1386"/>
                  </a:cubicBezTo>
                  <a:cubicBezTo>
                    <a:pt x="268" y="1407"/>
                    <a:pt x="278" y="1414"/>
                    <a:pt x="302" y="1422"/>
                  </a:cubicBezTo>
                  <a:cubicBezTo>
                    <a:pt x="344" y="1408"/>
                    <a:pt x="334" y="1398"/>
                    <a:pt x="344" y="1428"/>
                  </a:cubicBezTo>
                  <a:cubicBezTo>
                    <a:pt x="326" y="1483"/>
                    <a:pt x="364" y="1471"/>
                    <a:pt x="398" y="1494"/>
                  </a:cubicBezTo>
                  <a:cubicBezTo>
                    <a:pt x="412" y="1515"/>
                    <a:pt x="430" y="1523"/>
                    <a:pt x="446" y="1542"/>
                  </a:cubicBezTo>
                  <a:cubicBezTo>
                    <a:pt x="451" y="1548"/>
                    <a:pt x="452" y="1555"/>
                    <a:pt x="458" y="1560"/>
                  </a:cubicBezTo>
                  <a:cubicBezTo>
                    <a:pt x="468" y="1568"/>
                    <a:pt x="483" y="1571"/>
                    <a:pt x="494" y="1578"/>
                  </a:cubicBezTo>
                  <a:cubicBezTo>
                    <a:pt x="528" y="1630"/>
                    <a:pt x="483" y="1569"/>
                    <a:pt x="524" y="1602"/>
                  </a:cubicBezTo>
                  <a:cubicBezTo>
                    <a:pt x="530" y="1607"/>
                    <a:pt x="530" y="1616"/>
                    <a:pt x="536" y="1620"/>
                  </a:cubicBezTo>
                  <a:cubicBezTo>
                    <a:pt x="547" y="1627"/>
                    <a:pt x="572" y="1632"/>
                    <a:pt x="572" y="1632"/>
                  </a:cubicBezTo>
                  <a:cubicBezTo>
                    <a:pt x="594" y="1666"/>
                    <a:pt x="631" y="1663"/>
                    <a:pt x="668" y="1668"/>
                  </a:cubicBezTo>
                  <a:cubicBezTo>
                    <a:pt x="679" y="1702"/>
                    <a:pt x="677" y="1716"/>
                    <a:pt x="704" y="1734"/>
                  </a:cubicBezTo>
                  <a:cubicBezTo>
                    <a:pt x="706" y="1740"/>
                    <a:pt x="705" y="1748"/>
                    <a:pt x="710" y="1752"/>
                  </a:cubicBezTo>
                  <a:cubicBezTo>
                    <a:pt x="738" y="1772"/>
                    <a:pt x="806" y="1785"/>
                    <a:pt x="836" y="1788"/>
                  </a:cubicBezTo>
                  <a:cubicBezTo>
                    <a:pt x="876" y="1801"/>
                    <a:pt x="854" y="1810"/>
                    <a:pt x="872" y="1836"/>
                  </a:cubicBezTo>
                  <a:cubicBezTo>
                    <a:pt x="879" y="1846"/>
                    <a:pt x="898" y="1851"/>
                    <a:pt x="908" y="1854"/>
                  </a:cubicBezTo>
                  <a:cubicBezTo>
                    <a:pt x="919" y="1888"/>
                    <a:pt x="953" y="1879"/>
                    <a:pt x="986" y="1884"/>
                  </a:cubicBezTo>
                  <a:cubicBezTo>
                    <a:pt x="1033" y="1891"/>
                    <a:pt x="1079" y="1911"/>
                    <a:pt x="1124" y="1926"/>
                  </a:cubicBezTo>
                  <a:cubicBezTo>
                    <a:pt x="1151" y="1935"/>
                    <a:pt x="1178" y="1940"/>
                    <a:pt x="1202" y="1956"/>
                  </a:cubicBezTo>
                  <a:cubicBezTo>
                    <a:pt x="1252" y="1946"/>
                    <a:pt x="1302" y="1972"/>
                    <a:pt x="1352" y="1980"/>
                  </a:cubicBezTo>
                  <a:cubicBezTo>
                    <a:pt x="1377" y="1997"/>
                    <a:pt x="1389" y="2010"/>
                    <a:pt x="1418" y="2010"/>
                  </a:cubicBezTo>
                  <a:cubicBezTo>
                    <a:pt x="1468" y="2002"/>
                    <a:pt x="1517" y="1989"/>
                    <a:pt x="1568" y="1986"/>
                  </a:cubicBezTo>
                  <a:cubicBezTo>
                    <a:pt x="1581" y="1985"/>
                    <a:pt x="1604" y="1998"/>
                    <a:pt x="1604" y="1998"/>
                  </a:cubicBezTo>
                  <a:cubicBezTo>
                    <a:pt x="1615" y="2009"/>
                    <a:pt x="1622" y="2024"/>
                    <a:pt x="1634" y="2034"/>
                  </a:cubicBezTo>
                  <a:cubicBezTo>
                    <a:pt x="1656" y="2051"/>
                    <a:pt x="1688" y="2051"/>
                    <a:pt x="1712" y="2064"/>
                  </a:cubicBezTo>
                  <a:cubicBezTo>
                    <a:pt x="1774" y="2098"/>
                    <a:pt x="1725" y="2080"/>
                    <a:pt x="1766" y="2094"/>
                  </a:cubicBezTo>
                  <a:cubicBezTo>
                    <a:pt x="1799" y="2083"/>
                    <a:pt x="1830" y="2098"/>
                    <a:pt x="1862" y="2106"/>
                  </a:cubicBezTo>
                  <a:cubicBezTo>
                    <a:pt x="1894" y="2100"/>
                    <a:pt x="1932" y="2098"/>
                    <a:pt x="1958" y="2076"/>
                  </a:cubicBezTo>
                  <a:cubicBezTo>
                    <a:pt x="1965" y="2071"/>
                    <a:pt x="1969" y="2063"/>
                    <a:pt x="1976" y="2058"/>
                  </a:cubicBezTo>
                  <a:cubicBezTo>
                    <a:pt x="1987" y="2051"/>
                    <a:pt x="2000" y="2045"/>
                    <a:pt x="2012" y="2040"/>
                  </a:cubicBezTo>
                  <a:cubicBezTo>
                    <a:pt x="2024" y="2035"/>
                    <a:pt x="2048" y="2028"/>
                    <a:pt x="2048" y="2028"/>
                  </a:cubicBezTo>
                  <a:cubicBezTo>
                    <a:pt x="2056" y="2004"/>
                    <a:pt x="2046" y="1957"/>
                    <a:pt x="2024" y="1938"/>
                  </a:cubicBezTo>
                  <a:cubicBezTo>
                    <a:pt x="2013" y="1929"/>
                    <a:pt x="1988" y="1914"/>
                    <a:pt x="1988" y="1914"/>
                  </a:cubicBezTo>
                  <a:cubicBezTo>
                    <a:pt x="1941" y="1930"/>
                    <a:pt x="1943" y="1921"/>
                    <a:pt x="1892" y="1914"/>
                  </a:cubicBezTo>
                  <a:cubicBezTo>
                    <a:pt x="1906" y="1871"/>
                    <a:pt x="1893" y="1885"/>
                    <a:pt x="1922" y="1866"/>
                  </a:cubicBezTo>
                  <a:cubicBezTo>
                    <a:pt x="1930" y="1841"/>
                    <a:pt x="1918" y="1836"/>
                    <a:pt x="1910" y="1812"/>
                  </a:cubicBezTo>
                  <a:cubicBezTo>
                    <a:pt x="1951" y="1784"/>
                    <a:pt x="1932" y="1793"/>
                    <a:pt x="1964" y="1782"/>
                  </a:cubicBezTo>
                  <a:cubicBezTo>
                    <a:pt x="1990" y="1791"/>
                    <a:pt x="1997" y="1787"/>
                    <a:pt x="2012" y="1764"/>
                  </a:cubicBezTo>
                  <a:cubicBezTo>
                    <a:pt x="2014" y="1754"/>
                    <a:pt x="2011" y="1741"/>
                    <a:pt x="2018" y="1734"/>
                  </a:cubicBezTo>
                  <a:cubicBezTo>
                    <a:pt x="2031" y="1721"/>
                    <a:pt x="2050" y="1771"/>
                    <a:pt x="2054" y="1776"/>
                  </a:cubicBezTo>
                  <a:cubicBezTo>
                    <a:pt x="2061" y="1805"/>
                    <a:pt x="2072" y="1828"/>
                    <a:pt x="2084" y="1854"/>
                  </a:cubicBezTo>
                  <a:cubicBezTo>
                    <a:pt x="2099" y="1889"/>
                    <a:pt x="2091" y="1901"/>
                    <a:pt x="2120" y="1920"/>
                  </a:cubicBezTo>
                  <a:cubicBezTo>
                    <a:pt x="2122" y="1926"/>
                    <a:pt x="2120" y="1935"/>
                    <a:pt x="2126" y="1938"/>
                  </a:cubicBezTo>
                  <a:cubicBezTo>
                    <a:pt x="2149" y="1949"/>
                    <a:pt x="2149" y="1903"/>
                    <a:pt x="2162" y="1890"/>
                  </a:cubicBezTo>
                  <a:cubicBezTo>
                    <a:pt x="2166" y="1878"/>
                    <a:pt x="2170" y="1866"/>
                    <a:pt x="2174" y="1854"/>
                  </a:cubicBezTo>
                  <a:cubicBezTo>
                    <a:pt x="2176" y="1848"/>
                    <a:pt x="2180" y="1836"/>
                    <a:pt x="2180" y="1836"/>
                  </a:cubicBezTo>
                  <a:cubicBezTo>
                    <a:pt x="2172" y="1803"/>
                    <a:pt x="2161" y="1788"/>
                    <a:pt x="2156" y="1752"/>
                  </a:cubicBezTo>
                  <a:cubicBezTo>
                    <a:pt x="2162" y="1722"/>
                    <a:pt x="2162" y="1708"/>
                    <a:pt x="2192" y="1698"/>
                  </a:cubicBezTo>
                  <a:cubicBezTo>
                    <a:pt x="2196" y="1692"/>
                    <a:pt x="2199" y="1685"/>
                    <a:pt x="2204" y="1680"/>
                  </a:cubicBezTo>
                  <a:cubicBezTo>
                    <a:pt x="2209" y="1675"/>
                    <a:pt x="2218" y="1674"/>
                    <a:pt x="2222" y="1668"/>
                  </a:cubicBezTo>
                  <a:cubicBezTo>
                    <a:pt x="2229" y="1657"/>
                    <a:pt x="2234" y="1632"/>
                    <a:pt x="2234" y="1632"/>
                  </a:cubicBezTo>
                  <a:cubicBezTo>
                    <a:pt x="2211" y="1617"/>
                    <a:pt x="2185" y="1611"/>
                    <a:pt x="2162" y="1596"/>
                  </a:cubicBezTo>
                  <a:cubicBezTo>
                    <a:pt x="2162" y="1596"/>
                    <a:pt x="2168" y="1550"/>
                    <a:pt x="2174" y="1542"/>
                  </a:cubicBezTo>
                  <a:cubicBezTo>
                    <a:pt x="2190" y="1522"/>
                    <a:pt x="2224" y="1520"/>
                    <a:pt x="2246" y="1506"/>
                  </a:cubicBezTo>
                  <a:cubicBezTo>
                    <a:pt x="2255" y="1469"/>
                    <a:pt x="2246" y="1458"/>
                    <a:pt x="2210" y="1446"/>
                  </a:cubicBezTo>
                  <a:cubicBezTo>
                    <a:pt x="2194" y="1448"/>
                    <a:pt x="2178" y="1455"/>
                    <a:pt x="2162" y="1452"/>
                  </a:cubicBezTo>
                  <a:cubicBezTo>
                    <a:pt x="2155" y="1451"/>
                    <a:pt x="2173" y="1443"/>
                    <a:pt x="2180" y="1440"/>
                  </a:cubicBezTo>
                  <a:cubicBezTo>
                    <a:pt x="2207" y="1428"/>
                    <a:pt x="2228" y="1426"/>
                    <a:pt x="2252" y="1410"/>
                  </a:cubicBezTo>
                  <a:cubicBezTo>
                    <a:pt x="2250" y="1404"/>
                    <a:pt x="2251" y="1396"/>
                    <a:pt x="2246" y="1392"/>
                  </a:cubicBezTo>
                  <a:cubicBezTo>
                    <a:pt x="2236" y="1385"/>
                    <a:pt x="2210" y="1380"/>
                    <a:pt x="2210" y="1380"/>
                  </a:cubicBezTo>
                  <a:cubicBezTo>
                    <a:pt x="2196" y="1359"/>
                    <a:pt x="2196" y="1346"/>
                    <a:pt x="2174" y="1332"/>
                  </a:cubicBezTo>
                  <a:cubicBezTo>
                    <a:pt x="2159" y="1287"/>
                    <a:pt x="2181" y="1341"/>
                    <a:pt x="2150" y="1302"/>
                  </a:cubicBezTo>
                  <a:cubicBezTo>
                    <a:pt x="2117" y="1261"/>
                    <a:pt x="2178" y="1306"/>
                    <a:pt x="2126" y="1272"/>
                  </a:cubicBezTo>
                  <a:cubicBezTo>
                    <a:pt x="2114" y="1253"/>
                    <a:pt x="2096" y="1238"/>
                    <a:pt x="2078" y="1224"/>
                  </a:cubicBezTo>
                  <a:cubicBezTo>
                    <a:pt x="2067" y="1215"/>
                    <a:pt x="2054" y="1208"/>
                    <a:pt x="2042" y="1200"/>
                  </a:cubicBezTo>
                  <a:cubicBezTo>
                    <a:pt x="2036" y="1196"/>
                    <a:pt x="2024" y="1188"/>
                    <a:pt x="2024" y="1188"/>
                  </a:cubicBezTo>
                  <a:cubicBezTo>
                    <a:pt x="1999" y="1150"/>
                    <a:pt x="1959" y="1134"/>
                    <a:pt x="1922" y="1110"/>
                  </a:cubicBezTo>
                  <a:cubicBezTo>
                    <a:pt x="1911" y="1103"/>
                    <a:pt x="1886" y="1098"/>
                    <a:pt x="1886" y="1098"/>
                  </a:cubicBezTo>
                  <a:cubicBezTo>
                    <a:pt x="1851" y="1110"/>
                    <a:pt x="1830" y="1073"/>
                    <a:pt x="1796" y="1062"/>
                  </a:cubicBezTo>
                  <a:cubicBezTo>
                    <a:pt x="1787" y="1088"/>
                    <a:pt x="1791" y="1095"/>
                    <a:pt x="1814" y="1110"/>
                  </a:cubicBezTo>
                  <a:cubicBezTo>
                    <a:pt x="1844" y="1154"/>
                    <a:pt x="1804" y="1169"/>
                    <a:pt x="1766" y="1182"/>
                  </a:cubicBezTo>
                  <a:cubicBezTo>
                    <a:pt x="1764" y="1174"/>
                    <a:pt x="1768" y="1160"/>
                    <a:pt x="1760" y="1158"/>
                  </a:cubicBezTo>
                  <a:cubicBezTo>
                    <a:pt x="1748" y="1155"/>
                    <a:pt x="1724" y="1170"/>
                    <a:pt x="1724" y="1170"/>
                  </a:cubicBezTo>
                  <a:cubicBezTo>
                    <a:pt x="1704" y="1200"/>
                    <a:pt x="1715" y="1200"/>
                    <a:pt x="1742" y="1218"/>
                  </a:cubicBezTo>
                  <a:cubicBezTo>
                    <a:pt x="1759" y="1243"/>
                    <a:pt x="1752" y="1248"/>
                    <a:pt x="1736" y="1272"/>
                  </a:cubicBezTo>
                  <a:cubicBezTo>
                    <a:pt x="1698" y="1259"/>
                    <a:pt x="1716" y="1235"/>
                    <a:pt x="1682" y="1224"/>
                  </a:cubicBezTo>
                  <a:cubicBezTo>
                    <a:pt x="1657" y="1232"/>
                    <a:pt x="1649" y="1232"/>
                    <a:pt x="1640" y="1206"/>
                  </a:cubicBezTo>
                  <a:cubicBezTo>
                    <a:pt x="1644" y="1200"/>
                    <a:pt x="1646" y="1192"/>
                    <a:pt x="1652" y="1188"/>
                  </a:cubicBezTo>
                  <a:cubicBezTo>
                    <a:pt x="1663" y="1181"/>
                    <a:pt x="1732" y="1155"/>
                    <a:pt x="1742" y="1152"/>
                  </a:cubicBezTo>
                  <a:cubicBezTo>
                    <a:pt x="1756" y="1147"/>
                    <a:pt x="1778" y="1128"/>
                    <a:pt x="1778" y="1128"/>
                  </a:cubicBezTo>
                  <a:cubicBezTo>
                    <a:pt x="1785" y="1106"/>
                    <a:pt x="1801" y="1096"/>
                    <a:pt x="1808" y="1074"/>
                  </a:cubicBezTo>
                  <a:cubicBezTo>
                    <a:pt x="1806" y="1064"/>
                    <a:pt x="1808" y="1052"/>
                    <a:pt x="1802" y="1044"/>
                  </a:cubicBezTo>
                  <a:cubicBezTo>
                    <a:pt x="1793" y="1033"/>
                    <a:pt x="1766" y="1020"/>
                    <a:pt x="1766" y="1020"/>
                  </a:cubicBezTo>
                  <a:cubicBezTo>
                    <a:pt x="1760" y="1011"/>
                    <a:pt x="1732" y="978"/>
                    <a:pt x="1724" y="972"/>
                  </a:cubicBezTo>
                  <a:cubicBezTo>
                    <a:pt x="1719" y="968"/>
                    <a:pt x="1712" y="969"/>
                    <a:pt x="1706" y="966"/>
                  </a:cubicBezTo>
                  <a:cubicBezTo>
                    <a:pt x="1693" y="959"/>
                    <a:pt x="1670" y="942"/>
                    <a:pt x="1670" y="942"/>
                  </a:cubicBezTo>
                  <a:cubicBezTo>
                    <a:pt x="1627" y="878"/>
                    <a:pt x="1681" y="970"/>
                    <a:pt x="1670" y="906"/>
                  </a:cubicBezTo>
                  <a:cubicBezTo>
                    <a:pt x="1667" y="889"/>
                    <a:pt x="1616" y="876"/>
                    <a:pt x="1598" y="864"/>
                  </a:cubicBezTo>
                  <a:cubicBezTo>
                    <a:pt x="1587" y="848"/>
                    <a:pt x="1569" y="776"/>
                    <a:pt x="1556" y="768"/>
                  </a:cubicBezTo>
                  <a:cubicBezTo>
                    <a:pt x="1521" y="746"/>
                    <a:pt x="1468" y="745"/>
                    <a:pt x="1430" y="732"/>
                  </a:cubicBezTo>
                  <a:cubicBezTo>
                    <a:pt x="1382" y="660"/>
                    <a:pt x="1452" y="775"/>
                    <a:pt x="1424" y="690"/>
                  </a:cubicBezTo>
                  <a:cubicBezTo>
                    <a:pt x="1422" y="683"/>
                    <a:pt x="1413" y="679"/>
                    <a:pt x="1406" y="678"/>
                  </a:cubicBezTo>
                  <a:cubicBezTo>
                    <a:pt x="1358" y="673"/>
                    <a:pt x="1310" y="674"/>
                    <a:pt x="1262" y="672"/>
                  </a:cubicBezTo>
                  <a:cubicBezTo>
                    <a:pt x="1239" y="664"/>
                    <a:pt x="1237" y="650"/>
                    <a:pt x="1214" y="642"/>
                  </a:cubicBezTo>
                  <a:cubicBezTo>
                    <a:pt x="1184" y="597"/>
                    <a:pt x="1219" y="654"/>
                    <a:pt x="1196" y="600"/>
                  </a:cubicBezTo>
                  <a:cubicBezTo>
                    <a:pt x="1193" y="593"/>
                    <a:pt x="1186" y="589"/>
                    <a:pt x="1184" y="582"/>
                  </a:cubicBezTo>
                  <a:cubicBezTo>
                    <a:pt x="1183" y="580"/>
                    <a:pt x="1188" y="582"/>
                    <a:pt x="1190" y="582"/>
                  </a:cubicBezTo>
                  <a:cubicBezTo>
                    <a:pt x="1153" y="545"/>
                    <a:pt x="1092" y="475"/>
                    <a:pt x="1040" y="462"/>
                  </a:cubicBezTo>
                  <a:cubicBezTo>
                    <a:pt x="1020" y="449"/>
                    <a:pt x="1009" y="434"/>
                    <a:pt x="986" y="426"/>
                  </a:cubicBezTo>
                  <a:cubicBezTo>
                    <a:pt x="973" y="386"/>
                    <a:pt x="955" y="397"/>
                    <a:pt x="914" y="402"/>
                  </a:cubicBezTo>
                  <a:cubicBezTo>
                    <a:pt x="896" y="414"/>
                    <a:pt x="878" y="420"/>
                    <a:pt x="860" y="432"/>
                  </a:cubicBezTo>
                  <a:cubicBezTo>
                    <a:pt x="836" y="426"/>
                    <a:pt x="807" y="416"/>
                    <a:pt x="800" y="426"/>
                  </a:cubicBezTo>
                  <a:cubicBezTo>
                    <a:pt x="802" y="448"/>
                    <a:pt x="813" y="471"/>
                    <a:pt x="806" y="492"/>
                  </a:cubicBezTo>
                  <a:cubicBezTo>
                    <a:pt x="800" y="509"/>
                    <a:pt x="748" y="523"/>
                    <a:pt x="734" y="528"/>
                  </a:cubicBezTo>
                  <a:cubicBezTo>
                    <a:pt x="728" y="530"/>
                    <a:pt x="716" y="534"/>
                    <a:pt x="716" y="534"/>
                  </a:cubicBezTo>
                  <a:cubicBezTo>
                    <a:pt x="704" y="526"/>
                    <a:pt x="695" y="513"/>
                    <a:pt x="680" y="528"/>
                  </a:cubicBezTo>
                  <a:cubicBezTo>
                    <a:pt x="676" y="532"/>
                    <a:pt x="679" y="542"/>
                    <a:pt x="674" y="546"/>
                  </a:cubicBezTo>
                  <a:cubicBezTo>
                    <a:pt x="664" y="553"/>
                    <a:pt x="650" y="554"/>
                    <a:pt x="638" y="558"/>
                  </a:cubicBezTo>
                  <a:cubicBezTo>
                    <a:pt x="632" y="560"/>
                    <a:pt x="620" y="564"/>
                    <a:pt x="620" y="564"/>
                  </a:cubicBezTo>
                  <a:cubicBezTo>
                    <a:pt x="614" y="562"/>
                    <a:pt x="599" y="563"/>
                    <a:pt x="602" y="558"/>
                  </a:cubicBezTo>
                  <a:cubicBezTo>
                    <a:pt x="609" y="546"/>
                    <a:pt x="638" y="534"/>
                    <a:pt x="638" y="534"/>
                  </a:cubicBezTo>
                  <a:cubicBezTo>
                    <a:pt x="648" y="504"/>
                    <a:pt x="629" y="490"/>
                    <a:pt x="644" y="456"/>
                  </a:cubicBezTo>
                  <a:cubicBezTo>
                    <a:pt x="652" y="438"/>
                    <a:pt x="698" y="432"/>
                    <a:pt x="698" y="432"/>
                  </a:cubicBezTo>
                  <a:cubicBezTo>
                    <a:pt x="688" y="401"/>
                    <a:pt x="699" y="374"/>
                    <a:pt x="716" y="348"/>
                  </a:cubicBezTo>
                  <a:cubicBezTo>
                    <a:pt x="703" y="344"/>
                    <a:pt x="693" y="330"/>
                    <a:pt x="680" y="330"/>
                  </a:cubicBezTo>
                  <a:cubicBezTo>
                    <a:pt x="667" y="330"/>
                    <a:pt x="644" y="342"/>
                    <a:pt x="644" y="342"/>
                  </a:cubicBezTo>
                  <a:cubicBezTo>
                    <a:pt x="644" y="342"/>
                    <a:pt x="598" y="336"/>
                    <a:pt x="590" y="330"/>
                  </a:cubicBezTo>
                  <a:cubicBezTo>
                    <a:pt x="584" y="325"/>
                    <a:pt x="584" y="316"/>
                    <a:pt x="578" y="312"/>
                  </a:cubicBezTo>
                  <a:cubicBezTo>
                    <a:pt x="567" y="305"/>
                    <a:pt x="542" y="300"/>
                    <a:pt x="542" y="300"/>
                  </a:cubicBezTo>
                  <a:cubicBezTo>
                    <a:pt x="509" y="308"/>
                    <a:pt x="478" y="319"/>
                    <a:pt x="446" y="330"/>
                  </a:cubicBezTo>
                  <a:cubicBezTo>
                    <a:pt x="438" y="333"/>
                    <a:pt x="430" y="334"/>
                    <a:pt x="422" y="336"/>
                  </a:cubicBezTo>
                  <a:cubicBezTo>
                    <a:pt x="410" y="340"/>
                    <a:pt x="386" y="348"/>
                    <a:pt x="386" y="348"/>
                  </a:cubicBezTo>
                  <a:cubicBezTo>
                    <a:pt x="332" y="334"/>
                    <a:pt x="354" y="341"/>
                    <a:pt x="320" y="330"/>
                  </a:cubicBezTo>
                  <a:cubicBezTo>
                    <a:pt x="303" y="305"/>
                    <a:pt x="294" y="260"/>
                    <a:pt x="326" y="240"/>
                  </a:cubicBezTo>
                  <a:cubicBezTo>
                    <a:pt x="337" y="233"/>
                    <a:pt x="362" y="228"/>
                    <a:pt x="362" y="228"/>
                  </a:cubicBezTo>
                  <a:cubicBezTo>
                    <a:pt x="366" y="222"/>
                    <a:pt x="368" y="214"/>
                    <a:pt x="374" y="210"/>
                  </a:cubicBezTo>
                  <a:cubicBezTo>
                    <a:pt x="385" y="203"/>
                    <a:pt x="410" y="198"/>
                    <a:pt x="410" y="198"/>
                  </a:cubicBezTo>
                  <a:cubicBezTo>
                    <a:pt x="426" y="150"/>
                    <a:pt x="445" y="158"/>
                    <a:pt x="488" y="144"/>
                  </a:cubicBezTo>
                  <a:cubicBezTo>
                    <a:pt x="492" y="138"/>
                    <a:pt x="495" y="131"/>
                    <a:pt x="500" y="126"/>
                  </a:cubicBezTo>
                  <a:cubicBezTo>
                    <a:pt x="505" y="121"/>
                    <a:pt x="517" y="121"/>
                    <a:pt x="518" y="114"/>
                  </a:cubicBezTo>
                  <a:cubicBezTo>
                    <a:pt x="520" y="104"/>
                    <a:pt x="490" y="71"/>
                    <a:pt x="482" y="66"/>
                  </a:cubicBezTo>
                  <a:cubicBezTo>
                    <a:pt x="475" y="44"/>
                    <a:pt x="471" y="22"/>
                    <a:pt x="464" y="0"/>
                  </a:cubicBezTo>
                  <a:cubicBezTo>
                    <a:pt x="422" y="14"/>
                    <a:pt x="462" y="31"/>
                    <a:pt x="422" y="18"/>
                  </a:cubicBezTo>
                  <a:cubicBezTo>
                    <a:pt x="398" y="26"/>
                    <a:pt x="394" y="36"/>
                    <a:pt x="386" y="60"/>
                  </a:cubicBezTo>
                  <a:cubicBezTo>
                    <a:pt x="392" y="62"/>
                    <a:pt x="401" y="60"/>
                    <a:pt x="404" y="66"/>
                  </a:cubicBezTo>
                  <a:cubicBezTo>
                    <a:pt x="416" y="91"/>
                    <a:pt x="356" y="95"/>
                    <a:pt x="350" y="96"/>
                  </a:cubicBezTo>
                  <a:cubicBezTo>
                    <a:pt x="320" y="86"/>
                    <a:pt x="322" y="94"/>
                    <a:pt x="302" y="114"/>
                  </a:cubicBezTo>
                  <a:cubicBezTo>
                    <a:pt x="290" y="126"/>
                    <a:pt x="281" y="127"/>
                    <a:pt x="266" y="132"/>
                  </a:cubicBezTo>
                  <a:cubicBezTo>
                    <a:pt x="228" y="119"/>
                    <a:pt x="186" y="119"/>
                    <a:pt x="146" y="114"/>
                  </a:cubicBezTo>
                  <a:cubicBezTo>
                    <a:pt x="114" y="103"/>
                    <a:pt x="119" y="82"/>
                    <a:pt x="98" y="114"/>
                  </a:cubicBezTo>
                  <a:cubicBezTo>
                    <a:pt x="100" y="120"/>
                    <a:pt x="99" y="128"/>
                    <a:pt x="104" y="132"/>
                  </a:cubicBezTo>
                  <a:cubicBezTo>
                    <a:pt x="114" y="139"/>
                    <a:pt x="140" y="144"/>
                    <a:pt x="140" y="144"/>
                  </a:cubicBezTo>
                  <a:cubicBezTo>
                    <a:pt x="155" y="189"/>
                    <a:pt x="164" y="182"/>
                    <a:pt x="116" y="198"/>
                  </a:cubicBezTo>
                  <a:cubicBezTo>
                    <a:pt x="85" y="188"/>
                    <a:pt x="94" y="204"/>
                    <a:pt x="68" y="222"/>
                  </a:cubicBezTo>
                  <a:cubicBezTo>
                    <a:pt x="66" y="228"/>
                    <a:pt x="66" y="236"/>
                    <a:pt x="62" y="240"/>
                  </a:cubicBezTo>
                  <a:cubicBezTo>
                    <a:pt x="52" y="250"/>
                    <a:pt x="26" y="264"/>
                    <a:pt x="26" y="264"/>
                  </a:cubicBezTo>
                  <a:cubicBezTo>
                    <a:pt x="15" y="280"/>
                    <a:pt x="0" y="295"/>
                    <a:pt x="20" y="318"/>
                  </a:cubicBezTo>
                  <a:cubicBezTo>
                    <a:pt x="28" y="328"/>
                    <a:pt x="44" y="326"/>
                    <a:pt x="56" y="330"/>
                  </a:cubicBezTo>
                  <a:cubicBezTo>
                    <a:pt x="62" y="332"/>
                    <a:pt x="74" y="336"/>
                    <a:pt x="74" y="336"/>
                  </a:cubicBezTo>
                  <a:cubicBezTo>
                    <a:pt x="94" y="329"/>
                    <a:pt x="108" y="319"/>
                    <a:pt x="128" y="312"/>
                  </a:cubicBezTo>
                  <a:cubicBezTo>
                    <a:pt x="158" y="332"/>
                    <a:pt x="144" y="335"/>
                    <a:pt x="134" y="366"/>
                  </a:cubicBezTo>
                  <a:cubicBezTo>
                    <a:pt x="177" y="380"/>
                    <a:pt x="159" y="371"/>
                    <a:pt x="188" y="390"/>
                  </a:cubicBezTo>
                  <a:cubicBezTo>
                    <a:pt x="182" y="416"/>
                    <a:pt x="159" y="438"/>
                    <a:pt x="194" y="426"/>
                  </a:cubicBezTo>
                  <a:cubicBezTo>
                    <a:pt x="198" y="432"/>
                    <a:pt x="206" y="437"/>
                    <a:pt x="206" y="444"/>
                  </a:cubicBezTo>
                  <a:cubicBezTo>
                    <a:pt x="206" y="457"/>
                    <a:pt x="194" y="480"/>
                    <a:pt x="194" y="480"/>
                  </a:cubicBezTo>
                  <a:cubicBezTo>
                    <a:pt x="192" y="498"/>
                    <a:pt x="194" y="517"/>
                    <a:pt x="188" y="534"/>
                  </a:cubicBezTo>
                  <a:cubicBezTo>
                    <a:pt x="186" y="541"/>
                    <a:pt x="172" y="539"/>
                    <a:pt x="170" y="546"/>
                  </a:cubicBezTo>
                  <a:cubicBezTo>
                    <a:pt x="167" y="558"/>
                    <a:pt x="174" y="570"/>
                    <a:pt x="176" y="582"/>
                  </a:cubicBezTo>
                  <a:cubicBezTo>
                    <a:pt x="174" y="588"/>
                    <a:pt x="176" y="599"/>
                    <a:pt x="170" y="600"/>
                  </a:cubicBezTo>
                  <a:cubicBezTo>
                    <a:pt x="157" y="602"/>
                    <a:pt x="134" y="588"/>
                    <a:pt x="134" y="588"/>
                  </a:cubicBezTo>
                  <a:cubicBezTo>
                    <a:pt x="130" y="600"/>
                    <a:pt x="126" y="612"/>
                    <a:pt x="122" y="624"/>
                  </a:cubicBezTo>
                  <a:cubicBezTo>
                    <a:pt x="120" y="630"/>
                    <a:pt x="116" y="642"/>
                    <a:pt x="116" y="642"/>
                  </a:cubicBezTo>
                  <a:cubicBezTo>
                    <a:pt x="170" y="678"/>
                    <a:pt x="84" y="624"/>
                    <a:pt x="170" y="660"/>
                  </a:cubicBezTo>
                  <a:cubicBezTo>
                    <a:pt x="186" y="666"/>
                    <a:pt x="220" y="684"/>
                    <a:pt x="242" y="702"/>
                  </a:cubicBezTo>
                  <a:cubicBezTo>
                    <a:pt x="325" y="738"/>
                    <a:pt x="262" y="721"/>
                    <a:pt x="218" y="732"/>
                  </a:cubicBezTo>
                  <a:cubicBezTo>
                    <a:pt x="213" y="739"/>
                    <a:pt x="199" y="757"/>
                    <a:pt x="200" y="768"/>
                  </a:cubicBezTo>
                  <a:cubicBezTo>
                    <a:pt x="201" y="781"/>
                    <a:pt x="212" y="804"/>
                    <a:pt x="212" y="804"/>
                  </a:cubicBezTo>
                  <a:cubicBezTo>
                    <a:pt x="200" y="808"/>
                    <a:pt x="188" y="812"/>
                    <a:pt x="176" y="816"/>
                  </a:cubicBezTo>
                  <a:cubicBezTo>
                    <a:pt x="170" y="818"/>
                    <a:pt x="158" y="822"/>
                    <a:pt x="158" y="822"/>
                  </a:cubicBezTo>
                  <a:cubicBezTo>
                    <a:pt x="160" y="828"/>
                    <a:pt x="167" y="834"/>
                    <a:pt x="164" y="840"/>
                  </a:cubicBezTo>
                  <a:cubicBezTo>
                    <a:pt x="161" y="846"/>
                    <a:pt x="150" y="842"/>
                    <a:pt x="146" y="846"/>
                  </a:cubicBezTo>
                  <a:cubicBezTo>
                    <a:pt x="134" y="858"/>
                    <a:pt x="137" y="878"/>
                    <a:pt x="134" y="894"/>
                  </a:cubicBezTo>
                  <a:cubicBezTo>
                    <a:pt x="148" y="949"/>
                    <a:pt x="128" y="892"/>
                    <a:pt x="158" y="930"/>
                  </a:cubicBezTo>
                  <a:cubicBezTo>
                    <a:pt x="177" y="954"/>
                    <a:pt x="171" y="976"/>
                    <a:pt x="200" y="996"/>
                  </a:cubicBezTo>
                  <a:cubicBezTo>
                    <a:pt x="227" y="1036"/>
                    <a:pt x="186" y="1008"/>
                    <a:pt x="158" y="1002"/>
                  </a:cubicBezTo>
                  <a:cubicBezTo>
                    <a:pt x="116" y="974"/>
                    <a:pt x="130" y="966"/>
                    <a:pt x="110" y="996"/>
                  </a:cubicBezTo>
                  <a:cubicBezTo>
                    <a:pt x="112" y="1004"/>
                    <a:pt x="114" y="1012"/>
                    <a:pt x="116" y="1020"/>
                  </a:cubicBezTo>
                  <a:cubicBezTo>
                    <a:pt x="120" y="1032"/>
                    <a:pt x="128" y="1056"/>
                    <a:pt x="128" y="1056"/>
                  </a:cubicBezTo>
                  <a:cubicBezTo>
                    <a:pt x="126" y="1062"/>
                    <a:pt x="126" y="1069"/>
                    <a:pt x="122" y="1074"/>
                  </a:cubicBezTo>
                  <a:cubicBezTo>
                    <a:pt x="117" y="1080"/>
                    <a:pt x="106" y="1079"/>
                    <a:pt x="104" y="1086"/>
                  </a:cubicBezTo>
                  <a:cubicBezTo>
                    <a:pt x="96" y="1110"/>
                    <a:pt x="123" y="1128"/>
                    <a:pt x="140" y="1134"/>
                  </a:cubicBezTo>
                  <a:cubicBezTo>
                    <a:pt x="171" y="1181"/>
                    <a:pt x="159" y="1156"/>
                    <a:pt x="176" y="1206"/>
                  </a:cubicBezTo>
                  <a:cubicBezTo>
                    <a:pt x="180" y="1218"/>
                    <a:pt x="188" y="1242"/>
                    <a:pt x="188" y="1242"/>
                  </a:cubicBezTo>
                  <a:cubicBezTo>
                    <a:pt x="181" y="1270"/>
                    <a:pt x="175" y="1270"/>
                    <a:pt x="194" y="1260"/>
                  </a:cubicBezTo>
                  <a:close/>
                </a:path>
              </a:pathLst>
            </a:custGeom>
            <a:solidFill>
              <a:srgbClr val="42526C"/>
            </a:solid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sp>
          <p:nvSpPr>
            <p:cNvPr id="170" name="Freeform 87">
              <a:extLst>
                <a:ext uri="{FF2B5EF4-FFF2-40B4-BE49-F238E27FC236}">
                  <a16:creationId xmlns:a16="http://schemas.microsoft.com/office/drawing/2014/main" id="{62017CEC-273D-483F-8612-7A291E9138AC}"/>
                </a:ext>
              </a:extLst>
            </p:cNvPr>
            <p:cNvSpPr>
              <a:spLocks/>
            </p:cNvSpPr>
            <p:nvPr/>
          </p:nvSpPr>
          <p:spPr bwMode="auto">
            <a:xfrm>
              <a:off x="801" y="960"/>
              <a:ext cx="1356" cy="762"/>
            </a:xfrm>
            <a:custGeom>
              <a:avLst/>
              <a:gdLst>
                <a:gd name="T0" fmla="*/ 729 w 1356"/>
                <a:gd name="T1" fmla="*/ 726 h 762"/>
                <a:gd name="T2" fmla="*/ 765 w 1356"/>
                <a:gd name="T3" fmla="*/ 708 h 762"/>
                <a:gd name="T4" fmla="*/ 777 w 1356"/>
                <a:gd name="T5" fmla="*/ 690 h 762"/>
                <a:gd name="T6" fmla="*/ 795 w 1356"/>
                <a:gd name="T7" fmla="*/ 678 h 762"/>
                <a:gd name="T8" fmla="*/ 831 w 1356"/>
                <a:gd name="T9" fmla="*/ 696 h 762"/>
                <a:gd name="T10" fmla="*/ 891 w 1356"/>
                <a:gd name="T11" fmla="*/ 678 h 762"/>
                <a:gd name="T12" fmla="*/ 993 w 1356"/>
                <a:gd name="T13" fmla="*/ 648 h 762"/>
                <a:gd name="T14" fmla="*/ 1053 w 1356"/>
                <a:gd name="T15" fmla="*/ 606 h 762"/>
                <a:gd name="T16" fmla="*/ 1047 w 1356"/>
                <a:gd name="T17" fmla="*/ 570 h 762"/>
                <a:gd name="T18" fmla="*/ 1185 w 1356"/>
                <a:gd name="T19" fmla="*/ 564 h 762"/>
                <a:gd name="T20" fmla="*/ 1281 w 1356"/>
                <a:gd name="T21" fmla="*/ 558 h 762"/>
                <a:gd name="T22" fmla="*/ 1341 w 1356"/>
                <a:gd name="T23" fmla="*/ 504 h 762"/>
                <a:gd name="T24" fmla="*/ 1275 w 1356"/>
                <a:gd name="T25" fmla="*/ 378 h 762"/>
                <a:gd name="T26" fmla="*/ 1227 w 1356"/>
                <a:gd name="T27" fmla="*/ 348 h 762"/>
                <a:gd name="T28" fmla="*/ 1209 w 1356"/>
                <a:gd name="T29" fmla="*/ 342 h 762"/>
                <a:gd name="T30" fmla="*/ 1149 w 1356"/>
                <a:gd name="T31" fmla="*/ 306 h 762"/>
                <a:gd name="T32" fmla="*/ 1107 w 1356"/>
                <a:gd name="T33" fmla="*/ 240 h 762"/>
                <a:gd name="T34" fmla="*/ 1023 w 1356"/>
                <a:gd name="T35" fmla="*/ 246 h 762"/>
                <a:gd name="T36" fmla="*/ 993 w 1356"/>
                <a:gd name="T37" fmla="*/ 210 h 762"/>
                <a:gd name="T38" fmla="*/ 975 w 1356"/>
                <a:gd name="T39" fmla="*/ 204 h 762"/>
                <a:gd name="T40" fmla="*/ 921 w 1356"/>
                <a:gd name="T41" fmla="*/ 174 h 762"/>
                <a:gd name="T42" fmla="*/ 837 w 1356"/>
                <a:gd name="T43" fmla="*/ 198 h 762"/>
                <a:gd name="T44" fmla="*/ 777 w 1356"/>
                <a:gd name="T45" fmla="*/ 144 h 762"/>
                <a:gd name="T46" fmla="*/ 765 w 1356"/>
                <a:gd name="T47" fmla="*/ 102 h 762"/>
                <a:gd name="T48" fmla="*/ 699 w 1356"/>
                <a:gd name="T49" fmla="*/ 90 h 762"/>
                <a:gd name="T50" fmla="*/ 645 w 1356"/>
                <a:gd name="T51" fmla="*/ 60 h 762"/>
                <a:gd name="T52" fmla="*/ 633 w 1356"/>
                <a:gd name="T53" fmla="*/ 42 h 762"/>
                <a:gd name="T54" fmla="*/ 477 w 1356"/>
                <a:gd name="T55" fmla="*/ 0 h 762"/>
                <a:gd name="T56" fmla="*/ 327 w 1356"/>
                <a:gd name="T57" fmla="*/ 6 h 762"/>
                <a:gd name="T58" fmla="*/ 273 w 1356"/>
                <a:gd name="T59" fmla="*/ 24 h 762"/>
                <a:gd name="T60" fmla="*/ 183 w 1356"/>
                <a:gd name="T61" fmla="*/ 30 h 762"/>
                <a:gd name="T62" fmla="*/ 147 w 1356"/>
                <a:gd name="T63" fmla="*/ 42 h 762"/>
                <a:gd name="T64" fmla="*/ 111 w 1356"/>
                <a:gd name="T65" fmla="*/ 72 h 762"/>
                <a:gd name="T66" fmla="*/ 75 w 1356"/>
                <a:gd name="T67" fmla="*/ 60 h 762"/>
                <a:gd name="T68" fmla="*/ 9 w 1356"/>
                <a:gd name="T69" fmla="*/ 78 h 762"/>
                <a:gd name="T70" fmla="*/ 21 w 1356"/>
                <a:gd name="T71" fmla="*/ 138 h 762"/>
                <a:gd name="T72" fmla="*/ 75 w 1356"/>
                <a:gd name="T73" fmla="*/ 180 h 762"/>
                <a:gd name="T74" fmla="*/ 63 w 1356"/>
                <a:gd name="T75" fmla="*/ 270 h 762"/>
                <a:gd name="T76" fmla="*/ 51 w 1356"/>
                <a:gd name="T77" fmla="*/ 324 h 762"/>
                <a:gd name="T78" fmla="*/ 57 w 1356"/>
                <a:gd name="T79" fmla="*/ 432 h 762"/>
                <a:gd name="T80" fmla="*/ 33 w 1356"/>
                <a:gd name="T81" fmla="*/ 468 h 762"/>
                <a:gd name="T82" fmla="*/ 21 w 1356"/>
                <a:gd name="T83" fmla="*/ 486 h 762"/>
                <a:gd name="T84" fmla="*/ 75 w 1356"/>
                <a:gd name="T85" fmla="*/ 510 h 762"/>
                <a:gd name="T86" fmla="*/ 93 w 1356"/>
                <a:gd name="T87" fmla="*/ 516 h 762"/>
                <a:gd name="T88" fmla="*/ 177 w 1356"/>
                <a:gd name="T89" fmla="*/ 498 h 762"/>
                <a:gd name="T90" fmla="*/ 231 w 1356"/>
                <a:gd name="T91" fmla="*/ 516 h 762"/>
                <a:gd name="T92" fmla="*/ 249 w 1356"/>
                <a:gd name="T93" fmla="*/ 522 h 762"/>
                <a:gd name="T94" fmla="*/ 291 w 1356"/>
                <a:gd name="T95" fmla="*/ 570 h 762"/>
                <a:gd name="T96" fmla="*/ 453 w 1356"/>
                <a:gd name="T97" fmla="*/ 642 h 762"/>
                <a:gd name="T98" fmla="*/ 645 w 1356"/>
                <a:gd name="T99" fmla="*/ 672 h 762"/>
                <a:gd name="T100" fmla="*/ 693 w 1356"/>
                <a:gd name="T101" fmla="*/ 762 h 762"/>
                <a:gd name="T102" fmla="*/ 729 w 1356"/>
                <a:gd name="T103" fmla="*/ 726 h 7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56"/>
                <a:gd name="T157" fmla="*/ 0 h 762"/>
                <a:gd name="T158" fmla="*/ 1356 w 1356"/>
                <a:gd name="T159" fmla="*/ 762 h 7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56" h="762">
                  <a:moveTo>
                    <a:pt x="729" y="726"/>
                  </a:moveTo>
                  <a:cubicBezTo>
                    <a:pt x="740" y="719"/>
                    <a:pt x="755" y="716"/>
                    <a:pt x="765" y="708"/>
                  </a:cubicBezTo>
                  <a:cubicBezTo>
                    <a:pt x="771" y="703"/>
                    <a:pt x="772" y="695"/>
                    <a:pt x="777" y="690"/>
                  </a:cubicBezTo>
                  <a:cubicBezTo>
                    <a:pt x="782" y="685"/>
                    <a:pt x="789" y="682"/>
                    <a:pt x="795" y="678"/>
                  </a:cubicBezTo>
                  <a:cubicBezTo>
                    <a:pt x="804" y="684"/>
                    <a:pt x="819" y="696"/>
                    <a:pt x="831" y="696"/>
                  </a:cubicBezTo>
                  <a:cubicBezTo>
                    <a:pt x="840" y="696"/>
                    <a:pt x="889" y="679"/>
                    <a:pt x="891" y="678"/>
                  </a:cubicBezTo>
                  <a:cubicBezTo>
                    <a:pt x="927" y="666"/>
                    <a:pt x="960" y="670"/>
                    <a:pt x="993" y="648"/>
                  </a:cubicBezTo>
                  <a:cubicBezTo>
                    <a:pt x="1003" y="618"/>
                    <a:pt x="1028" y="623"/>
                    <a:pt x="1053" y="606"/>
                  </a:cubicBezTo>
                  <a:cubicBezTo>
                    <a:pt x="1032" y="592"/>
                    <a:pt x="1011" y="582"/>
                    <a:pt x="1047" y="570"/>
                  </a:cubicBezTo>
                  <a:cubicBezTo>
                    <a:pt x="1087" y="583"/>
                    <a:pt x="1144" y="568"/>
                    <a:pt x="1185" y="564"/>
                  </a:cubicBezTo>
                  <a:cubicBezTo>
                    <a:pt x="1218" y="553"/>
                    <a:pt x="1248" y="569"/>
                    <a:pt x="1281" y="558"/>
                  </a:cubicBezTo>
                  <a:cubicBezTo>
                    <a:pt x="1303" y="525"/>
                    <a:pt x="1305" y="516"/>
                    <a:pt x="1341" y="504"/>
                  </a:cubicBezTo>
                  <a:cubicBezTo>
                    <a:pt x="1356" y="459"/>
                    <a:pt x="1311" y="402"/>
                    <a:pt x="1275" y="378"/>
                  </a:cubicBezTo>
                  <a:cubicBezTo>
                    <a:pt x="1256" y="349"/>
                    <a:pt x="1270" y="362"/>
                    <a:pt x="1227" y="348"/>
                  </a:cubicBezTo>
                  <a:cubicBezTo>
                    <a:pt x="1221" y="346"/>
                    <a:pt x="1209" y="342"/>
                    <a:pt x="1209" y="342"/>
                  </a:cubicBezTo>
                  <a:cubicBezTo>
                    <a:pt x="1191" y="315"/>
                    <a:pt x="1181" y="312"/>
                    <a:pt x="1149" y="306"/>
                  </a:cubicBezTo>
                  <a:cubicBezTo>
                    <a:pt x="1132" y="280"/>
                    <a:pt x="1133" y="258"/>
                    <a:pt x="1107" y="240"/>
                  </a:cubicBezTo>
                  <a:cubicBezTo>
                    <a:pt x="1070" y="249"/>
                    <a:pt x="1064" y="252"/>
                    <a:pt x="1023" y="246"/>
                  </a:cubicBezTo>
                  <a:cubicBezTo>
                    <a:pt x="1012" y="235"/>
                    <a:pt x="1005" y="220"/>
                    <a:pt x="993" y="210"/>
                  </a:cubicBezTo>
                  <a:cubicBezTo>
                    <a:pt x="988" y="206"/>
                    <a:pt x="981" y="207"/>
                    <a:pt x="975" y="204"/>
                  </a:cubicBezTo>
                  <a:cubicBezTo>
                    <a:pt x="913" y="170"/>
                    <a:pt x="962" y="188"/>
                    <a:pt x="921" y="174"/>
                  </a:cubicBezTo>
                  <a:cubicBezTo>
                    <a:pt x="872" y="206"/>
                    <a:pt x="932" y="207"/>
                    <a:pt x="837" y="198"/>
                  </a:cubicBezTo>
                  <a:cubicBezTo>
                    <a:pt x="815" y="165"/>
                    <a:pt x="813" y="156"/>
                    <a:pt x="777" y="144"/>
                  </a:cubicBezTo>
                  <a:cubicBezTo>
                    <a:pt x="772" y="130"/>
                    <a:pt x="775" y="112"/>
                    <a:pt x="765" y="102"/>
                  </a:cubicBezTo>
                  <a:cubicBezTo>
                    <a:pt x="749" y="86"/>
                    <a:pt x="721" y="93"/>
                    <a:pt x="699" y="90"/>
                  </a:cubicBezTo>
                  <a:cubicBezTo>
                    <a:pt x="679" y="83"/>
                    <a:pt x="645" y="60"/>
                    <a:pt x="645" y="60"/>
                  </a:cubicBezTo>
                  <a:cubicBezTo>
                    <a:pt x="641" y="54"/>
                    <a:pt x="639" y="46"/>
                    <a:pt x="633" y="42"/>
                  </a:cubicBezTo>
                  <a:cubicBezTo>
                    <a:pt x="598" y="20"/>
                    <a:pt x="517" y="8"/>
                    <a:pt x="477" y="0"/>
                  </a:cubicBezTo>
                  <a:cubicBezTo>
                    <a:pt x="427" y="2"/>
                    <a:pt x="377" y="1"/>
                    <a:pt x="327" y="6"/>
                  </a:cubicBezTo>
                  <a:cubicBezTo>
                    <a:pt x="308" y="8"/>
                    <a:pt x="273" y="24"/>
                    <a:pt x="273" y="24"/>
                  </a:cubicBezTo>
                  <a:cubicBezTo>
                    <a:pt x="232" y="16"/>
                    <a:pt x="235" y="13"/>
                    <a:pt x="183" y="30"/>
                  </a:cubicBezTo>
                  <a:cubicBezTo>
                    <a:pt x="171" y="34"/>
                    <a:pt x="147" y="42"/>
                    <a:pt x="147" y="42"/>
                  </a:cubicBezTo>
                  <a:cubicBezTo>
                    <a:pt x="144" y="45"/>
                    <a:pt x="119" y="72"/>
                    <a:pt x="111" y="72"/>
                  </a:cubicBezTo>
                  <a:cubicBezTo>
                    <a:pt x="98" y="72"/>
                    <a:pt x="75" y="60"/>
                    <a:pt x="75" y="60"/>
                  </a:cubicBezTo>
                  <a:cubicBezTo>
                    <a:pt x="21" y="74"/>
                    <a:pt x="43" y="67"/>
                    <a:pt x="9" y="78"/>
                  </a:cubicBezTo>
                  <a:cubicBezTo>
                    <a:pt x="0" y="104"/>
                    <a:pt x="6" y="116"/>
                    <a:pt x="21" y="138"/>
                  </a:cubicBezTo>
                  <a:cubicBezTo>
                    <a:pt x="9" y="175"/>
                    <a:pt x="46" y="170"/>
                    <a:pt x="75" y="180"/>
                  </a:cubicBezTo>
                  <a:cubicBezTo>
                    <a:pt x="87" y="216"/>
                    <a:pt x="57" y="240"/>
                    <a:pt x="63" y="270"/>
                  </a:cubicBezTo>
                  <a:cubicBezTo>
                    <a:pt x="71" y="295"/>
                    <a:pt x="59" y="300"/>
                    <a:pt x="51" y="324"/>
                  </a:cubicBezTo>
                  <a:cubicBezTo>
                    <a:pt x="72" y="356"/>
                    <a:pt x="77" y="396"/>
                    <a:pt x="57" y="432"/>
                  </a:cubicBezTo>
                  <a:cubicBezTo>
                    <a:pt x="50" y="445"/>
                    <a:pt x="41" y="456"/>
                    <a:pt x="33" y="468"/>
                  </a:cubicBezTo>
                  <a:cubicBezTo>
                    <a:pt x="29" y="474"/>
                    <a:pt x="21" y="486"/>
                    <a:pt x="21" y="486"/>
                  </a:cubicBezTo>
                  <a:cubicBezTo>
                    <a:pt x="50" y="505"/>
                    <a:pt x="32" y="496"/>
                    <a:pt x="75" y="510"/>
                  </a:cubicBezTo>
                  <a:cubicBezTo>
                    <a:pt x="81" y="512"/>
                    <a:pt x="93" y="516"/>
                    <a:pt x="93" y="516"/>
                  </a:cubicBezTo>
                  <a:cubicBezTo>
                    <a:pt x="121" y="507"/>
                    <a:pt x="147" y="502"/>
                    <a:pt x="177" y="498"/>
                  </a:cubicBezTo>
                  <a:cubicBezTo>
                    <a:pt x="195" y="504"/>
                    <a:pt x="213" y="510"/>
                    <a:pt x="231" y="516"/>
                  </a:cubicBezTo>
                  <a:cubicBezTo>
                    <a:pt x="237" y="518"/>
                    <a:pt x="249" y="522"/>
                    <a:pt x="249" y="522"/>
                  </a:cubicBezTo>
                  <a:cubicBezTo>
                    <a:pt x="277" y="564"/>
                    <a:pt x="261" y="550"/>
                    <a:pt x="291" y="570"/>
                  </a:cubicBezTo>
                  <a:cubicBezTo>
                    <a:pt x="316" y="645"/>
                    <a:pt x="386" y="638"/>
                    <a:pt x="453" y="642"/>
                  </a:cubicBezTo>
                  <a:cubicBezTo>
                    <a:pt x="516" y="663"/>
                    <a:pt x="580" y="663"/>
                    <a:pt x="645" y="672"/>
                  </a:cubicBezTo>
                  <a:cubicBezTo>
                    <a:pt x="650" y="709"/>
                    <a:pt x="662" y="741"/>
                    <a:pt x="693" y="762"/>
                  </a:cubicBezTo>
                  <a:cubicBezTo>
                    <a:pt x="717" y="746"/>
                    <a:pt x="729" y="755"/>
                    <a:pt x="729" y="726"/>
                  </a:cubicBezTo>
                  <a:close/>
                </a:path>
              </a:pathLst>
            </a:custGeom>
            <a:solidFill>
              <a:srgbClr val="42526C"/>
            </a:solid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sp>
          <p:nvSpPr>
            <p:cNvPr id="171" name="Freeform 88">
              <a:extLst>
                <a:ext uri="{FF2B5EF4-FFF2-40B4-BE49-F238E27FC236}">
                  <a16:creationId xmlns:a16="http://schemas.microsoft.com/office/drawing/2014/main" id="{4CA609B3-CAA6-48E9-A4A8-4F328E6E2388}"/>
                </a:ext>
              </a:extLst>
            </p:cNvPr>
            <p:cNvSpPr>
              <a:spLocks/>
            </p:cNvSpPr>
            <p:nvPr/>
          </p:nvSpPr>
          <p:spPr bwMode="auto">
            <a:xfrm>
              <a:off x="2017" y="1614"/>
              <a:ext cx="275" cy="180"/>
            </a:xfrm>
            <a:custGeom>
              <a:avLst/>
              <a:gdLst>
                <a:gd name="T0" fmla="*/ 41 w 275"/>
                <a:gd name="T1" fmla="*/ 162 h 180"/>
                <a:gd name="T2" fmla="*/ 47 w 275"/>
                <a:gd name="T3" fmla="*/ 144 h 180"/>
                <a:gd name="T4" fmla="*/ 65 w 275"/>
                <a:gd name="T5" fmla="*/ 132 h 180"/>
                <a:gd name="T6" fmla="*/ 59 w 275"/>
                <a:gd name="T7" fmla="*/ 114 h 180"/>
                <a:gd name="T8" fmla="*/ 41 w 275"/>
                <a:gd name="T9" fmla="*/ 96 h 180"/>
                <a:gd name="T10" fmla="*/ 5 w 275"/>
                <a:gd name="T11" fmla="*/ 48 h 180"/>
                <a:gd name="T12" fmla="*/ 47 w 275"/>
                <a:gd name="T13" fmla="*/ 30 h 180"/>
                <a:gd name="T14" fmla="*/ 83 w 275"/>
                <a:gd name="T15" fmla="*/ 12 h 180"/>
                <a:gd name="T16" fmla="*/ 89 w 275"/>
                <a:gd name="T17" fmla="*/ 30 h 180"/>
                <a:gd name="T18" fmla="*/ 125 w 275"/>
                <a:gd name="T19" fmla="*/ 6 h 180"/>
                <a:gd name="T20" fmla="*/ 185 w 275"/>
                <a:gd name="T21" fmla="*/ 12 h 180"/>
                <a:gd name="T22" fmla="*/ 221 w 275"/>
                <a:gd name="T23" fmla="*/ 36 h 180"/>
                <a:gd name="T24" fmla="*/ 239 w 275"/>
                <a:gd name="T25" fmla="*/ 48 h 180"/>
                <a:gd name="T26" fmla="*/ 263 w 275"/>
                <a:gd name="T27" fmla="*/ 84 h 180"/>
                <a:gd name="T28" fmla="*/ 275 w 275"/>
                <a:gd name="T29" fmla="*/ 120 h 180"/>
                <a:gd name="T30" fmla="*/ 203 w 275"/>
                <a:gd name="T31" fmla="*/ 144 h 180"/>
                <a:gd name="T32" fmla="*/ 77 w 275"/>
                <a:gd name="T33" fmla="*/ 174 h 180"/>
                <a:gd name="T34" fmla="*/ 41 w 275"/>
                <a:gd name="T35" fmla="*/ 162 h 1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5"/>
                <a:gd name="T55" fmla="*/ 0 h 180"/>
                <a:gd name="T56" fmla="*/ 275 w 275"/>
                <a:gd name="T57" fmla="*/ 180 h 1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5" h="180">
                  <a:moveTo>
                    <a:pt x="41" y="162"/>
                  </a:moveTo>
                  <a:cubicBezTo>
                    <a:pt x="43" y="156"/>
                    <a:pt x="43" y="149"/>
                    <a:pt x="47" y="144"/>
                  </a:cubicBezTo>
                  <a:cubicBezTo>
                    <a:pt x="52" y="138"/>
                    <a:pt x="62" y="139"/>
                    <a:pt x="65" y="132"/>
                  </a:cubicBezTo>
                  <a:cubicBezTo>
                    <a:pt x="67" y="126"/>
                    <a:pt x="63" y="119"/>
                    <a:pt x="59" y="114"/>
                  </a:cubicBezTo>
                  <a:cubicBezTo>
                    <a:pt x="54" y="107"/>
                    <a:pt x="46" y="103"/>
                    <a:pt x="41" y="96"/>
                  </a:cubicBezTo>
                  <a:cubicBezTo>
                    <a:pt x="24" y="76"/>
                    <a:pt x="28" y="63"/>
                    <a:pt x="5" y="48"/>
                  </a:cubicBezTo>
                  <a:cubicBezTo>
                    <a:pt x="16" y="4"/>
                    <a:pt x="0" y="35"/>
                    <a:pt x="47" y="30"/>
                  </a:cubicBezTo>
                  <a:cubicBezTo>
                    <a:pt x="60" y="29"/>
                    <a:pt x="70" y="16"/>
                    <a:pt x="83" y="12"/>
                  </a:cubicBezTo>
                  <a:cubicBezTo>
                    <a:pt x="85" y="18"/>
                    <a:pt x="83" y="31"/>
                    <a:pt x="89" y="30"/>
                  </a:cubicBezTo>
                  <a:cubicBezTo>
                    <a:pt x="103" y="28"/>
                    <a:pt x="125" y="6"/>
                    <a:pt x="125" y="6"/>
                  </a:cubicBezTo>
                  <a:cubicBezTo>
                    <a:pt x="162" y="30"/>
                    <a:pt x="138" y="0"/>
                    <a:pt x="185" y="12"/>
                  </a:cubicBezTo>
                  <a:cubicBezTo>
                    <a:pt x="197" y="20"/>
                    <a:pt x="209" y="28"/>
                    <a:pt x="221" y="36"/>
                  </a:cubicBezTo>
                  <a:cubicBezTo>
                    <a:pt x="227" y="40"/>
                    <a:pt x="239" y="48"/>
                    <a:pt x="239" y="48"/>
                  </a:cubicBezTo>
                  <a:cubicBezTo>
                    <a:pt x="247" y="60"/>
                    <a:pt x="258" y="70"/>
                    <a:pt x="263" y="84"/>
                  </a:cubicBezTo>
                  <a:cubicBezTo>
                    <a:pt x="267" y="96"/>
                    <a:pt x="275" y="120"/>
                    <a:pt x="275" y="120"/>
                  </a:cubicBezTo>
                  <a:cubicBezTo>
                    <a:pt x="251" y="156"/>
                    <a:pt x="272" y="135"/>
                    <a:pt x="203" y="144"/>
                  </a:cubicBezTo>
                  <a:cubicBezTo>
                    <a:pt x="160" y="150"/>
                    <a:pt x="121" y="168"/>
                    <a:pt x="77" y="174"/>
                  </a:cubicBezTo>
                  <a:cubicBezTo>
                    <a:pt x="39" y="168"/>
                    <a:pt x="41" y="180"/>
                    <a:pt x="41" y="162"/>
                  </a:cubicBezTo>
                  <a:close/>
                </a:path>
              </a:pathLst>
            </a:custGeom>
            <a:solidFill>
              <a:srgbClr val="42526C"/>
            </a:solidFill>
            <a:ln w="6350" cap="rnd" cmpd="sng">
              <a:solidFill>
                <a:schemeClr val="tx2"/>
              </a:solidFill>
              <a:prstDash val="solid"/>
              <a:round/>
              <a:headEnd/>
              <a:tailEnd/>
            </a:ln>
          </p:spPr>
          <p:txBody>
            <a:bodyPr lIns="91411" tIns="45706" rIns="91411" bIns="45706"/>
            <a:lstStyle/>
            <a:p>
              <a:endParaRPr lang="en-US" sz="1600">
                <a:latin typeface="Palatino" pitchFamily="2" charset="77"/>
                <a:ea typeface="Palatino" pitchFamily="2" charset="77"/>
              </a:endParaRPr>
            </a:p>
          </p:txBody>
        </p:sp>
      </p:grpSp>
      <p:sp>
        <p:nvSpPr>
          <p:cNvPr id="177" name="TextBox 176">
            <a:extLst>
              <a:ext uri="{FF2B5EF4-FFF2-40B4-BE49-F238E27FC236}">
                <a16:creationId xmlns:a16="http://schemas.microsoft.com/office/drawing/2014/main" id="{CF6A09A7-B1FB-4E42-A7CD-3D50D7DB33F1}"/>
              </a:ext>
            </a:extLst>
          </p:cNvPr>
          <p:cNvSpPr txBox="1"/>
          <p:nvPr/>
        </p:nvSpPr>
        <p:spPr>
          <a:xfrm>
            <a:off x="6272064" y="1282742"/>
            <a:ext cx="2448158" cy="4401205"/>
          </a:xfrm>
          <a:prstGeom prst="rect">
            <a:avLst/>
          </a:prstGeom>
          <a:noFill/>
        </p:spPr>
        <p:txBody>
          <a:bodyPr wrap="square" numCol="1" rtlCol="0">
            <a:spAutoFit/>
          </a:bodyPr>
          <a:lstStyle/>
          <a:p>
            <a:pPr marL="285750" indent="-285750">
              <a:buFont typeface="Arial" panose="020B0604020202020204" pitchFamily="34" charset="0"/>
              <a:buChar char="•"/>
            </a:pPr>
            <a:r>
              <a:rPr lang="en-US" sz="2000" dirty="0">
                <a:latin typeface="Gibson Light" panose="02000000000000000000" pitchFamily="50" charset="0"/>
              </a:rPr>
              <a:t>Austria</a:t>
            </a:r>
          </a:p>
          <a:p>
            <a:pPr marL="285750" indent="-285750">
              <a:buFont typeface="Arial" panose="020B0604020202020204" pitchFamily="34" charset="0"/>
              <a:buChar char="•"/>
            </a:pPr>
            <a:r>
              <a:rPr lang="en-US" sz="2000" dirty="0">
                <a:latin typeface="Gibson Light" panose="02000000000000000000" pitchFamily="50" charset="0"/>
              </a:rPr>
              <a:t>Belgium</a:t>
            </a:r>
          </a:p>
          <a:p>
            <a:pPr marL="285750" indent="-285750">
              <a:buFont typeface="Arial" panose="020B0604020202020204" pitchFamily="34" charset="0"/>
              <a:buChar char="•"/>
            </a:pPr>
            <a:r>
              <a:rPr lang="en-US" sz="2000" dirty="0">
                <a:latin typeface="Gibson Light" panose="02000000000000000000" pitchFamily="50" charset="0"/>
              </a:rPr>
              <a:t>Bulgaria</a:t>
            </a:r>
          </a:p>
          <a:p>
            <a:pPr marL="285750" indent="-285750">
              <a:buFont typeface="Arial" panose="020B0604020202020204" pitchFamily="34" charset="0"/>
              <a:buChar char="•"/>
            </a:pPr>
            <a:r>
              <a:rPr lang="en-US" sz="2000" dirty="0">
                <a:latin typeface="Gibson Light" panose="02000000000000000000" pitchFamily="50" charset="0"/>
              </a:rPr>
              <a:t>Croatia</a:t>
            </a:r>
          </a:p>
          <a:p>
            <a:pPr marL="285750" indent="-285750">
              <a:buFont typeface="Arial" panose="020B0604020202020204" pitchFamily="34" charset="0"/>
              <a:buChar char="•"/>
            </a:pPr>
            <a:r>
              <a:rPr lang="en-US" sz="2000" dirty="0">
                <a:latin typeface="Gibson Light" panose="02000000000000000000" pitchFamily="50" charset="0"/>
              </a:rPr>
              <a:t>Cyprus</a:t>
            </a:r>
          </a:p>
          <a:p>
            <a:pPr marL="285750" indent="-285750">
              <a:buFont typeface="Arial" panose="020B0604020202020204" pitchFamily="34" charset="0"/>
              <a:buChar char="•"/>
            </a:pPr>
            <a:r>
              <a:rPr lang="en-US" sz="2000" dirty="0">
                <a:latin typeface="Gibson Light" panose="02000000000000000000" pitchFamily="50" charset="0"/>
              </a:rPr>
              <a:t>Czech Republic</a:t>
            </a:r>
          </a:p>
          <a:p>
            <a:pPr marL="285750" indent="-285750">
              <a:buFont typeface="Arial" panose="020B0604020202020204" pitchFamily="34" charset="0"/>
              <a:buChar char="•"/>
            </a:pPr>
            <a:r>
              <a:rPr lang="en-US" sz="2000" dirty="0">
                <a:latin typeface="Gibson Light" panose="02000000000000000000" pitchFamily="50" charset="0"/>
              </a:rPr>
              <a:t>Denmark</a:t>
            </a:r>
          </a:p>
          <a:p>
            <a:pPr marL="285750" indent="-285750">
              <a:buFont typeface="Arial" panose="020B0604020202020204" pitchFamily="34" charset="0"/>
              <a:buChar char="•"/>
            </a:pPr>
            <a:r>
              <a:rPr lang="en-US" sz="2000" dirty="0">
                <a:latin typeface="Gibson Light" panose="02000000000000000000" pitchFamily="50" charset="0"/>
              </a:rPr>
              <a:t>Estonia</a:t>
            </a:r>
          </a:p>
          <a:p>
            <a:pPr marL="285750" indent="-285750">
              <a:buFont typeface="Arial" panose="020B0604020202020204" pitchFamily="34" charset="0"/>
              <a:buChar char="•"/>
            </a:pPr>
            <a:r>
              <a:rPr lang="en-US" sz="2000" dirty="0">
                <a:latin typeface="Gibson Light" panose="02000000000000000000" pitchFamily="50" charset="0"/>
              </a:rPr>
              <a:t>Finland</a:t>
            </a:r>
          </a:p>
          <a:p>
            <a:pPr marL="285750" indent="-285750">
              <a:buFont typeface="Arial" panose="020B0604020202020204" pitchFamily="34" charset="0"/>
              <a:buChar char="•"/>
            </a:pPr>
            <a:r>
              <a:rPr lang="en-US" sz="2000" dirty="0">
                <a:latin typeface="Gibson Light" panose="02000000000000000000" pitchFamily="50" charset="0"/>
              </a:rPr>
              <a:t>France</a:t>
            </a:r>
          </a:p>
          <a:p>
            <a:pPr marL="285750" indent="-285750">
              <a:buFont typeface="Arial" panose="020B0604020202020204" pitchFamily="34" charset="0"/>
              <a:buChar char="•"/>
            </a:pPr>
            <a:r>
              <a:rPr lang="en-US" sz="2000" dirty="0">
                <a:latin typeface="Gibson Light" panose="02000000000000000000" pitchFamily="50" charset="0"/>
              </a:rPr>
              <a:t>Germany</a:t>
            </a:r>
          </a:p>
          <a:p>
            <a:pPr marL="285750" indent="-285750">
              <a:buFont typeface="Arial" panose="020B0604020202020204" pitchFamily="34" charset="0"/>
              <a:buChar char="•"/>
            </a:pPr>
            <a:r>
              <a:rPr lang="en-US" sz="2000" dirty="0">
                <a:latin typeface="Gibson Light" panose="02000000000000000000" pitchFamily="50" charset="0"/>
              </a:rPr>
              <a:t>Greece</a:t>
            </a:r>
          </a:p>
          <a:p>
            <a:pPr marL="285750" indent="-285750">
              <a:buFont typeface="Arial" panose="020B0604020202020204" pitchFamily="34" charset="0"/>
              <a:buChar char="•"/>
            </a:pPr>
            <a:r>
              <a:rPr lang="en-US" sz="2000" dirty="0">
                <a:latin typeface="Gibson Light" panose="02000000000000000000" pitchFamily="50" charset="0"/>
              </a:rPr>
              <a:t>Hungary</a:t>
            </a:r>
          </a:p>
          <a:p>
            <a:pPr marL="285750" indent="-285750">
              <a:buFont typeface="Arial" panose="020B0604020202020204" pitchFamily="34" charset="0"/>
              <a:buChar char="•"/>
            </a:pPr>
            <a:r>
              <a:rPr lang="en-US" sz="2000" dirty="0">
                <a:latin typeface="Gibson Light" panose="02000000000000000000" pitchFamily="50" charset="0"/>
              </a:rPr>
              <a:t>Ireland</a:t>
            </a:r>
          </a:p>
        </p:txBody>
      </p:sp>
      <p:sp>
        <p:nvSpPr>
          <p:cNvPr id="179" name="TextBox 178">
            <a:extLst>
              <a:ext uri="{FF2B5EF4-FFF2-40B4-BE49-F238E27FC236}">
                <a16:creationId xmlns:a16="http://schemas.microsoft.com/office/drawing/2014/main" id="{29AEC93D-76BD-47D1-A3BE-CD50DE169A0B}"/>
              </a:ext>
            </a:extLst>
          </p:cNvPr>
          <p:cNvSpPr txBox="1"/>
          <p:nvPr/>
        </p:nvSpPr>
        <p:spPr>
          <a:xfrm>
            <a:off x="8751296" y="1278127"/>
            <a:ext cx="2448158" cy="4062651"/>
          </a:xfrm>
          <a:prstGeom prst="rect">
            <a:avLst/>
          </a:prstGeom>
          <a:noFill/>
        </p:spPr>
        <p:txBody>
          <a:bodyPr wrap="square">
            <a:spAutoFit/>
          </a:bodyPr>
          <a:lstStyle/>
          <a:p>
            <a:pPr marL="285750" indent="-285750">
              <a:buFont typeface="Arial" panose="020B0604020202020204" pitchFamily="34" charset="0"/>
              <a:buChar char="•"/>
            </a:pPr>
            <a:r>
              <a:rPr lang="en-US" sz="2000">
                <a:latin typeface="Gibson Light" panose="02000000000000000000" pitchFamily="50" charset="0"/>
              </a:rPr>
              <a:t>Italy</a:t>
            </a:r>
          </a:p>
          <a:p>
            <a:pPr marL="285750" indent="-285750">
              <a:buFont typeface="Arial" panose="020B0604020202020204" pitchFamily="34" charset="0"/>
              <a:buChar char="•"/>
            </a:pPr>
            <a:r>
              <a:rPr lang="en-US" sz="2000">
                <a:latin typeface="Gibson Light" panose="02000000000000000000" pitchFamily="50" charset="0"/>
              </a:rPr>
              <a:t>Latvia</a:t>
            </a:r>
          </a:p>
          <a:p>
            <a:pPr marL="285750" indent="-285750">
              <a:buFont typeface="Arial" panose="020B0604020202020204" pitchFamily="34" charset="0"/>
              <a:buChar char="•"/>
            </a:pPr>
            <a:r>
              <a:rPr lang="en-US" sz="2000">
                <a:latin typeface="Gibson Light" panose="02000000000000000000" pitchFamily="50" charset="0"/>
              </a:rPr>
              <a:t>Lithuania</a:t>
            </a:r>
          </a:p>
          <a:p>
            <a:pPr marL="285750" indent="-285750">
              <a:buFont typeface="Arial" panose="020B0604020202020204" pitchFamily="34" charset="0"/>
              <a:buChar char="•"/>
            </a:pPr>
            <a:r>
              <a:rPr lang="en-US" sz="2000">
                <a:latin typeface="Gibson Light" panose="02000000000000000000" pitchFamily="50" charset="0"/>
              </a:rPr>
              <a:t>Luxembourg</a:t>
            </a:r>
          </a:p>
          <a:p>
            <a:pPr marL="285750" indent="-285750">
              <a:buFont typeface="Arial" panose="020B0604020202020204" pitchFamily="34" charset="0"/>
              <a:buChar char="•"/>
            </a:pPr>
            <a:r>
              <a:rPr lang="en-US" sz="2000">
                <a:latin typeface="Gibson Light" panose="02000000000000000000" pitchFamily="50" charset="0"/>
              </a:rPr>
              <a:t>Malta</a:t>
            </a:r>
          </a:p>
          <a:p>
            <a:pPr marL="285750" indent="-285750">
              <a:buFont typeface="Arial" panose="020B0604020202020204" pitchFamily="34" charset="0"/>
              <a:buChar char="•"/>
            </a:pPr>
            <a:r>
              <a:rPr lang="en-US" sz="2000">
                <a:latin typeface="Gibson Light" panose="02000000000000000000" pitchFamily="50" charset="0"/>
              </a:rPr>
              <a:t>The Netherlands</a:t>
            </a:r>
          </a:p>
          <a:p>
            <a:pPr marL="285750" indent="-285750">
              <a:buFont typeface="Arial" panose="020B0604020202020204" pitchFamily="34" charset="0"/>
              <a:buChar char="•"/>
            </a:pPr>
            <a:r>
              <a:rPr lang="en-US" sz="2000">
                <a:latin typeface="Gibson Light" panose="02000000000000000000" pitchFamily="50" charset="0"/>
              </a:rPr>
              <a:t>Poland</a:t>
            </a:r>
          </a:p>
          <a:p>
            <a:pPr marL="285750" indent="-285750">
              <a:buFont typeface="Arial" panose="020B0604020202020204" pitchFamily="34" charset="0"/>
              <a:buChar char="•"/>
            </a:pPr>
            <a:r>
              <a:rPr lang="en-US" sz="2000">
                <a:latin typeface="Gibson Light" panose="02000000000000000000" pitchFamily="50" charset="0"/>
              </a:rPr>
              <a:t>Portugal</a:t>
            </a:r>
          </a:p>
          <a:p>
            <a:pPr marL="285750" indent="-285750">
              <a:buFont typeface="Arial" panose="020B0604020202020204" pitchFamily="34" charset="0"/>
              <a:buChar char="•"/>
            </a:pPr>
            <a:r>
              <a:rPr lang="en-US" sz="2000">
                <a:latin typeface="Gibson Light" panose="02000000000000000000" pitchFamily="50" charset="0"/>
              </a:rPr>
              <a:t>Slovak Republic</a:t>
            </a:r>
          </a:p>
          <a:p>
            <a:pPr marL="285750" indent="-285750">
              <a:buFont typeface="Arial" panose="020B0604020202020204" pitchFamily="34" charset="0"/>
              <a:buChar char="•"/>
            </a:pPr>
            <a:r>
              <a:rPr lang="en-US" sz="2000">
                <a:latin typeface="Gibson Light" panose="02000000000000000000" pitchFamily="50" charset="0"/>
              </a:rPr>
              <a:t>Slovenia</a:t>
            </a:r>
          </a:p>
          <a:p>
            <a:pPr marL="285750" indent="-285750">
              <a:buFont typeface="Arial" panose="020B0604020202020204" pitchFamily="34" charset="0"/>
              <a:buChar char="•"/>
            </a:pPr>
            <a:r>
              <a:rPr lang="en-US" sz="2000">
                <a:latin typeface="Gibson Light" panose="02000000000000000000" pitchFamily="50" charset="0"/>
              </a:rPr>
              <a:t>Spain</a:t>
            </a:r>
          </a:p>
          <a:p>
            <a:pPr marL="285750" indent="-285750">
              <a:buFont typeface="Arial" panose="020B0604020202020204" pitchFamily="34" charset="0"/>
              <a:buChar char="•"/>
            </a:pPr>
            <a:r>
              <a:rPr lang="en-US" sz="2000">
                <a:latin typeface="Gibson Light" panose="02000000000000000000" pitchFamily="50" charset="0"/>
              </a:rPr>
              <a:t>Sweden</a:t>
            </a:r>
          </a:p>
          <a:p>
            <a:pPr marL="285750" indent="-285750">
              <a:buFont typeface="Arial" panose="020B0604020202020204" pitchFamily="34" charset="0"/>
              <a:buChar char="•"/>
            </a:pPr>
            <a:r>
              <a:rPr lang="en-US" sz="2000">
                <a:latin typeface="Gibson Light" panose="02000000000000000000" pitchFamily="50" charset="0"/>
              </a:rPr>
              <a:t>Romania</a:t>
            </a:r>
          </a:p>
        </p:txBody>
      </p:sp>
      <p:sp>
        <p:nvSpPr>
          <p:cNvPr id="181" name="TextBox 180">
            <a:extLst>
              <a:ext uri="{FF2B5EF4-FFF2-40B4-BE49-F238E27FC236}">
                <a16:creationId xmlns:a16="http://schemas.microsoft.com/office/drawing/2014/main" id="{81325ADE-C842-40CF-B1E6-CBEAA4B011AF}"/>
              </a:ext>
            </a:extLst>
          </p:cNvPr>
          <p:cNvSpPr txBox="1"/>
          <p:nvPr/>
        </p:nvSpPr>
        <p:spPr>
          <a:xfrm>
            <a:off x="6096000" y="453799"/>
            <a:ext cx="4584932" cy="584775"/>
          </a:xfrm>
          <a:prstGeom prst="rect">
            <a:avLst/>
          </a:prstGeom>
          <a:noFill/>
        </p:spPr>
        <p:txBody>
          <a:bodyPr wrap="square" rtlCol="0">
            <a:spAutoFit/>
          </a:bodyPr>
          <a:lstStyle/>
          <a:p>
            <a:r>
              <a:rPr lang="en-US" sz="3200">
                <a:solidFill>
                  <a:schemeClr val="tx2"/>
                </a:solidFill>
                <a:latin typeface="+mj-lt"/>
              </a:rPr>
              <a:t>EU Member States</a:t>
            </a:r>
          </a:p>
        </p:txBody>
      </p:sp>
    </p:spTree>
    <p:extLst>
      <p:ext uri="{BB962C8B-B14F-4D97-AF65-F5344CB8AC3E}">
        <p14:creationId xmlns:p14="http://schemas.microsoft.com/office/powerpoint/2010/main" val="6397693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CC1CE-348E-45E3-8AAE-50ABBFD5BA90}"/>
              </a:ext>
            </a:extLst>
          </p:cNvPr>
          <p:cNvSpPr>
            <a:spLocks noGrp="1"/>
          </p:cNvSpPr>
          <p:nvPr>
            <p:ph type="title"/>
          </p:nvPr>
        </p:nvSpPr>
        <p:spPr/>
        <p:txBody>
          <a:bodyPr/>
          <a:lstStyle/>
          <a:p>
            <a:r>
              <a:rPr lang="en-US" dirty="0"/>
              <a:t>New Rules as of July 1, 2021</a:t>
            </a:r>
          </a:p>
        </p:txBody>
      </p:sp>
      <p:sp>
        <p:nvSpPr>
          <p:cNvPr id="3" name="Content Placeholder 2">
            <a:extLst>
              <a:ext uri="{FF2B5EF4-FFF2-40B4-BE49-F238E27FC236}">
                <a16:creationId xmlns:a16="http://schemas.microsoft.com/office/drawing/2014/main" id="{4EEED6FB-08C1-4FEC-913C-53EB3F6D5960}"/>
              </a:ext>
            </a:extLst>
          </p:cNvPr>
          <p:cNvSpPr>
            <a:spLocks noGrp="1"/>
          </p:cNvSpPr>
          <p:nvPr>
            <p:ph idx="1"/>
          </p:nvPr>
        </p:nvSpPr>
        <p:spPr/>
        <p:txBody>
          <a:bodyPr>
            <a:normAutofit lnSpcReduction="10000"/>
          </a:bodyPr>
          <a:lstStyle/>
          <a:p>
            <a:r>
              <a:rPr lang="en-US" dirty="0"/>
              <a:t>OSS and IOSS</a:t>
            </a:r>
          </a:p>
          <a:p>
            <a:r>
              <a:rPr lang="en-US" dirty="0"/>
              <a:t>Supplies within EU: New threshold for B2C supplies of more than EUR 10,000 </a:t>
            </a:r>
          </a:p>
          <a:p>
            <a:r>
              <a:rPr lang="en-US" dirty="0"/>
              <a:t>For importations into the EU less than EUR 150 </a:t>
            </a:r>
            <a:r>
              <a:rPr lang="en-US" dirty="0">
                <a:sym typeface="Wingdings" pitchFamily="2" charset="2"/>
              </a:rPr>
              <a:t> no import VAT, but local </a:t>
            </a:r>
            <a:r>
              <a:rPr lang="en-US" dirty="0" err="1">
                <a:sym typeface="Wingdings" pitchFamily="2" charset="2"/>
              </a:rPr>
              <a:t>VATable</a:t>
            </a:r>
            <a:r>
              <a:rPr lang="en-US" dirty="0">
                <a:sym typeface="Wingdings" pitchFamily="2" charset="2"/>
              </a:rPr>
              <a:t> supply</a:t>
            </a:r>
            <a:r>
              <a:rPr lang="en-US" dirty="0"/>
              <a:t>.</a:t>
            </a:r>
          </a:p>
          <a:p>
            <a:r>
              <a:rPr lang="en-US" dirty="0"/>
              <a:t>For importations into the EU more than EUR 150 </a:t>
            </a:r>
            <a:r>
              <a:rPr lang="en-US" dirty="0">
                <a:sym typeface="Wingdings" pitchFamily="2" charset="2"/>
              </a:rPr>
              <a:t> import VAT, local customer is liable for import VAT</a:t>
            </a:r>
            <a:r>
              <a:rPr lang="en-US" dirty="0"/>
              <a:t>.</a:t>
            </a:r>
          </a:p>
          <a:p>
            <a:r>
              <a:rPr lang="en-US" dirty="0"/>
              <a:t>Monthly / quarterly returns</a:t>
            </a:r>
          </a:p>
          <a:p>
            <a:endParaRPr lang="en-US" dirty="0"/>
          </a:p>
        </p:txBody>
      </p:sp>
      <p:sp>
        <p:nvSpPr>
          <p:cNvPr id="4" name="Footer Placeholder 3">
            <a:extLst>
              <a:ext uri="{FF2B5EF4-FFF2-40B4-BE49-F238E27FC236}">
                <a16:creationId xmlns:a16="http://schemas.microsoft.com/office/drawing/2014/main" id="{6F5B5573-40E4-4CA2-A57E-AB49EE341681}"/>
              </a:ext>
            </a:extLst>
          </p:cNvPr>
          <p:cNvSpPr>
            <a:spLocks noGrp="1"/>
          </p:cNvSpPr>
          <p:nvPr>
            <p:ph type="ftr" sz="quarter" idx="11"/>
          </p:nvPr>
        </p:nvSpPr>
        <p:spPr/>
        <p:txBody>
          <a:bodyPr/>
          <a:lstStyle/>
          <a:p>
            <a:r>
              <a:rPr lang="en-US" dirty="0"/>
              <a:t>Copyright © Sales Tax Institute 2024</a:t>
            </a:r>
          </a:p>
        </p:txBody>
      </p:sp>
      <p:sp>
        <p:nvSpPr>
          <p:cNvPr id="5" name="Slide Number Placeholder 4">
            <a:extLst>
              <a:ext uri="{FF2B5EF4-FFF2-40B4-BE49-F238E27FC236}">
                <a16:creationId xmlns:a16="http://schemas.microsoft.com/office/drawing/2014/main" id="{30D68701-1417-4434-9AFD-F2DD644E3847}"/>
              </a:ext>
            </a:extLst>
          </p:cNvPr>
          <p:cNvSpPr>
            <a:spLocks noGrp="1"/>
          </p:cNvSpPr>
          <p:nvPr>
            <p:ph type="sldNum" sz="quarter" idx="4"/>
          </p:nvPr>
        </p:nvSpPr>
        <p:spPr/>
        <p:txBody>
          <a:bodyPr/>
          <a:lstStyle/>
          <a:p>
            <a:fld id="{62BFC0F0-E31D-44BF-B017-233CDB2896A6}" type="slidenum">
              <a:rPr lang="en-US" smtClean="0"/>
              <a:pPr/>
              <a:t>50</a:t>
            </a:fld>
            <a:endParaRPr lang="en-US" dirty="0"/>
          </a:p>
        </p:txBody>
      </p:sp>
    </p:spTree>
    <p:extLst>
      <p:ext uri="{BB962C8B-B14F-4D97-AF65-F5344CB8AC3E}">
        <p14:creationId xmlns:p14="http://schemas.microsoft.com/office/powerpoint/2010/main" val="33589358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7050415-B0BE-4937-89A4-F93D2142DAEA}"/>
              </a:ext>
            </a:extLst>
          </p:cNvPr>
          <p:cNvSpPr txBox="1"/>
          <p:nvPr/>
        </p:nvSpPr>
        <p:spPr>
          <a:xfrm>
            <a:off x="374684" y="2100865"/>
            <a:ext cx="11084014" cy="3098284"/>
          </a:xfrm>
          <a:prstGeom prst="rect">
            <a:avLst/>
          </a:prstGeom>
          <a:noFill/>
        </p:spPr>
        <p:txBody>
          <a:bodyPr wrap="square">
            <a:spAutoFit/>
          </a:bodyPr>
          <a:lstStyle/>
          <a:p>
            <a:pPr marL="228600" indent="-228600">
              <a:lnSpc>
                <a:spcPct val="90000"/>
              </a:lnSpc>
              <a:spcBef>
                <a:spcPts val="1000"/>
              </a:spcBef>
              <a:buClr>
                <a:schemeClr val="tx2"/>
              </a:buClr>
              <a:buFont typeface="Arial" panose="020B0604020202020204" pitchFamily="34" charset="0"/>
              <a:buChar char="•"/>
            </a:pPr>
            <a:r>
              <a:rPr lang="en-US" sz="2000" dirty="0"/>
              <a:t>When? - From 1 July 2021</a:t>
            </a:r>
          </a:p>
          <a:p>
            <a:pPr marL="228600" indent="-228600">
              <a:lnSpc>
                <a:spcPct val="90000"/>
              </a:lnSpc>
              <a:spcBef>
                <a:spcPts val="1000"/>
              </a:spcBef>
              <a:buClr>
                <a:schemeClr val="tx2"/>
              </a:buClr>
              <a:buFont typeface="Arial" panose="020B0604020202020204" pitchFamily="34" charset="0"/>
              <a:buChar char="•"/>
            </a:pPr>
            <a:r>
              <a:rPr lang="en-US" sz="2000" dirty="0"/>
              <a:t>Why? – Ensure effective collection of VAT, reducing administrative burden for suppliers and consumers</a:t>
            </a:r>
          </a:p>
          <a:p>
            <a:pPr marL="228600" indent="-228600">
              <a:lnSpc>
                <a:spcPct val="90000"/>
              </a:lnSpc>
              <a:spcBef>
                <a:spcPts val="1000"/>
              </a:spcBef>
              <a:buClr>
                <a:schemeClr val="tx2"/>
              </a:buClr>
              <a:buFont typeface="Arial" panose="020B0604020202020204" pitchFamily="34" charset="0"/>
              <a:buChar char="•"/>
            </a:pPr>
            <a:r>
              <a:rPr lang="en-US" sz="2000" dirty="0"/>
              <a:t>What changed? – The taxable person operating an electronic interface (a Market Place) will be deemed to be the supplier of goods in certain circumstances. In other words, the electronic interface will assume the VAT obligations of the underlying supplier when making certain sale of goods to customers where the interface facilitates the sale of the goods</a:t>
            </a:r>
          </a:p>
          <a:p>
            <a:pPr marL="228600" indent="-228600">
              <a:lnSpc>
                <a:spcPct val="90000"/>
              </a:lnSpc>
              <a:spcBef>
                <a:spcPts val="1000"/>
              </a:spcBef>
              <a:buClr>
                <a:schemeClr val="tx2"/>
              </a:buClr>
              <a:buFont typeface="Arial" panose="020B0604020202020204" pitchFamily="34" charset="0"/>
              <a:buChar char="•"/>
            </a:pPr>
            <a:r>
              <a:rPr lang="en-US" sz="2000" dirty="0"/>
              <a:t>Can you opt in or out of the new rules? – No – not optional</a:t>
            </a:r>
          </a:p>
          <a:p>
            <a:pPr marL="228600" indent="-228600">
              <a:lnSpc>
                <a:spcPct val="90000"/>
              </a:lnSpc>
              <a:spcBef>
                <a:spcPts val="1000"/>
              </a:spcBef>
              <a:buClr>
                <a:schemeClr val="tx2"/>
              </a:buClr>
              <a:buFont typeface="Arial" panose="020B0604020202020204" pitchFamily="34" charset="0"/>
              <a:buChar char="•"/>
            </a:pPr>
            <a:r>
              <a:rPr lang="en-US" sz="2000" dirty="0"/>
              <a:t>What if we ignore the rules? Penalties for non-compliance and potential VAT liability for the VAT that should have been charged to customers</a:t>
            </a:r>
          </a:p>
        </p:txBody>
      </p:sp>
      <p:sp>
        <p:nvSpPr>
          <p:cNvPr id="4" name="Title 1">
            <a:extLst>
              <a:ext uri="{FF2B5EF4-FFF2-40B4-BE49-F238E27FC236}">
                <a16:creationId xmlns:a16="http://schemas.microsoft.com/office/drawing/2014/main" id="{B8044078-6929-2C57-0EF0-AEE69404C15D}"/>
              </a:ext>
            </a:extLst>
          </p:cNvPr>
          <p:cNvSpPr txBox="1">
            <a:spLocks/>
          </p:cNvSpPr>
          <p:nvPr/>
        </p:nvSpPr>
        <p:spPr>
          <a:xfrm>
            <a:off x="838200" y="200819"/>
            <a:ext cx="10515600" cy="1325563"/>
          </a:xfrm>
          <a:prstGeom prst="rect">
            <a:avLst/>
          </a:prstGeom>
        </p:spPr>
        <p:txBody>
          <a:bodyPr/>
          <a:lstStyle>
            <a:lvl1pPr algn="l" defTabSz="914400" rtl="0" eaLnBrk="1" latinLnBrk="0" hangingPunct="1">
              <a:lnSpc>
                <a:spcPct val="90000"/>
              </a:lnSpc>
              <a:spcBef>
                <a:spcPct val="0"/>
              </a:spcBef>
              <a:buNone/>
              <a:defRPr sz="4800" b="0" kern="1200">
                <a:solidFill>
                  <a:schemeClr val="bg1"/>
                </a:solidFill>
                <a:latin typeface="+mj-lt"/>
                <a:ea typeface="+mj-ea"/>
                <a:cs typeface="+mj-cs"/>
              </a:defRPr>
            </a:lvl1pPr>
          </a:lstStyle>
          <a:p>
            <a:pPr>
              <a:lnSpc>
                <a:spcPct val="150000"/>
              </a:lnSpc>
              <a:spcBef>
                <a:spcPts val="600"/>
              </a:spcBef>
            </a:pPr>
            <a:r>
              <a:rPr lang="en-US" dirty="0"/>
              <a:t>VAT &amp; Marketplaces in the EU</a:t>
            </a:r>
          </a:p>
        </p:txBody>
      </p:sp>
      <p:sp>
        <p:nvSpPr>
          <p:cNvPr id="6" name="Slide Number Placeholder 4">
            <a:extLst>
              <a:ext uri="{FF2B5EF4-FFF2-40B4-BE49-F238E27FC236}">
                <a16:creationId xmlns:a16="http://schemas.microsoft.com/office/drawing/2014/main" id="{0D6D5D21-5A0F-FFCB-0832-14689FFDB3D6}"/>
              </a:ext>
            </a:extLst>
          </p:cNvPr>
          <p:cNvSpPr txBox="1">
            <a:spLocks/>
          </p:cNvSpPr>
          <p:nvPr/>
        </p:nvSpPr>
        <p:spPr>
          <a:xfrm>
            <a:off x="838200" y="6240238"/>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BFC0F0-E31D-44BF-B017-233CDB2896A6}" type="slidenum">
              <a:rPr lang="en-US" sz="1200" smtClean="0"/>
              <a:pPr/>
              <a:t>51</a:t>
            </a:fld>
            <a:endParaRPr lang="en-US" sz="1200" dirty="0"/>
          </a:p>
        </p:txBody>
      </p:sp>
      <p:sp>
        <p:nvSpPr>
          <p:cNvPr id="7" name="Footer Placeholder 3">
            <a:extLst>
              <a:ext uri="{FF2B5EF4-FFF2-40B4-BE49-F238E27FC236}">
                <a16:creationId xmlns:a16="http://schemas.microsoft.com/office/drawing/2014/main" id="{0161680C-85D4-46A2-8D63-293A64D2747F}"/>
              </a:ext>
            </a:extLst>
          </p:cNvPr>
          <p:cNvSpPr>
            <a:spLocks noGrp="1"/>
          </p:cNvSpPr>
          <p:nvPr>
            <p:ph type="ftr" sz="quarter" idx="11"/>
          </p:nvPr>
        </p:nvSpPr>
        <p:spPr>
          <a:xfrm>
            <a:off x="4038600" y="6240238"/>
            <a:ext cx="4114800" cy="365125"/>
          </a:xfrm>
        </p:spPr>
        <p:txBody>
          <a:bodyPr/>
          <a:lstStyle/>
          <a:p>
            <a:r>
              <a:rPr lang="en-US" dirty="0"/>
              <a:t>Copyright © Sales Tax Institute 2024</a:t>
            </a:r>
          </a:p>
        </p:txBody>
      </p:sp>
    </p:spTree>
    <p:extLst>
      <p:ext uri="{BB962C8B-B14F-4D97-AF65-F5344CB8AC3E}">
        <p14:creationId xmlns:p14="http://schemas.microsoft.com/office/powerpoint/2010/main" val="27556018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7050415-B0BE-4937-89A4-F93D2142DAEA}"/>
              </a:ext>
            </a:extLst>
          </p:cNvPr>
          <p:cNvSpPr txBox="1"/>
          <p:nvPr/>
        </p:nvSpPr>
        <p:spPr>
          <a:xfrm>
            <a:off x="280194" y="1806242"/>
            <a:ext cx="8021771" cy="4591000"/>
          </a:xfrm>
          <a:prstGeom prst="rect">
            <a:avLst/>
          </a:prstGeom>
          <a:noFill/>
        </p:spPr>
        <p:txBody>
          <a:bodyPr wrap="square">
            <a:spAutoFit/>
          </a:bodyPr>
          <a:lstStyle/>
          <a:p>
            <a:pPr marL="228600" indent="-228600">
              <a:lnSpc>
                <a:spcPct val="90000"/>
              </a:lnSpc>
              <a:spcBef>
                <a:spcPts val="1000"/>
              </a:spcBef>
              <a:buClr>
                <a:schemeClr val="tx2"/>
              </a:buClr>
              <a:buFont typeface="Arial" panose="020B0604020202020204" pitchFamily="34" charset="0"/>
              <a:buChar char="•"/>
            </a:pPr>
            <a:endParaRPr lang="en-US" sz="2000" dirty="0"/>
          </a:p>
          <a:p>
            <a:pPr marL="228600" indent="-228600">
              <a:lnSpc>
                <a:spcPct val="90000"/>
              </a:lnSpc>
              <a:spcBef>
                <a:spcPts val="1000"/>
              </a:spcBef>
              <a:buClr>
                <a:schemeClr val="tx2"/>
              </a:buClr>
              <a:buFont typeface="Arial" panose="020B0604020202020204" pitchFamily="34" charset="0"/>
              <a:buChar char="•"/>
            </a:pPr>
            <a:r>
              <a:rPr lang="en-US" sz="2000" dirty="0"/>
              <a:t>It allows 2 independent systems and the customer to communicate with each other through the help of a device or program. This could be a website, platform, marketplace or something similar</a:t>
            </a:r>
          </a:p>
          <a:p>
            <a:pPr marL="228600" indent="-228600">
              <a:lnSpc>
                <a:spcPct val="90000"/>
              </a:lnSpc>
              <a:spcBef>
                <a:spcPts val="1000"/>
              </a:spcBef>
              <a:buClr>
                <a:schemeClr val="tx2"/>
              </a:buClr>
              <a:buFont typeface="Arial" panose="020B0604020202020204" pitchFamily="34" charset="0"/>
              <a:buChar char="•"/>
            </a:pPr>
            <a:r>
              <a:rPr lang="en-US" sz="2000" dirty="0"/>
              <a:t>Amazon is a prime example of Marketplace which is an Electronic Interface!</a:t>
            </a:r>
          </a:p>
          <a:p>
            <a:pPr marL="228600" indent="-228600">
              <a:lnSpc>
                <a:spcPct val="90000"/>
              </a:lnSpc>
              <a:spcBef>
                <a:spcPts val="1000"/>
              </a:spcBef>
              <a:buClr>
                <a:schemeClr val="tx2"/>
              </a:buClr>
              <a:buFont typeface="Arial" panose="020B0604020202020204" pitchFamily="34" charset="0"/>
              <a:buChar char="•"/>
            </a:pPr>
            <a:r>
              <a:rPr lang="en-US" sz="2000" dirty="0"/>
              <a:t>To be an electronic interface you need to facilitate the sale and supply of goods. Facilitates means:</a:t>
            </a:r>
          </a:p>
          <a:p>
            <a:pPr marL="228600" lvl="1" indent="-228600">
              <a:lnSpc>
                <a:spcPct val="90000"/>
              </a:lnSpc>
              <a:spcBef>
                <a:spcPts val="1000"/>
              </a:spcBef>
              <a:buClr>
                <a:schemeClr val="tx2"/>
              </a:buClr>
              <a:buFont typeface="Arial" panose="020B0604020202020204" pitchFamily="34" charset="0"/>
              <a:buChar char="•"/>
            </a:pPr>
            <a:r>
              <a:rPr lang="en-US" sz="2000" dirty="0"/>
              <a:t>Directly/indirectly set any of the terms and conditions under which the supply is made</a:t>
            </a:r>
          </a:p>
          <a:p>
            <a:pPr marL="228600" lvl="1" indent="-228600">
              <a:lnSpc>
                <a:spcPct val="90000"/>
              </a:lnSpc>
              <a:spcBef>
                <a:spcPts val="1000"/>
              </a:spcBef>
              <a:buClr>
                <a:schemeClr val="tx2"/>
              </a:buClr>
              <a:buFont typeface="Arial" panose="020B0604020202020204" pitchFamily="34" charset="0"/>
              <a:buChar char="•"/>
            </a:pPr>
            <a:r>
              <a:rPr lang="en-US" sz="2000" dirty="0"/>
              <a:t>Directly/indirectly involved in authorizing the charge to the customer</a:t>
            </a:r>
          </a:p>
          <a:p>
            <a:pPr marL="228600" lvl="1" indent="-228600">
              <a:lnSpc>
                <a:spcPct val="90000"/>
              </a:lnSpc>
              <a:spcBef>
                <a:spcPts val="1000"/>
              </a:spcBef>
              <a:buClr>
                <a:schemeClr val="tx2"/>
              </a:buClr>
              <a:buFont typeface="Arial" panose="020B0604020202020204" pitchFamily="34" charset="0"/>
              <a:buChar char="•"/>
            </a:pPr>
            <a:r>
              <a:rPr lang="en-US" sz="2000" dirty="0"/>
              <a:t>Directly/indirectly involved in ordering or delivery of the goods</a:t>
            </a:r>
          </a:p>
          <a:p>
            <a:pPr marL="228600" indent="-228600">
              <a:lnSpc>
                <a:spcPct val="90000"/>
              </a:lnSpc>
              <a:spcBef>
                <a:spcPts val="1000"/>
              </a:spcBef>
              <a:buClr>
                <a:schemeClr val="tx2"/>
              </a:buClr>
              <a:buFont typeface="Arial" panose="020B0604020202020204" pitchFamily="34" charset="0"/>
              <a:buChar char="•"/>
            </a:pPr>
            <a:r>
              <a:rPr lang="en-US" sz="2000" dirty="0"/>
              <a:t>Only need to meet one of the above conditions</a:t>
            </a:r>
          </a:p>
        </p:txBody>
      </p:sp>
      <p:sp>
        <p:nvSpPr>
          <p:cNvPr id="20" name="Rectangle: Rounded Corners 19">
            <a:extLst>
              <a:ext uri="{FF2B5EF4-FFF2-40B4-BE49-F238E27FC236}">
                <a16:creationId xmlns:a16="http://schemas.microsoft.com/office/drawing/2014/main" id="{12042AAF-0188-4589-A30F-84169E77F839}"/>
              </a:ext>
            </a:extLst>
          </p:cNvPr>
          <p:cNvSpPr/>
          <p:nvPr/>
        </p:nvSpPr>
        <p:spPr>
          <a:xfrm>
            <a:off x="9454556" y="2090766"/>
            <a:ext cx="1456024" cy="1692602"/>
          </a:xfrm>
          <a:prstGeom prst="roundRect">
            <a:avLst>
              <a:gd name="adj" fmla="val 7096"/>
            </a:avLst>
          </a:prstGeom>
          <a:solidFill>
            <a:schemeClr val="bg1"/>
          </a:solidFill>
          <a:ln>
            <a:solidFill>
              <a:srgbClr val="E0001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nSpc>
                <a:spcPct val="90000"/>
              </a:lnSpc>
              <a:buClr>
                <a:srgbClr val="E0001B"/>
              </a:buClr>
              <a:buSzPct val="110000"/>
              <a:defRPr/>
            </a:pPr>
            <a:r>
              <a:rPr lang="en-GB" sz="1000" i="1" spc="-8" dirty="0">
                <a:solidFill>
                  <a:srgbClr val="E0001B"/>
                </a:solidFill>
                <a:latin typeface="Montserrat SemiBold" panose="00000700000000000000" pitchFamily="2" charset="0"/>
                <a:cs typeface="Calibri"/>
              </a:rPr>
              <a:t>Terms &amp; Conditions</a:t>
            </a:r>
          </a:p>
          <a:p>
            <a:pPr marL="0" lvl="1">
              <a:lnSpc>
                <a:spcPct val="90000"/>
              </a:lnSpc>
              <a:buClr>
                <a:srgbClr val="E0001B"/>
              </a:buClr>
              <a:buSzPct val="110000"/>
              <a:defRPr/>
            </a:pPr>
            <a:endParaRPr lang="en-GB" sz="1000" i="1" spc="-8" dirty="0">
              <a:solidFill>
                <a:srgbClr val="E0001B"/>
              </a:solidFill>
              <a:latin typeface="Montserrat SemiBold" panose="00000700000000000000" pitchFamily="2" charset="0"/>
              <a:cs typeface="Calibri"/>
            </a:endParaRPr>
          </a:p>
          <a:p>
            <a:pPr marL="0" lvl="1">
              <a:lnSpc>
                <a:spcPct val="90000"/>
              </a:lnSpc>
              <a:buClr>
                <a:srgbClr val="E0001B"/>
              </a:buClr>
              <a:buSzPct val="110000"/>
              <a:defRPr/>
            </a:pPr>
            <a:endParaRPr lang="en-GB" sz="1000" i="1" spc="-8" dirty="0">
              <a:solidFill>
                <a:srgbClr val="E0001B"/>
              </a:solidFill>
              <a:latin typeface="Montserrat Light" panose="00000400000000000000" pitchFamily="2" charset="0"/>
              <a:cs typeface="Calibri"/>
            </a:endParaRPr>
          </a:p>
          <a:p>
            <a:pPr marL="285750" lvl="1" indent="-285750">
              <a:lnSpc>
                <a:spcPct val="90000"/>
              </a:lnSpc>
              <a:spcAft>
                <a:spcPts val="400"/>
              </a:spcAft>
              <a:buClr>
                <a:srgbClr val="E0001B"/>
              </a:buClr>
              <a:buSzPct val="110000"/>
              <a:buFont typeface="Wingdings" panose="05000000000000000000" pitchFamily="2" charset="2"/>
              <a:buChar char="ü"/>
              <a:defRPr/>
            </a:pPr>
            <a:r>
              <a:rPr lang="en-GB" sz="1000" i="1" spc="-8" dirty="0">
                <a:solidFill>
                  <a:srgbClr val="343A40"/>
                </a:solidFill>
                <a:latin typeface="Montserrat Light" panose="00000400000000000000" pitchFamily="2" charset="0"/>
                <a:cs typeface="Calibri"/>
              </a:rPr>
              <a:t>Type of good</a:t>
            </a:r>
          </a:p>
          <a:p>
            <a:pPr marL="285750" lvl="1" indent="-285750">
              <a:lnSpc>
                <a:spcPct val="90000"/>
              </a:lnSpc>
              <a:spcAft>
                <a:spcPts val="400"/>
              </a:spcAft>
              <a:buClr>
                <a:srgbClr val="E0001B"/>
              </a:buClr>
              <a:buSzPct val="110000"/>
              <a:buFont typeface="Wingdings" panose="05000000000000000000" pitchFamily="2" charset="2"/>
              <a:buChar char="ü"/>
              <a:defRPr/>
            </a:pPr>
            <a:r>
              <a:rPr lang="en-GB" sz="1000" i="1" spc="-8" dirty="0">
                <a:solidFill>
                  <a:srgbClr val="343A40"/>
                </a:solidFill>
                <a:latin typeface="Montserrat Light" panose="00000400000000000000" pitchFamily="2" charset="0"/>
                <a:cs typeface="Calibri"/>
              </a:rPr>
              <a:t>Returns</a:t>
            </a:r>
          </a:p>
          <a:p>
            <a:pPr marL="285750" lvl="1" indent="-285750">
              <a:lnSpc>
                <a:spcPct val="90000"/>
              </a:lnSpc>
              <a:spcAft>
                <a:spcPts val="400"/>
              </a:spcAft>
              <a:buClr>
                <a:srgbClr val="E0001B"/>
              </a:buClr>
              <a:buSzPct val="110000"/>
              <a:buFont typeface="Wingdings" panose="05000000000000000000" pitchFamily="2" charset="2"/>
              <a:buChar char="ü"/>
              <a:defRPr/>
            </a:pPr>
            <a:r>
              <a:rPr lang="en-GB" sz="1000" i="1" spc="-8" dirty="0">
                <a:solidFill>
                  <a:srgbClr val="343A40"/>
                </a:solidFill>
                <a:latin typeface="Montserrat Light" panose="00000400000000000000" pitchFamily="2" charset="0"/>
                <a:cs typeface="Calibri"/>
              </a:rPr>
              <a:t>Guarantees</a:t>
            </a:r>
          </a:p>
          <a:p>
            <a:pPr marL="285750" lvl="1" indent="-285750">
              <a:lnSpc>
                <a:spcPct val="90000"/>
              </a:lnSpc>
              <a:spcAft>
                <a:spcPts val="400"/>
              </a:spcAft>
              <a:buClr>
                <a:srgbClr val="E0001B"/>
              </a:buClr>
              <a:buSzPct val="110000"/>
              <a:buFont typeface="Wingdings" panose="05000000000000000000" pitchFamily="2" charset="2"/>
              <a:buChar char="ü"/>
              <a:defRPr/>
            </a:pPr>
            <a:r>
              <a:rPr lang="en-GB" sz="1000" i="1" spc="-8" dirty="0">
                <a:solidFill>
                  <a:srgbClr val="343A40"/>
                </a:solidFill>
                <a:latin typeface="Montserrat Light" panose="00000400000000000000" pitchFamily="2" charset="0"/>
                <a:cs typeface="Calibri"/>
              </a:rPr>
              <a:t>Delivery</a:t>
            </a:r>
          </a:p>
          <a:p>
            <a:pPr marL="285750" lvl="1" indent="-285750">
              <a:lnSpc>
                <a:spcPct val="90000"/>
              </a:lnSpc>
              <a:spcAft>
                <a:spcPts val="400"/>
              </a:spcAft>
              <a:buClr>
                <a:srgbClr val="E0001B"/>
              </a:buClr>
              <a:buSzPct val="110000"/>
              <a:buFont typeface="Wingdings" panose="05000000000000000000" pitchFamily="2" charset="2"/>
              <a:buChar char="ü"/>
              <a:defRPr/>
            </a:pPr>
            <a:r>
              <a:rPr lang="en-GB" sz="1000" i="1" spc="-8" dirty="0">
                <a:solidFill>
                  <a:srgbClr val="343A40"/>
                </a:solidFill>
                <a:latin typeface="Montserrat Light" panose="00000400000000000000" pitchFamily="2" charset="0"/>
                <a:cs typeface="Calibri"/>
              </a:rPr>
              <a:t>Payment</a:t>
            </a:r>
          </a:p>
        </p:txBody>
      </p:sp>
      <p:sp>
        <p:nvSpPr>
          <p:cNvPr id="22" name="Rectangle: Rounded Corners 21">
            <a:extLst>
              <a:ext uri="{FF2B5EF4-FFF2-40B4-BE49-F238E27FC236}">
                <a16:creationId xmlns:a16="http://schemas.microsoft.com/office/drawing/2014/main" id="{8BCA5F86-3398-4609-B100-0D2C703B3EAC}"/>
              </a:ext>
            </a:extLst>
          </p:cNvPr>
          <p:cNvSpPr/>
          <p:nvPr/>
        </p:nvSpPr>
        <p:spPr>
          <a:xfrm>
            <a:off x="10330068" y="3853289"/>
            <a:ext cx="1789667" cy="1985015"/>
          </a:xfrm>
          <a:prstGeom prst="roundRect">
            <a:avLst>
              <a:gd name="adj" fmla="val 7096"/>
            </a:avLst>
          </a:prstGeom>
          <a:solidFill>
            <a:schemeClr val="bg1"/>
          </a:solidFill>
          <a:ln>
            <a:solidFill>
              <a:srgbClr val="E0001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nSpc>
                <a:spcPct val="90000"/>
              </a:lnSpc>
              <a:buClr>
                <a:srgbClr val="E0001B"/>
              </a:buClr>
              <a:buSzPct val="110000"/>
              <a:defRPr/>
            </a:pPr>
            <a:r>
              <a:rPr lang="en-GB" sz="1000" i="1" spc="-8" dirty="0">
                <a:solidFill>
                  <a:srgbClr val="E0001B"/>
                </a:solidFill>
                <a:latin typeface="Montserrat SemiBold" panose="00000700000000000000" pitchFamily="2" charset="0"/>
                <a:cs typeface="Calibri"/>
              </a:rPr>
              <a:t>Delivery of goods</a:t>
            </a:r>
          </a:p>
          <a:p>
            <a:pPr marL="0" lvl="1">
              <a:lnSpc>
                <a:spcPct val="90000"/>
              </a:lnSpc>
              <a:buClr>
                <a:srgbClr val="E0001B"/>
              </a:buClr>
              <a:buSzPct val="110000"/>
              <a:defRPr/>
            </a:pPr>
            <a:endParaRPr lang="en-GB" sz="1000" i="1" spc="-8" dirty="0">
              <a:solidFill>
                <a:srgbClr val="E0001B"/>
              </a:solidFill>
              <a:latin typeface="Montserrat SemiBold" panose="00000700000000000000" pitchFamily="2" charset="0"/>
              <a:cs typeface="Calibri"/>
            </a:endParaRPr>
          </a:p>
          <a:p>
            <a:pPr marL="0" lvl="1">
              <a:lnSpc>
                <a:spcPct val="90000"/>
              </a:lnSpc>
              <a:buClr>
                <a:srgbClr val="E0001B"/>
              </a:buClr>
              <a:buSzPct val="110000"/>
              <a:defRPr/>
            </a:pPr>
            <a:endParaRPr lang="en-GB" sz="1000" i="1" spc="-8" dirty="0">
              <a:solidFill>
                <a:srgbClr val="E0001B"/>
              </a:solidFill>
              <a:latin typeface="Montserrat Light" panose="00000400000000000000" pitchFamily="2" charset="0"/>
              <a:cs typeface="Calibri"/>
            </a:endParaRPr>
          </a:p>
          <a:p>
            <a:pPr marL="285750" lvl="1" indent="-285750">
              <a:lnSpc>
                <a:spcPct val="90000"/>
              </a:lnSpc>
              <a:spcAft>
                <a:spcPts val="400"/>
              </a:spcAft>
              <a:buClr>
                <a:srgbClr val="E0001B"/>
              </a:buClr>
              <a:buSzPct val="110000"/>
              <a:buFont typeface="Wingdings" panose="05000000000000000000" pitchFamily="2" charset="2"/>
              <a:buChar char="ü"/>
              <a:defRPr/>
            </a:pPr>
            <a:r>
              <a:rPr lang="en-GB" sz="1000" i="1" spc="-8" dirty="0">
                <a:solidFill>
                  <a:srgbClr val="343A40"/>
                </a:solidFill>
                <a:latin typeface="Montserrat Light" panose="00000400000000000000" pitchFamily="2" charset="0"/>
                <a:cs typeface="Calibri"/>
              </a:rPr>
              <a:t>Doesn’t have to generate purchase order</a:t>
            </a:r>
          </a:p>
          <a:p>
            <a:pPr marL="285750" lvl="1" indent="-285750">
              <a:lnSpc>
                <a:spcPct val="90000"/>
              </a:lnSpc>
              <a:spcAft>
                <a:spcPts val="400"/>
              </a:spcAft>
              <a:buClr>
                <a:srgbClr val="E0001B"/>
              </a:buClr>
              <a:buSzPct val="110000"/>
              <a:buFont typeface="Wingdings" panose="05000000000000000000" pitchFamily="2" charset="2"/>
              <a:buChar char="ü"/>
              <a:defRPr/>
            </a:pPr>
            <a:r>
              <a:rPr lang="en-GB" sz="1000" i="1" spc="-8" dirty="0">
                <a:solidFill>
                  <a:srgbClr val="343A40"/>
                </a:solidFill>
                <a:latin typeface="Montserrat Light" panose="00000400000000000000" pitchFamily="2" charset="0"/>
                <a:cs typeface="Calibri"/>
              </a:rPr>
              <a:t>Instead influences the way in which goods are ordered or delivered </a:t>
            </a:r>
          </a:p>
        </p:txBody>
      </p:sp>
      <p:sp>
        <p:nvSpPr>
          <p:cNvPr id="23" name="Rectangle: Rounded Corners 22">
            <a:extLst>
              <a:ext uri="{FF2B5EF4-FFF2-40B4-BE49-F238E27FC236}">
                <a16:creationId xmlns:a16="http://schemas.microsoft.com/office/drawing/2014/main" id="{EEAB4FAE-3538-4A6B-B240-F4DCEE805B04}"/>
              </a:ext>
            </a:extLst>
          </p:cNvPr>
          <p:cNvSpPr/>
          <p:nvPr/>
        </p:nvSpPr>
        <p:spPr>
          <a:xfrm>
            <a:off x="8301965" y="3872773"/>
            <a:ext cx="1789668" cy="1965531"/>
          </a:xfrm>
          <a:prstGeom prst="roundRect">
            <a:avLst>
              <a:gd name="adj" fmla="val 7096"/>
            </a:avLst>
          </a:prstGeom>
          <a:solidFill>
            <a:schemeClr val="bg1"/>
          </a:solidFill>
          <a:ln>
            <a:solidFill>
              <a:srgbClr val="E0001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lnSpc>
                <a:spcPct val="90000"/>
              </a:lnSpc>
              <a:buClr>
                <a:srgbClr val="E0001B"/>
              </a:buClr>
              <a:buSzPct val="110000"/>
              <a:defRPr/>
            </a:pPr>
            <a:r>
              <a:rPr lang="en-GB" sz="1000" i="1" spc="-8" dirty="0">
                <a:solidFill>
                  <a:srgbClr val="E0001B"/>
                </a:solidFill>
                <a:latin typeface="Montserrat SemiBold" panose="00000700000000000000" pitchFamily="2" charset="0"/>
                <a:cs typeface="Calibri"/>
              </a:rPr>
              <a:t>Charge to Customer</a:t>
            </a:r>
          </a:p>
          <a:p>
            <a:pPr marL="0" lvl="1" algn="ctr">
              <a:lnSpc>
                <a:spcPct val="90000"/>
              </a:lnSpc>
              <a:buClr>
                <a:srgbClr val="E0001B"/>
              </a:buClr>
              <a:buSzPct val="110000"/>
              <a:defRPr/>
            </a:pPr>
            <a:endParaRPr lang="en-GB" sz="1000" i="1" spc="-8" dirty="0">
              <a:solidFill>
                <a:srgbClr val="E0001B"/>
              </a:solidFill>
              <a:latin typeface="Montserrat SemiBold" panose="00000700000000000000" pitchFamily="2" charset="0"/>
              <a:cs typeface="Calibri"/>
            </a:endParaRPr>
          </a:p>
          <a:p>
            <a:pPr marL="0" lvl="1" algn="ctr">
              <a:lnSpc>
                <a:spcPct val="90000"/>
              </a:lnSpc>
              <a:buClr>
                <a:srgbClr val="E0001B"/>
              </a:buClr>
              <a:buSzPct val="110000"/>
              <a:defRPr/>
            </a:pPr>
            <a:r>
              <a:rPr lang="en-GB" sz="1000" i="1" spc="-8" dirty="0">
                <a:solidFill>
                  <a:srgbClr val="E0001B"/>
                </a:solidFill>
                <a:latin typeface="Montserrat Light" panose="00000400000000000000" pitchFamily="2" charset="0"/>
                <a:cs typeface="Calibri"/>
              </a:rPr>
              <a:t>Influence the following</a:t>
            </a:r>
          </a:p>
          <a:p>
            <a:pPr marL="285750" lvl="1" indent="-285750" algn="just">
              <a:lnSpc>
                <a:spcPct val="90000"/>
              </a:lnSpc>
              <a:spcAft>
                <a:spcPts val="400"/>
              </a:spcAft>
              <a:buClr>
                <a:srgbClr val="E0001B"/>
              </a:buClr>
              <a:buSzPct val="110000"/>
              <a:buFont typeface="Wingdings" panose="05000000000000000000" pitchFamily="2" charset="2"/>
              <a:buChar char="ü"/>
              <a:defRPr/>
            </a:pPr>
            <a:endParaRPr lang="en-GB" sz="1000" i="1" spc="-8" dirty="0">
              <a:solidFill>
                <a:srgbClr val="343A40"/>
              </a:solidFill>
              <a:latin typeface="Montserrat Light" panose="00000400000000000000" pitchFamily="2" charset="0"/>
              <a:cs typeface="Calibri"/>
            </a:endParaRPr>
          </a:p>
          <a:p>
            <a:pPr marL="285750" lvl="1" indent="-285750" algn="just">
              <a:lnSpc>
                <a:spcPct val="90000"/>
              </a:lnSpc>
              <a:spcAft>
                <a:spcPts val="400"/>
              </a:spcAft>
              <a:buClr>
                <a:srgbClr val="E0001B"/>
              </a:buClr>
              <a:buSzPct val="110000"/>
              <a:buFont typeface="Wingdings" panose="05000000000000000000" pitchFamily="2" charset="2"/>
              <a:buChar char="ü"/>
              <a:defRPr/>
            </a:pPr>
            <a:r>
              <a:rPr lang="en-GB" sz="1000" i="1" spc="-8" dirty="0">
                <a:solidFill>
                  <a:srgbClr val="343A40"/>
                </a:solidFill>
                <a:latin typeface="Montserrat Light" panose="00000400000000000000" pitchFamily="2" charset="0"/>
                <a:cs typeface="Calibri"/>
              </a:rPr>
              <a:t>Whether the customer pays</a:t>
            </a:r>
          </a:p>
          <a:p>
            <a:pPr marL="285750" lvl="1" indent="-285750">
              <a:lnSpc>
                <a:spcPct val="90000"/>
              </a:lnSpc>
              <a:spcAft>
                <a:spcPts val="400"/>
              </a:spcAft>
              <a:buClr>
                <a:srgbClr val="E0001B"/>
              </a:buClr>
              <a:buSzPct val="110000"/>
              <a:buFont typeface="Wingdings" panose="05000000000000000000" pitchFamily="2" charset="2"/>
              <a:buChar char="ü"/>
              <a:defRPr/>
            </a:pPr>
            <a:r>
              <a:rPr lang="en-GB" sz="1000" i="1" spc="-8" dirty="0">
                <a:solidFill>
                  <a:srgbClr val="343A40"/>
                </a:solidFill>
                <a:latin typeface="Montserrat Light" panose="00000400000000000000" pitchFamily="2" charset="0"/>
                <a:cs typeface="Calibri"/>
              </a:rPr>
              <a:t>When the customer pays</a:t>
            </a:r>
          </a:p>
          <a:p>
            <a:pPr marL="285750" lvl="1" indent="-285750" algn="just">
              <a:lnSpc>
                <a:spcPct val="90000"/>
              </a:lnSpc>
              <a:spcAft>
                <a:spcPts val="400"/>
              </a:spcAft>
              <a:buClr>
                <a:srgbClr val="E0001B"/>
              </a:buClr>
              <a:buSzPct val="110000"/>
              <a:buFont typeface="Wingdings" panose="05000000000000000000" pitchFamily="2" charset="2"/>
              <a:buChar char="ü"/>
              <a:defRPr/>
            </a:pPr>
            <a:r>
              <a:rPr lang="en-GB" sz="1000" i="1" spc="-8" dirty="0">
                <a:solidFill>
                  <a:srgbClr val="343A40"/>
                </a:solidFill>
                <a:latin typeface="Montserrat Light" panose="00000400000000000000" pitchFamily="2" charset="0"/>
                <a:cs typeface="Calibri"/>
              </a:rPr>
              <a:t>Method of payment</a:t>
            </a:r>
          </a:p>
          <a:p>
            <a:pPr marL="285750" lvl="1" indent="-285750" algn="just">
              <a:lnSpc>
                <a:spcPct val="90000"/>
              </a:lnSpc>
              <a:spcAft>
                <a:spcPts val="400"/>
              </a:spcAft>
              <a:buClr>
                <a:srgbClr val="E0001B"/>
              </a:buClr>
              <a:buSzPct val="110000"/>
              <a:buFont typeface="Wingdings" panose="05000000000000000000" pitchFamily="2" charset="2"/>
              <a:buChar char="ü"/>
              <a:defRPr/>
            </a:pPr>
            <a:r>
              <a:rPr lang="en-GB" sz="1000" i="1" spc="-8" dirty="0">
                <a:solidFill>
                  <a:srgbClr val="343A40"/>
                </a:solidFill>
                <a:latin typeface="Montserrat Light" panose="00000400000000000000" pitchFamily="2" charset="0"/>
                <a:cs typeface="Calibri"/>
              </a:rPr>
              <a:t>Authorising payment</a:t>
            </a:r>
          </a:p>
        </p:txBody>
      </p:sp>
      <p:sp>
        <p:nvSpPr>
          <p:cNvPr id="4" name="Title 1">
            <a:extLst>
              <a:ext uri="{FF2B5EF4-FFF2-40B4-BE49-F238E27FC236}">
                <a16:creationId xmlns:a16="http://schemas.microsoft.com/office/drawing/2014/main" id="{90E1A29F-BAAE-4B84-32E9-F29C8E64961D}"/>
              </a:ext>
            </a:extLst>
          </p:cNvPr>
          <p:cNvSpPr txBox="1">
            <a:spLocks/>
          </p:cNvSpPr>
          <p:nvPr/>
        </p:nvSpPr>
        <p:spPr>
          <a:xfrm>
            <a:off x="838200" y="200819"/>
            <a:ext cx="10515600" cy="1325563"/>
          </a:xfrm>
          <a:prstGeom prst="rect">
            <a:avLst/>
          </a:prstGeom>
        </p:spPr>
        <p:txBody>
          <a:bodyPr/>
          <a:lstStyle>
            <a:lvl1pPr algn="l" defTabSz="914400" rtl="0" eaLnBrk="1" latinLnBrk="0" hangingPunct="1">
              <a:lnSpc>
                <a:spcPct val="90000"/>
              </a:lnSpc>
              <a:spcBef>
                <a:spcPct val="0"/>
              </a:spcBef>
              <a:buNone/>
              <a:defRPr sz="4800" b="0" kern="1200">
                <a:solidFill>
                  <a:schemeClr val="bg1"/>
                </a:solidFill>
                <a:latin typeface="+mj-lt"/>
                <a:ea typeface="+mj-ea"/>
                <a:cs typeface="+mj-cs"/>
              </a:defRPr>
            </a:lvl1pPr>
          </a:lstStyle>
          <a:p>
            <a:pPr>
              <a:lnSpc>
                <a:spcPct val="150000"/>
              </a:lnSpc>
              <a:spcBef>
                <a:spcPts val="600"/>
              </a:spcBef>
            </a:pPr>
            <a:r>
              <a:rPr lang="en-US" dirty="0"/>
              <a:t>What is an Electronic Interface?</a:t>
            </a:r>
          </a:p>
        </p:txBody>
      </p:sp>
      <p:sp>
        <p:nvSpPr>
          <p:cNvPr id="5" name="Slide Number Placeholder 4">
            <a:extLst>
              <a:ext uri="{FF2B5EF4-FFF2-40B4-BE49-F238E27FC236}">
                <a16:creationId xmlns:a16="http://schemas.microsoft.com/office/drawing/2014/main" id="{2D0496DD-A671-1612-34A0-74FADAB02862}"/>
              </a:ext>
            </a:extLst>
          </p:cNvPr>
          <p:cNvSpPr txBox="1">
            <a:spLocks/>
          </p:cNvSpPr>
          <p:nvPr/>
        </p:nvSpPr>
        <p:spPr>
          <a:xfrm>
            <a:off x="838200" y="6240238"/>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BFC0F0-E31D-44BF-B017-233CDB2896A6}" type="slidenum">
              <a:rPr lang="en-US" sz="1200" smtClean="0"/>
              <a:pPr/>
              <a:t>52</a:t>
            </a:fld>
            <a:endParaRPr lang="en-US" sz="1200" dirty="0"/>
          </a:p>
        </p:txBody>
      </p:sp>
      <p:sp>
        <p:nvSpPr>
          <p:cNvPr id="6" name="Footer Placeholder 3">
            <a:extLst>
              <a:ext uri="{FF2B5EF4-FFF2-40B4-BE49-F238E27FC236}">
                <a16:creationId xmlns:a16="http://schemas.microsoft.com/office/drawing/2014/main" id="{744EAA9A-460A-F46F-EB17-E60ED25E7F2F}"/>
              </a:ext>
            </a:extLst>
          </p:cNvPr>
          <p:cNvSpPr>
            <a:spLocks noGrp="1"/>
          </p:cNvSpPr>
          <p:nvPr>
            <p:ph type="ftr" sz="quarter" idx="11"/>
          </p:nvPr>
        </p:nvSpPr>
        <p:spPr>
          <a:xfrm>
            <a:off x="4038600" y="6240238"/>
            <a:ext cx="4114800" cy="365125"/>
          </a:xfrm>
        </p:spPr>
        <p:txBody>
          <a:bodyPr/>
          <a:lstStyle/>
          <a:p>
            <a:r>
              <a:rPr lang="en-US" dirty="0"/>
              <a:t>Copyright © Sales Tax Institute 2024</a:t>
            </a:r>
          </a:p>
        </p:txBody>
      </p:sp>
    </p:spTree>
    <p:extLst>
      <p:ext uri="{BB962C8B-B14F-4D97-AF65-F5344CB8AC3E}">
        <p14:creationId xmlns:p14="http://schemas.microsoft.com/office/powerpoint/2010/main" val="33746006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7050415-B0BE-4937-89A4-F93D2142DAEA}"/>
              </a:ext>
            </a:extLst>
          </p:cNvPr>
          <p:cNvSpPr txBox="1"/>
          <p:nvPr/>
        </p:nvSpPr>
        <p:spPr>
          <a:xfrm>
            <a:off x="397822" y="1845597"/>
            <a:ext cx="10955978" cy="4129336"/>
          </a:xfrm>
          <a:prstGeom prst="rect">
            <a:avLst/>
          </a:prstGeom>
          <a:noFill/>
        </p:spPr>
        <p:txBody>
          <a:bodyPr wrap="square">
            <a:spAutoFit/>
          </a:bodyPr>
          <a:lstStyle/>
          <a:p>
            <a:endParaRPr lang="en-US" sz="1200" b="1" dirty="0">
              <a:latin typeface="Montserrat Light" panose="00000400000000000000" pitchFamily="2" charset="0"/>
            </a:endParaRPr>
          </a:p>
          <a:p>
            <a:pPr>
              <a:lnSpc>
                <a:spcPct val="90000"/>
              </a:lnSpc>
              <a:spcBef>
                <a:spcPts val="1000"/>
              </a:spcBef>
              <a:buClr>
                <a:schemeClr val="tx2"/>
              </a:buClr>
            </a:pPr>
            <a:r>
              <a:rPr lang="en-US" sz="2000" dirty="0"/>
              <a:t>First instance </a:t>
            </a:r>
          </a:p>
          <a:p>
            <a:pPr marL="228600" indent="-228600">
              <a:lnSpc>
                <a:spcPct val="90000"/>
              </a:lnSpc>
              <a:spcBef>
                <a:spcPts val="1000"/>
              </a:spcBef>
              <a:buClr>
                <a:schemeClr val="tx2"/>
              </a:buClr>
              <a:buFont typeface="Arial" panose="020B0604020202020204" pitchFamily="34" charset="0"/>
              <a:buChar char="•"/>
            </a:pPr>
            <a:r>
              <a:rPr lang="en-US" sz="2000" dirty="0"/>
              <a:t>If goods are imported from outside the EU (regardless of where underlying supplier is established), and</a:t>
            </a:r>
          </a:p>
          <a:p>
            <a:pPr marL="228600" indent="-228600">
              <a:lnSpc>
                <a:spcPct val="90000"/>
              </a:lnSpc>
              <a:spcBef>
                <a:spcPts val="1000"/>
              </a:spcBef>
              <a:buClr>
                <a:schemeClr val="tx2"/>
              </a:buClr>
              <a:buFont typeface="Arial" panose="020B0604020202020204" pitchFamily="34" charset="0"/>
              <a:buChar char="•"/>
            </a:pPr>
            <a:r>
              <a:rPr lang="en-US" sz="2000" dirty="0"/>
              <a:t>Have a value of under EUR 150 – includes costs of sale if not shown separately</a:t>
            </a:r>
          </a:p>
          <a:p>
            <a:pPr>
              <a:lnSpc>
                <a:spcPct val="90000"/>
              </a:lnSpc>
              <a:spcBef>
                <a:spcPts val="1000"/>
              </a:spcBef>
              <a:buClr>
                <a:schemeClr val="tx2"/>
              </a:buClr>
            </a:pPr>
            <a:r>
              <a:rPr lang="en-US" sz="2000" dirty="0"/>
              <a:t>Second instance</a:t>
            </a:r>
          </a:p>
          <a:p>
            <a:pPr marL="228600" indent="-228600">
              <a:lnSpc>
                <a:spcPct val="90000"/>
              </a:lnSpc>
              <a:spcBef>
                <a:spcPts val="1000"/>
              </a:spcBef>
              <a:buClr>
                <a:schemeClr val="tx2"/>
              </a:buClr>
              <a:buFont typeface="Arial" panose="020B0604020202020204" pitchFamily="34" charset="0"/>
              <a:buChar char="•"/>
            </a:pPr>
            <a:r>
              <a:rPr lang="en-US" sz="2000" dirty="0"/>
              <a:t>Supply of EU goods (goods already in circulation in the EU) by a taxable person who is not established in the EU to a non-taxable person, regardless of the value of that supply </a:t>
            </a:r>
          </a:p>
          <a:p>
            <a:pPr marL="228600" indent="-228600">
              <a:lnSpc>
                <a:spcPct val="90000"/>
              </a:lnSpc>
              <a:spcBef>
                <a:spcPts val="1000"/>
              </a:spcBef>
              <a:buClr>
                <a:schemeClr val="tx2"/>
              </a:buClr>
              <a:buFont typeface="Arial" panose="020B0604020202020204" pitchFamily="34" charset="0"/>
              <a:buChar char="•"/>
            </a:pPr>
            <a:r>
              <a:rPr lang="en-US" sz="2000" dirty="0"/>
              <a:t>If either of the above apply, then the Electronic Interface will be considered a deemed supplier and hence the new rules apply  </a:t>
            </a:r>
          </a:p>
          <a:p>
            <a:pPr marL="228600" indent="-228600">
              <a:lnSpc>
                <a:spcPct val="90000"/>
              </a:lnSpc>
              <a:spcBef>
                <a:spcPts val="1000"/>
              </a:spcBef>
              <a:buClr>
                <a:schemeClr val="tx2"/>
              </a:buClr>
              <a:buFont typeface="Arial" panose="020B0604020202020204" pitchFamily="34" charset="0"/>
              <a:buChar char="•"/>
            </a:pPr>
            <a:r>
              <a:rPr lang="en-US" sz="2000" dirty="0"/>
              <a:t>The Electronic Interface can be a deemed supplier for some goods and not for others         	</a:t>
            </a:r>
          </a:p>
          <a:p>
            <a:pPr marL="285750" indent="-285750">
              <a:buFont typeface="Arial" panose="020B0604020202020204" pitchFamily="34" charset="0"/>
              <a:buChar char="•"/>
            </a:pPr>
            <a:endParaRPr lang="en-GB" sz="1200" b="1" i="0" u="none" strike="noStrike" baseline="0" dirty="0">
              <a:latin typeface="Montserrat Light" panose="00000400000000000000" pitchFamily="2" charset="0"/>
            </a:endParaRPr>
          </a:p>
        </p:txBody>
      </p:sp>
      <p:sp>
        <p:nvSpPr>
          <p:cNvPr id="2" name="Title 1">
            <a:extLst>
              <a:ext uri="{FF2B5EF4-FFF2-40B4-BE49-F238E27FC236}">
                <a16:creationId xmlns:a16="http://schemas.microsoft.com/office/drawing/2014/main" id="{9A2B0810-30F3-6121-DA7F-0D924A661300}"/>
              </a:ext>
            </a:extLst>
          </p:cNvPr>
          <p:cNvSpPr txBox="1">
            <a:spLocks/>
          </p:cNvSpPr>
          <p:nvPr/>
        </p:nvSpPr>
        <p:spPr>
          <a:xfrm>
            <a:off x="838200" y="200819"/>
            <a:ext cx="10515600" cy="1325563"/>
          </a:xfrm>
          <a:prstGeom prst="rect">
            <a:avLst/>
          </a:prstGeom>
        </p:spPr>
        <p:txBody>
          <a:bodyPr/>
          <a:lstStyle>
            <a:lvl1pPr algn="l" defTabSz="914400" rtl="0" eaLnBrk="1" latinLnBrk="0" hangingPunct="1">
              <a:lnSpc>
                <a:spcPct val="90000"/>
              </a:lnSpc>
              <a:spcBef>
                <a:spcPct val="0"/>
              </a:spcBef>
              <a:buNone/>
              <a:defRPr sz="4800" b="0" kern="1200">
                <a:solidFill>
                  <a:schemeClr val="bg1"/>
                </a:solidFill>
                <a:latin typeface="+mj-lt"/>
                <a:ea typeface="+mj-ea"/>
                <a:cs typeface="+mj-cs"/>
              </a:defRPr>
            </a:lvl1pPr>
          </a:lstStyle>
          <a:p>
            <a:pPr>
              <a:lnSpc>
                <a:spcPct val="150000"/>
              </a:lnSpc>
              <a:spcBef>
                <a:spcPts val="600"/>
              </a:spcBef>
            </a:pPr>
            <a:r>
              <a:rPr lang="en-US" dirty="0"/>
              <a:t>What is a deemed supplier? </a:t>
            </a:r>
          </a:p>
        </p:txBody>
      </p:sp>
      <p:sp>
        <p:nvSpPr>
          <p:cNvPr id="5" name="Slide Number Placeholder 4">
            <a:extLst>
              <a:ext uri="{FF2B5EF4-FFF2-40B4-BE49-F238E27FC236}">
                <a16:creationId xmlns:a16="http://schemas.microsoft.com/office/drawing/2014/main" id="{145ADE9D-793E-6681-E0AA-EDE37BA81B73}"/>
              </a:ext>
            </a:extLst>
          </p:cNvPr>
          <p:cNvSpPr txBox="1">
            <a:spLocks/>
          </p:cNvSpPr>
          <p:nvPr/>
        </p:nvSpPr>
        <p:spPr>
          <a:xfrm>
            <a:off x="838200" y="6240238"/>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BFC0F0-E31D-44BF-B017-233CDB2896A6}" type="slidenum">
              <a:rPr lang="en-US" sz="1200" smtClean="0"/>
              <a:pPr/>
              <a:t>53</a:t>
            </a:fld>
            <a:endParaRPr lang="en-US" sz="1200" dirty="0"/>
          </a:p>
        </p:txBody>
      </p:sp>
      <p:sp>
        <p:nvSpPr>
          <p:cNvPr id="6" name="Footer Placeholder 3">
            <a:extLst>
              <a:ext uri="{FF2B5EF4-FFF2-40B4-BE49-F238E27FC236}">
                <a16:creationId xmlns:a16="http://schemas.microsoft.com/office/drawing/2014/main" id="{884D72ED-55CF-58CF-BA28-4BCCF03E462E}"/>
              </a:ext>
            </a:extLst>
          </p:cNvPr>
          <p:cNvSpPr>
            <a:spLocks noGrp="1"/>
          </p:cNvSpPr>
          <p:nvPr>
            <p:ph type="ftr" sz="quarter" idx="11"/>
          </p:nvPr>
        </p:nvSpPr>
        <p:spPr>
          <a:xfrm>
            <a:off x="4038600" y="6240238"/>
            <a:ext cx="4114800" cy="365125"/>
          </a:xfrm>
        </p:spPr>
        <p:txBody>
          <a:bodyPr/>
          <a:lstStyle/>
          <a:p>
            <a:r>
              <a:rPr lang="en-US" dirty="0"/>
              <a:t>Copyright © Sales Tax Institute 2024</a:t>
            </a:r>
          </a:p>
        </p:txBody>
      </p:sp>
    </p:spTree>
    <p:extLst>
      <p:ext uri="{BB962C8B-B14F-4D97-AF65-F5344CB8AC3E}">
        <p14:creationId xmlns:p14="http://schemas.microsoft.com/office/powerpoint/2010/main" val="28965505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7050415-B0BE-4937-89A4-F93D2142DAEA}"/>
              </a:ext>
            </a:extLst>
          </p:cNvPr>
          <p:cNvSpPr txBox="1"/>
          <p:nvPr/>
        </p:nvSpPr>
        <p:spPr>
          <a:xfrm>
            <a:off x="328389" y="1800362"/>
            <a:ext cx="10988795" cy="3575338"/>
          </a:xfrm>
          <a:prstGeom prst="rect">
            <a:avLst/>
          </a:prstGeom>
          <a:noFill/>
        </p:spPr>
        <p:txBody>
          <a:bodyPr wrap="square">
            <a:spAutoFit/>
          </a:bodyPr>
          <a:lstStyle/>
          <a:p>
            <a:endParaRPr lang="en-US" sz="1200" b="1" dirty="0">
              <a:latin typeface="Montserrat Light" panose="00000400000000000000" pitchFamily="2" charset="0"/>
            </a:endParaRPr>
          </a:p>
          <a:p>
            <a:pPr>
              <a:lnSpc>
                <a:spcPct val="90000"/>
              </a:lnSpc>
              <a:spcBef>
                <a:spcPts val="1000"/>
              </a:spcBef>
              <a:buClr>
                <a:schemeClr val="tx2"/>
              </a:buClr>
            </a:pPr>
            <a:r>
              <a:rPr lang="en-US" sz="2000" dirty="0"/>
              <a:t>Compliance obligations</a:t>
            </a:r>
          </a:p>
          <a:p>
            <a:pPr marL="228600" indent="-228600">
              <a:lnSpc>
                <a:spcPct val="90000"/>
              </a:lnSpc>
              <a:spcBef>
                <a:spcPts val="1000"/>
              </a:spcBef>
              <a:buClr>
                <a:schemeClr val="tx2"/>
              </a:buClr>
              <a:buFont typeface="Arial" panose="020B0604020202020204" pitchFamily="34" charset="0"/>
              <a:buChar char="•"/>
            </a:pPr>
            <a:r>
              <a:rPr lang="en-US" sz="2000" dirty="0"/>
              <a:t>As a deemed supplier, the marketplace will take over the VAT implications of the underlying seller. </a:t>
            </a:r>
          </a:p>
          <a:p>
            <a:pPr marL="228600" indent="-228600">
              <a:lnSpc>
                <a:spcPct val="90000"/>
              </a:lnSpc>
              <a:spcBef>
                <a:spcPts val="1000"/>
              </a:spcBef>
              <a:buClr>
                <a:schemeClr val="tx2"/>
              </a:buClr>
              <a:buFont typeface="Arial" panose="020B0604020202020204" pitchFamily="34" charset="0"/>
              <a:buChar char="•"/>
            </a:pPr>
            <a:r>
              <a:rPr lang="en-US" sz="2000" dirty="0"/>
              <a:t>Market place will have to charge VAT on the sale of the good to the consumer</a:t>
            </a:r>
          </a:p>
          <a:p>
            <a:pPr marL="228600" indent="-228600">
              <a:lnSpc>
                <a:spcPct val="90000"/>
              </a:lnSpc>
              <a:spcBef>
                <a:spcPts val="1000"/>
              </a:spcBef>
              <a:buClr>
                <a:schemeClr val="tx2"/>
              </a:buClr>
              <a:buFont typeface="Arial" panose="020B0604020202020204" pitchFamily="34" charset="0"/>
              <a:buChar char="•"/>
            </a:pPr>
            <a:r>
              <a:rPr lang="en-US" sz="2000" dirty="0"/>
              <a:t>VAT rate will depend on where the consumer is located</a:t>
            </a:r>
          </a:p>
          <a:p>
            <a:pPr marL="228600" indent="-228600">
              <a:lnSpc>
                <a:spcPct val="90000"/>
              </a:lnSpc>
              <a:spcBef>
                <a:spcPts val="1000"/>
              </a:spcBef>
              <a:buClr>
                <a:schemeClr val="tx2"/>
              </a:buClr>
              <a:buFont typeface="Arial" panose="020B0604020202020204" pitchFamily="34" charset="0"/>
              <a:buChar char="•"/>
            </a:pPr>
            <a:r>
              <a:rPr lang="en-US" sz="2000" dirty="0"/>
              <a:t>Can either register for VAT in each member state or use the Import one stop shop – much the same system as currently using for commissions</a:t>
            </a:r>
          </a:p>
          <a:p>
            <a:pPr>
              <a:lnSpc>
                <a:spcPct val="90000"/>
              </a:lnSpc>
              <a:spcBef>
                <a:spcPts val="1000"/>
              </a:spcBef>
              <a:buClr>
                <a:schemeClr val="tx2"/>
              </a:buClr>
            </a:pPr>
            <a:endParaRPr lang="en-US" sz="2000" dirty="0"/>
          </a:p>
          <a:p>
            <a:pPr>
              <a:lnSpc>
                <a:spcPct val="90000"/>
              </a:lnSpc>
              <a:spcBef>
                <a:spcPts val="1000"/>
              </a:spcBef>
              <a:buClr>
                <a:schemeClr val="tx2"/>
              </a:buClr>
            </a:pPr>
            <a:r>
              <a:rPr lang="en-US" sz="2000" dirty="0"/>
              <a:t>	</a:t>
            </a:r>
          </a:p>
          <a:p>
            <a:pPr marL="285750" indent="-285750">
              <a:buFont typeface="Arial" panose="020B0604020202020204" pitchFamily="34" charset="0"/>
              <a:buChar char="•"/>
            </a:pPr>
            <a:endParaRPr lang="en-GB" sz="1200" b="1" i="0" u="none" strike="noStrike" baseline="0" dirty="0">
              <a:latin typeface="Montserrat Light" panose="00000400000000000000" pitchFamily="2" charset="0"/>
            </a:endParaRPr>
          </a:p>
        </p:txBody>
      </p:sp>
      <p:sp>
        <p:nvSpPr>
          <p:cNvPr id="4" name="Title 1">
            <a:extLst>
              <a:ext uri="{FF2B5EF4-FFF2-40B4-BE49-F238E27FC236}">
                <a16:creationId xmlns:a16="http://schemas.microsoft.com/office/drawing/2014/main" id="{6989ACA0-B35A-CFD4-47F4-F943785DB1EA}"/>
              </a:ext>
            </a:extLst>
          </p:cNvPr>
          <p:cNvSpPr txBox="1">
            <a:spLocks/>
          </p:cNvSpPr>
          <p:nvPr/>
        </p:nvSpPr>
        <p:spPr>
          <a:xfrm>
            <a:off x="838200" y="200819"/>
            <a:ext cx="10515600" cy="1325563"/>
          </a:xfrm>
          <a:prstGeom prst="rect">
            <a:avLst/>
          </a:prstGeom>
        </p:spPr>
        <p:txBody>
          <a:bodyPr/>
          <a:lstStyle>
            <a:lvl1pPr algn="l" defTabSz="914400" rtl="0" eaLnBrk="1" latinLnBrk="0" hangingPunct="1">
              <a:lnSpc>
                <a:spcPct val="90000"/>
              </a:lnSpc>
              <a:spcBef>
                <a:spcPct val="0"/>
              </a:spcBef>
              <a:buNone/>
              <a:defRPr sz="4800" b="0" kern="1200">
                <a:solidFill>
                  <a:schemeClr val="bg1"/>
                </a:solidFill>
                <a:latin typeface="+mj-lt"/>
                <a:ea typeface="+mj-ea"/>
                <a:cs typeface="+mj-cs"/>
              </a:defRPr>
            </a:lvl1pPr>
          </a:lstStyle>
          <a:p>
            <a:pPr>
              <a:lnSpc>
                <a:spcPct val="150000"/>
              </a:lnSpc>
              <a:spcBef>
                <a:spcPts val="600"/>
              </a:spcBef>
            </a:pPr>
            <a:r>
              <a:rPr lang="en-US" dirty="0"/>
              <a:t>Compliance Obligation</a:t>
            </a:r>
          </a:p>
        </p:txBody>
      </p:sp>
      <p:sp>
        <p:nvSpPr>
          <p:cNvPr id="5" name="Slide Number Placeholder 4">
            <a:extLst>
              <a:ext uri="{FF2B5EF4-FFF2-40B4-BE49-F238E27FC236}">
                <a16:creationId xmlns:a16="http://schemas.microsoft.com/office/drawing/2014/main" id="{D1C2163E-FD4E-F931-24F7-9ED8F567DFB4}"/>
              </a:ext>
            </a:extLst>
          </p:cNvPr>
          <p:cNvSpPr txBox="1">
            <a:spLocks/>
          </p:cNvSpPr>
          <p:nvPr/>
        </p:nvSpPr>
        <p:spPr>
          <a:xfrm>
            <a:off x="838200" y="6240238"/>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BFC0F0-E31D-44BF-B017-233CDB2896A6}" type="slidenum">
              <a:rPr lang="en-US" sz="1200" smtClean="0"/>
              <a:pPr/>
              <a:t>54</a:t>
            </a:fld>
            <a:endParaRPr lang="en-US" sz="1200" dirty="0"/>
          </a:p>
        </p:txBody>
      </p:sp>
      <p:sp>
        <p:nvSpPr>
          <p:cNvPr id="6" name="Footer Placeholder 3">
            <a:extLst>
              <a:ext uri="{FF2B5EF4-FFF2-40B4-BE49-F238E27FC236}">
                <a16:creationId xmlns:a16="http://schemas.microsoft.com/office/drawing/2014/main" id="{AE23B375-DAB5-60A2-660B-498A1DA6703D}"/>
              </a:ext>
            </a:extLst>
          </p:cNvPr>
          <p:cNvSpPr>
            <a:spLocks noGrp="1"/>
          </p:cNvSpPr>
          <p:nvPr>
            <p:ph type="ftr" sz="quarter" idx="11"/>
          </p:nvPr>
        </p:nvSpPr>
        <p:spPr>
          <a:xfrm>
            <a:off x="4038600" y="6240238"/>
            <a:ext cx="4114800" cy="365125"/>
          </a:xfrm>
        </p:spPr>
        <p:txBody>
          <a:bodyPr/>
          <a:lstStyle/>
          <a:p>
            <a:r>
              <a:rPr lang="en-US" dirty="0"/>
              <a:t>Copyright © Sales Tax Institute 2024</a:t>
            </a:r>
          </a:p>
        </p:txBody>
      </p:sp>
    </p:spTree>
    <p:extLst>
      <p:ext uri="{BB962C8B-B14F-4D97-AF65-F5344CB8AC3E}">
        <p14:creationId xmlns:p14="http://schemas.microsoft.com/office/powerpoint/2010/main" val="12880125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7050415-B0BE-4937-89A4-F93D2142DAEA}"/>
              </a:ext>
            </a:extLst>
          </p:cNvPr>
          <p:cNvSpPr txBox="1"/>
          <p:nvPr/>
        </p:nvSpPr>
        <p:spPr>
          <a:xfrm>
            <a:off x="328389" y="1754348"/>
            <a:ext cx="10892384" cy="4185761"/>
          </a:xfrm>
          <a:prstGeom prst="rect">
            <a:avLst/>
          </a:prstGeom>
          <a:noFill/>
        </p:spPr>
        <p:txBody>
          <a:bodyPr wrap="square">
            <a:spAutoFit/>
          </a:bodyPr>
          <a:lstStyle/>
          <a:p>
            <a:endParaRPr lang="en-US" sz="1200" b="1" dirty="0">
              <a:latin typeface="Montserrat Light" panose="00000400000000000000" pitchFamily="2" charset="0"/>
            </a:endParaRPr>
          </a:p>
          <a:p>
            <a:pPr marL="228600" indent="-228600">
              <a:lnSpc>
                <a:spcPct val="90000"/>
              </a:lnSpc>
              <a:spcBef>
                <a:spcPts val="1000"/>
              </a:spcBef>
              <a:buClr>
                <a:schemeClr val="tx2"/>
              </a:buClr>
              <a:buFont typeface="Arial" panose="020B0604020202020204" pitchFamily="34" charset="0"/>
              <a:buChar char="•"/>
            </a:pPr>
            <a:r>
              <a:rPr lang="en-US" sz="2000" dirty="0"/>
              <a:t>Keep records – description of goods, date of supply, taxable amount, VAT rate applied, currency used, date and amounts of payment, proof of returns, order number</a:t>
            </a:r>
          </a:p>
          <a:p>
            <a:pPr marL="228600" indent="-228600">
              <a:lnSpc>
                <a:spcPct val="90000"/>
              </a:lnSpc>
              <a:spcBef>
                <a:spcPts val="1000"/>
              </a:spcBef>
              <a:buClr>
                <a:schemeClr val="tx2"/>
              </a:buClr>
              <a:buFont typeface="Arial" panose="020B0604020202020204" pitchFamily="34" charset="0"/>
              <a:buChar char="•"/>
            </a:pPr>
            <a:r>
              <a:rPr lang="en-US" sz="2000" dirty="0"/>
              <a:t>Name, postal address, electronic address and website of the supplier and their VAT number and bank account number</a:t>
            </a:r>
          </a:p>
          <a:p>
            <a:pPr marL="228600" indent="-228600">
              <a:lnSpc>
                <a:spcPct val="90000"/>
              </a:lnSpc>
              <a:spcBef>
                <a:spcPts val="1000"/>
              </a:spcBef>
              <a:buClr>
                <a:schemeClr val="tx2"/>
              </a:buClr>
              <a:buFont typeface="Arial" panose="020B0604020202020204" pitchFamily="34" charset="0"/>
              <a:buChar char="•"/>
            </a:pPr>
            <a:r>
              <a:rPr lang="en-US" sz="2000" dirty="0"/>
              <a:t>Description of the goods, value, place where they were dispatched from and where the transport of goods end, time of the supply, order number</a:t>
            </a:r>
          </a:p>
          <a:p>
            <a:pPr marL="228600" indent="-228600">
              <a:lnSpc>
                <a:spcPct val="90000"/>
              </a:lnSpc>
              <a:spcBef>
                <a:spcPts val="1000"/>
              </a:spcBef>
              <a:buClr>
                <a:schemeClr val="tx2"/>
              </a:buClr>
              <a:buFont typeface="Arial" panose="020B0604020202020204" pitchFamily="34" charset="0"/>
              <a:buChar char="•"/>
            </a:pPr>
            <a:endParaRPr lang="en-US" sz="2000" dirty="0"/>
          </a:p>
          <a:p>
            <a:pPr marL="228600" indent="-228600">
              <a:lnSpc>
                <a:spcPct val="90000"/>
              </a:lnSpc>
              <a:spcBef>
                <a:spcPts val="1000"/>
              </a:spcBef>
              <a:buClr>
                <a:schemeClr val="tx2"/>
              </a:buClr>
              <a:buFont typeface="Arial" panose="020B0604020202020204" pitchFamily="34" charset="0"/>
              <a:buChar char="•"/>
            </a:pPr>
            <a:r>
              <a:rPr lang="en-US" sz="2000" dirty="0"/>
              <a:t>Important to note that this is required for all supplies, not just those where they are a deemed supplier</a:t>
            </a:r>
          </a:p>
          <a:p>
            <a:pPr marL="228600" indent="-228600">
              <a:lnSpc>
                <a:spcPct val="90000"/>
              </a:lnSpc>
              <a:spcBef>
                <a:spcPts val="1000"/>
              </a:spcBef>
              <a:buClr>
                <a:schemeClr val="tx2"/>
              </a:buClr>
              <a:buFont typeface="Arial" panose="020B0604020202020204" pitchFamily="34" charset="0"/>
              <a:buChar char="•"/>
            </a:pPr>
            <a:endParaRPr lang="en-US" sz="2000" dirty="0"/>
          </a:p>
          <a:p>
            <a:r>
              <a:rPr lang="en-US" sz="1200" b="1" dirty="0">
                <a:latin typeface="Montserrat Light" panose="00000400000000000000" pitchFamily="2" charset="0"/>
              </a:rPr>
              <a:t>	</a:t>
            </a:r>
          </a:p>
          <a:p>
            <a:pPr marL="285750" indent="-285750">
              <a:buFont typeface="Arial" panose="020B0604020202020204" pitchFamily="34" charset="0"/>
              <a:buChar char="•"/>
            </a:pPr>
            <a:endParaRPr lang="en-GB" sz="1200" b="1" i="0" u="none" strike="noStrike" baseline="0" dirty="0">
              <a:latin typeface="Montserrat Light" panose="00000400000000000000" pitchFamily="2" charset="0"/>
            </a:endParaRPr>
          </a:p>
        </p:txBody>
      </p:sp>
      <p:sp>
        <p:nvSpPr>
          <p:cNvPr id="4" name="Title 1">
            <a:extLst>
              <a:ext uri="{FF2B5EF4-FFF2-40B4-BE49-F238E27FC236}">
                <a16:creationId xmlns:a16="http://schemas.microsoft.com/office/drawing/2014/main" id="{8403B3D8-CA83-5762-B35F-658596A437A9}"/>
              </a:ext>
            </a:extLst>
          </p:cNvPr>
          <p:cNvSpPr txBox="1">
            <a:spLocks/>
          </p:cNvSpPr>
          <p:nvPr/>
        </p:nvSpPr>
        <p:spPr>
          <a:xfrm>
            <a:off x="838200" y="200819"/>
            <a:ext cx="10515600" cy="1325563"/>
          </a:xfrm>
          <a:prstGeom prst="rect">
            <a:avLst/>
          </a:prstGeom>
        </p:spPr>
        <p:txBody>
          <a:bodyPr/>
          <a:lstStyle>
            <a:lvl1pPr algn="l" defTabSz="914400" rtl="0" eaLnBrk="1" latinLnBrk="0" hangingPunct="1">
              <a:lnSpc>
                <a:spcPct val="90000"/>
              </a:lnSpc>
              <a:spcBef>
                <a:spcPct val="0"/>
              </a:spcBef>
              <a:buNone/>
              <a:defRPr sz="4800" b="0" kern="1200">
                <a:solidFill>
                  <a:schemeClr val="bg1"/>
                </a:solidFill>
                <a:latin typeface="+mj-lt"/>
                <a:ea typeface="+mj-ea"/>
                <a:cs typeface="+mj-cs"/>
              </a:defRPr>
            </a:lvl1pPr>
          </a:lstStyle>
          <a:p>
            <a:pPr>
              <a:lnSpc>
                <a:spcPct val="150000"/>
              </a:lnSpc>
              <a:spcBef>
                <a:spcPts val="600"/>
              </a:spcBef>
            </a:pPr>
            <a:r>
              <a:rPr lang="en-US" dirty="0"/>
              <a:t>Responsibilities of a deemed supplier</a:t>
            </a:r>
          </a:p>
        </p:txBody>
      </p:sp>
      <p:sp>
        <p:nvSpPr>
          <p:cNvPr id="5" name="Slide Number Placeholder 4">
            <a:extLst>
              <a:ext uri="{FF2B5EF4-FFF2-40B4-BE49-F238E27FC236}">
                <a16:creationId xmlns:a16="http://schemas.microsoft.com/office/drawing/2014/main" id="{5E1C42E0-BEC7-54E2-677B-7AD35D1989D4}"/>
              </a:ext>
            </a:extLst>
          </p:cNvPr>
          <p:cNvSpPr txBox="1">
            <a:spLocks/>
          </p:cNvSpPr>
          <p:nvPr/>
        </p:nvSpPr>
        <p:spPr>
          <a:xfrm>
            <a:off x="838200" y="6240238"/>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BFC0F0-E31D-44BF-B017-233CDB2896A6}" type="slidenum">
              <a:rPr lang="en-US" sz="1200" smtClean="0"/>
              <a:pPr/>
              <a:t>55</a:t>
            </a:fld>
            <a:endParaRPr lang="en-US" sz="1200" dirty="0"/>
          </a:p>
        </p:txBody>
      </p:sp>
      <p:sp>
        <p:nvSpPr>
          <p:cNvPr id="6" name="Footer Placeholder 3">
            <a:extLst>
              <a:ext uri="{FF2B5EF4-FFF2-40B4-BE49-F238E27FC236}">
                <a16:creationId xmlns:a16="http://schemas.microsoft.com/office/drawing/2014/main" id="{6121701E-DE6A-6B52-393F-DCC482281286}"/>
              </a:ext>
            </a:extLst>
          </p:cNvPr>
          <p:cNvSpPr>
            <a:spLocks noGrp="1"/>
          </p:cNvSpPr>
          <p:nvPr>
            <p:ph type="ftr" sz="quarter" idx="11"/>
          </p:nvPr>
        </p:nvSpPr>
        <p:spPr>
          <a:xfrm>
            <a:off x="4038600" y="6240238"/>
            <a:ext cx="4114800" cy="365125"/>
          </a:xfrm>
        </p:spPr>
        <p:txBody>
          <a:bodyPr/>
          <a:lstStyle/>
          <a:p>
            <a:r>
              <a:rPr lang="en-US" dirty="0"/>
              <a:t>Copyright © Sales Tax Institute 2024</a:t>
            </a:r>
          </a:p>
        </p:txBody>
      </p:sp>
    </p:spTree>
    <p:extLst>
      <p:ext uri="{BB962C8B-B14F-4D97-AF65-F5344CB8AC3E}">
        <p14:creationId xmlns:p14="http://schemas.microsoft.com/office/powerpoint/2010/main" val="328941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7050415-B0BE-4937-89A4-F93D2142DAEA}"/>
              </a:ext>
            </a:extLst>
          </p:cNvPr>
          <p:cNvSpPr txBox="1"/>
          <p:nvPr/>
        </p:nvSpPr>
        <p:spPr>
          <a:xfrm>
            <a:off x="525955" y="1937902"/>
            <a:ext cx="10791229" cy="3503523"/>
          </a:xfrm>
          <a:prstGeom prst="rect">
            <a:avLst/>
          </a:prstGeom>
          <a:noFill/>
        </p:spPr>
        <p:txBody>
          <a:bodyPr wrap="square">
            <a:spAutoFit/>
          </a:bodyPr>
          <a:lstStyle/>
          <a:p>
            <a:pPr>
              <a:lnSpc>
                <a:spcPct val="90000"/>
              </a:lnSpc>
              <a:spcBef>
                <a:spcPts val="1000"/>
              </a:spcBef>
              <a:buClr>
                <a:schemeClr val="tx2"/>
              </a:buClr>
            </a:pPr>
            <a:r>
              <a:rPr lang="en-US" sz="2000" dirty="0"/>
              <a:t>Concept of Joint and Several Liability</a:t>
            </a:r>
          </a:p>
          <a:p>
            <a:pPr marL="228600" lvl="1" indent="-228600">
              <a:lnSpc>
                <a:spcPct val="90000"/>
              </a:lnSpc>
              <a:spcBef>
                <a:spcPts val="1000"/>
              </a:spcBef>
              <a:buClr>
                <a:schemeClr val="tx2"/>
              </a:buClr>
              <a:buFont typeface="Arial" panose="020B0604020202020204" pitchFamily="34" charset="0"/>
              <a:buChar char="•"/>
            </a:pPr>
            <a:r>
              <a:rPr lang="en-US" sz="2000" dirty="0"/>
              <a:t>Market places will be dependent on the underlying supplier to give them the correct information in order to fulfil all VAT obligations. For instance, marketplaces will need to know the nature of the goods and where they are being dispatched from</a:t>
            </a:r>
          </a:p>
          <a:p>
            <a:pPr marL="228600" lvl="1" indent="-228600">
              <a:lnSpc>
                <a:spcPct val="90000"/>
              </a:lnSpc>
              <a:spcBef>
                <a:spcPts val="1000"/>
              </a:spcBef>
              <a:buClr>
                <a:schemeClr val="tx2"/>
              </a:buClr>
              <a:buFont typeface="Arial" panose="020B0604020202020204" pitchFamily="34" charset="0"/>
              <a:buChar char="•"/>
            </a:pPr>
            <a:r>
              <a:rPr lang="en-US" sz="2000" dirty="0"/>
              <a:t>If this information is incorrect then the authorities are within their rights to look for the under payment of VAT from the marketplaces </a:t>
            </a:r>
          </a:p>
          <a:p>
            <a:pPr marL="228600" lvl="1" indent="-228600">
              <a:lnSpc>
                <a:spcPct val="90000"/>
              </a:lnSpc>
              <a:spcBef>
                <a:spcPts val="1000"/>
              </a:spcBef>
              <a:buClr>
                <a:schemeClr val="tx2"/>
              </a:buClr>
              <a:buFont typeface="Arial" panose="020B0604020202020204" pitchFamily="34" charset="0"/>
              <a:buChar char="•"/>
            </a:pPr>
            <a:r>
              <a:rPr lang="en-US" sz="2000" dirty="0"/>
              <a:t>Marketplaces are dependent on the 3rd party giving this information</a:t>
            </a:r>
          </a:p>
          <a:p>
            <a:pPr marL="228600" lvl="1" indent="-228600">
              <a:lnSpc>
                <a:spcPct val="90000"/>
              </a:lnSpc>
              <a:spcBef>
                <a:spcPts val="1000"/>
              </a:spcBef>
              <a:buClr>
                <a:schemeClr val="tx2"/>
              </a:buClr>
              <a:buFont typeface="Arial" panose="020B0604020202020204" pitchFamily="34" charset="0"/>
              <a:buChar char="•"/>
            </a:pPr>
            <a:r>
              <a:rPr lang="en-US" sz="2000" dirty="0"/>
              <a:t>If the information is incorrect, marketplaces have to be able to demonstrate that they could not reasonably know the information received was incorrect</a:t>
            </a:r>
          </a:p>
          <a:p>
            <a:pPr marL="342900" indent="-342900">
              <a:lnSpc>
                <a:spcPct val="90000"/>
              </a:lnSpc>
              <a:spcBef>
                <a:spcPts val="1000"/>
              </a:spcBef>
              <a:buClr>
                <a:schemeClr val="tx2"/>
              </a:buClr>
              <a:buFont typeface="Wingdings" pitchFamily="2" charset="2"/>
              <a:buChar char="à"/>
            </a:pPr>
            <a:r>
              <a:rPr lang="en-US" sz="2000" dirty="0"/>
              <a:t>Burden of proof rests with the deemed supplier </a:t>
            </a:r>
          </a:p>
        </p:txBody>
      </p:sp>
      <p:sp>
        <p:nvSpPr>
          <p:cNvPr id="4" name="Title 1">
            <a:extLst>
              <a:ext uri="{FF2B5EF4-FFF2-40B4-BE49-F238E27FC236}">
                <a16:creationId xmlns:a16="http://schemas.microsoft.com/office/drawing/2014/main" id="{399E52B9-E78E-70E3-9AC4-0228EB4E45A2}"/>
              </a:ext>
            </a:extLst>
          </p:cNvPr>
          <p:cNvSpPr txBox="1">
            <a:spLocks/>
          </p:cNvSpPr>
          <p:nvPr/>
        </p:nvSpPr>
        <p:spPr>
          <a:xfrm>
            <a:off x="560354" y="185362"/>
            <a:ext cx="11631646" cy="1325563"/>
          </a:xfrm>
          <a:prstGeom prst="rect">
            <a:avLst/>
          </a:prstGeom>
        </p:spPr>
        <p:txBody>
          <a:bodyPr/>
          <a:lstStyle>
            <a:lvl1pPr algn="l" defTabSz="914400" rtl="0" eaLnBrk="1" latinLnBrk="0" hangingPunct="1">
              <a:lnSpc>
                <a:spcPct val="90000"/>
              </a:lnSpc>
              <a:spcBef>
                <a:spcPct val="0"/>
              </a:spcBef>
              <a:buNone/>
              <a:defRPr sz="4800" b="0" kern="1200">
                <a:solidFill>
                  <a:schemeClr val="bg1"/>
                </a:solidFill>
                <a:latin typeface="+mj-lt"/>
                <a:ea typeface="+mj-ea"/>
                <a:cs typeface="+mj-cs"/>
              </a:defRPr>
            </a:lvl1pPr>
          </a:lstStyle>
          <a:p>
            <a:pPr>
              <a:lnSpc>
                <a:spcPct val="150000"/>
              </a:lnSpc>
              <a:spcBef>
                <a:spcPts val="600"/>
              </a:spcBef>
            </a:pPr>
            <a:r>
              <a:rPr lang="en-US" sz="4400" dirty="0"/>
              <a:t>Implications of being a deemed supplier (1/2)</a:t>
            </a:r>
          </a:p>
        </p:txBody>
      </p:sp>
      <p:sp>
        <p:nvSpPr>
          <p:cNvPr id="5" name="Slide Number Placeholder 4">
            <a:extLst>
              <a:ext uri="{FF2B5EF4-FFF2-40B4-BE49-F238E27FC236}">
                <a16:creationId xmlns:a16="http://schemas.microsoft.com/office/drawing/2014/main" id="{F64DFE92-A991-24E3-1DAD-D5094D9FC36D}"/>
              </a:ext>
            </a:extLst>
          </p:cNvPr>
          <p:cNvSpPr txBox="1">
            <a:spLocks/>
          </p:cNvSpPr>
          <p:nvPr/>
        </p:nvSpPr>
        <p:spPr>
          <a:xfrm>
            <a:off x="838200" y="6240238"/>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BFC0F0-E31D-44BF-B017-233CDB2896A6}" type="slidenum">
              <a:rPr lang="en-US" sz="1200" smtClean="0"/>
              <a:pPr/>
              <a:t>56</a:t>
            </a:fld>
            <a:endParaRPr lang="en-US" sz="1200" dirty="0"/>
          </a:p>
        </p:txBody>
      </p:sp>
      <p:sp>
        <p:nvSpPr>
          <p:cNvPr id="6" name="Footer Placeholder 3">
            <a:extLst>
              <a:ext uri="{FF2B5EF4-FFF2-40B4-BE49-F238E27FC236}">
                <a16:creationId xmlns:a16="http://schemas.microsoft.com/office/drawing/2014/main" id="{F4770432-E4EA-ACCB-92A9-30B13888D027}"/>
              </a:ext>
            </a:extLst>
          </p:cNvPr>
          <p:cNvSpPr>
            <a:spLocks noGrp="1"/>
          </p:cNvSpPr>
          <p:nvPr>
            <p:ph type="ftr" sz="quarter" idx="11"/>
          </p:nvPr>
        </p:nvSpPr>
        <p:spPr>
          <a:xfrm>
            <a:off x="4038600" y="6240238"/>
            <a:ext cx="4114800" cy="365125"/>
          </a:xfrm>
        </p:spPr>
        <p:txBody>
          <a:bodyPr/>
          <a:lstStyle/>
          <a:p>
            <a:r>
              <a:rPr lang="en-US" dirty="0"/>
              <a:t>Copyright © Sales Tax Institute 2024</a:t>
            </a:r>
          </a:p>
        </p:txBody>
      </p:sp>
    </p:spTree>
    <p:extLst>
      <p:ext uri="{BB962C8B-B14F-4D97-AF65-F5344CB8AC3E}">
        <p14:creationId xmlns:p14="http://schemas.microsoft.com/office/powerpoint/2010/main" val="8436762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7050415-B0BE-4937-89A4-F93D2142DAEA}"/>
              </a:ext>
            </a:extLst>
          </p:cNvPr>
          <p:cNvSpPr txBox="1"/>
          <p:nvPr/>
        </p:nvSpPr>
        <p:spPr>
          <a:xfrm>
            <a:off x="317784" y="1771390"/>
            <a:ext cx="11108259" cy="4605363"/>
          </a:xfrm>
          <a:prstGeom prst="rect">
            <a:avLst/>
          </a:prstGeom>
          <a:noFill/>
        </p:spPr>
        <p:txBody>
          <a:bodyPr wrap="square">
            <a:spAutoFit/>
          </a:bodyPr>
          <a:lstStyle/>
          <a:p>
            <a:pPr marL="0" lvl="1">
              <a:lnSpc>
                <a:spcPct val="90000"/>
              </a:lnSpc>
              <a:spcBef>
                <a:spcPts val="1000"/>
              </a:spcBef>
              <a:buClr>
                <a:schemeClr val="tx2"/>
              </a:buClr>
            </a:pPr>
            <a:r>
              <a:rPr lang="en-US" sz="1600" dirty="0"/>
              <a:t>Burden of Proof – need to collect at least the following from underlying supplier:</a:t>
            </a:r>
          </a:p>
          <a:p>
            <a:pPr marL="228600" lvl="1" indent="-228600">
              <a:lnSpc>
                <a:spcPct val="90000"/>
              </a:lnSpc>
              <a:spcBef>
                <a:spcPts val="1000"/>
              </a:spcBef>
              <a:buClr>
                <a:schemeClr val="tx2"/>
              </a:buClr>
              <a:buFont typeface="Arial" panose="020B0604020202020204" pitchFamily="34" charset="0"/>
              <a:buChar char="•"/>
            </a:pPr>
            <a:r>
              <a:rPr lang="en-US" sz="1600" dirty="0"/>
              <a:t>Place of establishment of supplier</a:t>
            </a:r>
          </a:p>
          <a:p>
            <a:pPr marL="228600" lvl="1" indent="-228600">
              <a:lnSpc>
                <a:spcPct val="90000"/>
              </a:lnSpc>
              <a:spcBef>
                <a:spcPts val="1000"/>
              </a:spcBef>
              <a:buClr>
                <a:schemeClr val="tx2"/>
              </a:buClr>
              <a:buFont typeface="Arial" panose="020B0604020202020204" pitchFamily="34" charset="0"/>
              <a:buChar char="•"/>
            </a:pPr>
            <a:r>
              <a:rPr lang="en-US" sz="1600" dirty="0"/>
              <a:t>Description of goods</a:t>
            </a:r>
          </a:p>
          <a:p>
            <a:pPr marL="228600" lvl="1" indent="-228600">
              <a:lnSpc>
                <a:spcPct val="90000"/>
              </a:lnSpc>
              <a:spcBef>
                <a:spcPts val="1000"/>
              </a:spcBef>
              <a:buClr>
                <a:schemeClr val="tx2"/>
              </a:buClr>
              <a:buFont typeface="Arial" panose="020B0604020202020204" pitchFamily="34" charset="0"/>
              <a:buChar char="•"/>
            </a:pPr>
            <a:r>
              <a:rPr lang="en-US" sz="1600" dirty="0"/>
              <a:t>Taxable amount</a:t>
            </a:r>
          </a:p>
          <a:p>
            <a:pPr marL="228600" lvl="1" indent="-228600">
              <a:lnSpc>
                <a:spcPct val="90000"/>
              </a:lnSpc>
              <a:spcBef>
                <a:spcPts val="1000"/>
              </a:spcBef>
              <a:buClr>
                <a:schemeClr val="tx2"/>
              </a:buClr>
              <a:buFont typeface="Arial" panose="020B0604020202020204" pitchFamily="34" charset="0"/>
              <a:buChar char="•"/>
            </a:pPr>
            <a:r>
              <a:rPr lang="en-US" sz="1600" dirty="0"/>
              <a:t>Ship from location</a:t>
            </a:r>
          </a:p>
          <a:p>
            <a:pPr marL="228600" lvl="1" indent="-228600">
              <a:lnSpc>
                <a:spcPct val="90000"/>
              </a:lnSpc>
              <a:spcBef>
                <a:spcPts val="1000"/>
              </a:spcBef>
              <a:buClr>
                <a:schemeClr val="tx2"/>
              </a:buClr>
              <a:buFont typeface="Arial" panose="020B0604020202020204" pitchFamily="34" charset="0"/>
              <a:buChar char="•"/>
            </a:pPr>
            <a:r>
              <a:rPr lang="en-US" sz="1600" dirty="0"/>
              <a:t>Information on returns of goods and cancelation amounts</a:t>
            </a:r>
          </a:p>
          <a:p>
            <a:pPr marL="0" lvl="1">
              <a:lnSpc>
                <a:spcPct val="90000"/>
              </a:lnSpc>
              <a:spcBef>
                <a:spcPts val="1000"/>
              </a:spcBef>
              <a:buClr>
                <a:schemeClr val="tx2"/>
              </a:buClr>
            </a:pPr>
            <a:r>
              <a:rPr lang="en-US" sz="1600" dirty="0"/>
              <a:t>Due Commercial Care</a:t>
            </a:r>
          </a:p>
          <a:p>
            <a:pPr marL="228600" lvl="1" indent="-228600">
              <a:lnSpc>
                <a:spcPct val="90000"/>
              </a:lnSpc>
              <a:spcBef>
                <a:spcPts val="1000"/>
              </a:spcBef>
              <a:buClr>
                <a:schemeClr val="tx2"/>
              </a:buClr>
              <a:buFont typeface="Arial" panose="020B0604020202020204" pitchFamily="34" charset="0"/>
              <a:buChar char="•"/>
            </a:pPr>
            <a:r>
              <a:rPr lang="en-US" sz="1600" dirty="0"/>
              <a:t>Concept various depending on size of electronic interface</a:t>
            </a:r>
          </a:p>
          <a:p>
            <a:pPr marL="228600" lvl="1" indent="-228600">
              <a:lnSpc>
                <a:spcPct val="90000"/>
              </a:lnSpc>
              <a:spcBef>
                <a:spcPts val="1000"/>
              </a:spcBef>
              <a:buClr>
                <a:schemeClr val="tx2"/>
              </a:buClr>
              <a:buFont typeface="Arial" panose="020B0604020202020204" pitchFamily="34" charset="0"/>
              <a:buChar char="•"/>
            </a:pPr>
            <a:r>
              <a:rPr lang="en-US" sz="1600" dirty="0"/>
              <a:t>Care will depend on whether the interface has a fully automated solution for verification or not</a:t>
            </a:r>
          </a:p>
          <a:p>
            <a:pPr marL="228600" lvl="1" indent="-228600">
              <a:lnSpc>
                <a:spcPct val="90000"/>
              </a:lnSpc>
              <a:spcBef>
                <a:spcPts val="1000"/>
              </a:spcBef>
              <a:buClr>
                <a:schemeClr val="tx2"/>
              </a:buClr>
              <a:buFont typeface="Arial" panose="020B0604020202020204" pitchFamily="34" charset="0"/>
              <a:buChar char="•"/>
            </a:pPr>
            <a:r>
              <a:rPr lang="en-US" sz="1600" dirty="0"/>
              <a:t>Other interfaces will have to preform random verification checks</a:t>
            </a:r>
          </a:p>
          <a:p>
            <a:pPr marL="228600" lvl="1" indent="-228600">
              <a:lnSpc>
                <a:spcPct val="90000"/>
              </a:lnSpc>
              <a:spcBef>
                <a:spcPts val="1000"/>
              </a:spcBef>
              <a:buClr>
                <a:schemeClr val="tx2"/>
              </a:buClr>
              <a:buFont typeface="Arial" panose="020B0604020202020204" pitchFamily="34" charset="0"/>
              <a:buChar char="•"/>
            </a:pPr>
            <a:r>
              <a:rPr lang="en-US" sz="1600" dirty="0"/>
              <a:t>For instance – if no checks are being done then due commercial care not carried out and limited liability would not apply</a:t>
            </a:r>
          </a:p>
          <a:p>
            <a:pPr marL="228600" lvl="1" indent="-228600">
              <a:lnSpc>
                <a:spcPct val="90000"/>
              </a:lnSpc>
              <a:spcBef>
                <a:spcPts val="1000"/>
              </a:spcBef>
              <a:buClr>
                <a:schemeClr val="tx2"/>
              </a:buClr>
              <a:buFont typeface="Arial" panose="020B0604020202020204" pitchFamily="34" charset="0"/>
              <a:buChar char="•"/>
            </a:pPr>
            <a:r>
              <a:rPr lang="en-US" sz="1600" dirty="0"/>
              <a:t>Examples of due care – communicated with underlying suppliers what information is required, requires underlying suppliers to upload this information to interface, reasonable verification checks set up, use data that might be available from else where on their systems to verify information</a:t>
            </a:r>
          </a:p>
        </p:txBody>
      </p:sp>
      <p:sp>
        <p:nvSpPr>
          <p:cNvPr id="2" name="Title 1">
            <a:extLst>
              <a:ext uri="{FF2B5EF4-FFF2-40B4-BE49-F238E27FC236}">
                <a16:creationId xmlns:a16="http://schemas.microsoft.com/office/drawing/2014/main" id="{F2644A2C-E0DC-0915-A6A5-8ADB35E39E26}"/>
              </a:ext>
            </a:extLst>
          </p:cNvPr>
          <p:cNvSpPr txBox="1">
            <a:spLocks/>
          </p:cNvSpPr>
          <p:nvPr/>
        </p:nvSpPr>
        <p:spPr>
          <a:xfrm>
            <a:off x="560354" y="185362"/>
            <a:ext cx="11631646" cy="1325563"/>
          </a:xfrm>
          <a:prstGeom prst="rect">
            <a:avLst/>
          </a:prstGeom>
        </p:spPr>
        <p:txBody>
          <a:bodyPr/>
          <a:lstStyle>
            <a:lvl1pPr algn="l" defTabSz="914400" rtl="0" eaLnBrk="1" latinLnBrk="0" hangingPunct="1">
              <a:lnSpc>
                <a:spcPct val="90000"/>
              </a:lnSpc>
              <a:spcBef>
                <a:spcPct val="0"/>
              </a:spcBef>
              <a:buNone/>
              <a:defRPr sz="4800" b="0" kern="1200">
                <a:solidFill>
                  <a:schemeClr val="bg1"/>
                </a:solidFill>
                <a:latin typeface="+mj-lt"/>
                <a:ea typeface="+mj-ea"/>
                <a:cs typeface="+mj-cs"/>
              </a:defRPr>
            </a:lvl1pPr>
          </a:lstStyle>
          <a:p>
            <a:pPr>
              <a:lnSpc>
                <a:spcPct val="150000"/>
              </a:lnSpc>
              <a:spcBef>
                <a:spcPts val="600"/>
              </a:spcBef>
            </a:pPr>
            <a:r>
              <a:rPr lang="en-US" sz="4400" dirty="0"/>
              <a:t>Implications of being a deemed supplier (2/2)</a:t>
            </a:r>
          </a:p>
        </p:txBody>
      </p:sp>
      <p:sp>
        <p:nvSpPr>
          <p:cNvPr id="4" name="Slide Number Placeholder 4">
            <a:extLst>
              <a:ext uri="{FF2B5EF4-FFF2-40B4-BE49-F238E27FC236}">
                <a16:creationId xmlns:a16="http://schemas.microsoft.com/office/drawing/2014/main" id="{BA563020-B66C-84D9-D5DB-76A53125E36B}"/>
              </a:ext>
            </a:extLst>
          </p:cNvPr>
          <p:cNvSpPr txBox="1">
            <a:spLocks/>
          </p:cNvSpPr>
          <p:nvPr/>
        </p:nvSpPr>
        <p:spPr>
          <a:xfrm>
            <a:off x="838200" y="6240238"/>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BFC0F0-E31D-44BF-B017-233CDB2896A6}" type="slidenum">
              <a:rPr lang="en-US" sz="1200" smtClean="0"/>
              <a:pPr/>
              <a:t>57</a:t>
            </a:fld>
            <a:endParaRPr lang="en-US" sz="1200" dirty="0"/>
          </a:p>
        </p:txBody>
      </p:sp>
      <p:sp>
        <p:nvSpPr>
          <p:cNvPr id="5" name="Footer Placeholder 3">
            <a:extLst>
              <a:ext uri="{FF2B5EF4-FFF2-40B4-BE49-F238E27FC236}">
                <a16:creationId xmlns:a16="http://schemas.microsoft.com/office/drawing/2014/main" id="{9814E8C5-6DE9-98C2-A1DF-A688CD48B3D8}"/>
              </a:ext>
            </a:extLst>
          </p:cNvPr>
          <p:cNvSpPr>
            <a:spLocks noGrp="1"/>
          </p:cNvSpPr>
          <p:nvPr>
            <p:ph type="ftr" sz="quarter" idx="11"/>
          </p:nvPr>
        </p:nvSpPr>
        <p:spPr>
          <a:xfrm>
            <a:off x="4038600" y="6240238"/>
            <a:ext cx="4114800" cy="365125"/>
          </a:xfrm>
        </p:spPr>
        <p:txBody>
          <a:bodyPr/>
          <a:lstStyle/>
          <a:p>
            <a:r>
              <a:rPr lang="en-US" dirty="0"/>
              <a:t>Copyright © Sales Tax Institute 2024</a:t>
            </a:r>
          </a:p>
        </p:txBody>
      </p:sp>
    </p:spTree>
    <p:extLst>
      <p:ext uri="{BB962C8B-B14F-4D97-AF65-F5344CB8AC3E}">
        <p14:creationId xmlns:p14="http://schemas.microsoft.com/office/powerpoint/2010/main" val="10469841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DD30-5737-44C6-A004-51ED7C897ACF}"/>
              </a:ext>
            </a:extLst>
          </p:cNvPr>
          <p:cNvSpPr>
            <a:spLocks noGrp="1"/>
          </p:cNvSpPr>
          <p:nvPr>
            <p:ph type="title"/>
          </p:nvPr>
        </p:nvSpPr>
        <p:spPr/>
        <p:txBody>
          <a:bodyPr>
            <a:normAutofit fontScale="90000"/>
          </a:bodyPr>
          <a:lstStyle/>
          <a:p>
            <a:r>
              <a:rPr lang="en-US" b="1" dirty="0"/>
              <a:t>Example: </a:t>
            </a:r>
            <a:r>
              <a:rPr lang="en-US" dirty="0"/>
              <a:t>B2C Transactions: E-Commerce</a:t>
            </a:r>
            <a:br>
              <a:rPr lang="en-US" dirty="0"/>
            </a:br>
            <a:r>
              <a:rPr lang="en-US" dirty="0"/>
              <a:t>Selling goods supplied by U.S. Company (1/2)</a:t>
            </a:r>
          </a:p>
        </p:txBody>
      </p:sp>
      <p:sp>
        <p:nvSpPr>
          <p:cNvPr id="3" name="Content Placeholder 2">
            <a:extLst>
              <a:ext uri="{FF2B5EF4-FFF2-40B4-BE49-F238E27FC236}">
                <a16:creationId xmlns:a16="http://schemas.microsoft.com/office/drawing/2014/main" id="{BEEE9731-3F4D-4197-AFE3-5246FE3A646D}"/>
              </a:ext>
            </a:extLst>
          </p:cNvPr>
          <p:cNvSpPr>
            <a:spLocks noGrp="1"/>
          </p:cNvSpPr>
          <p:nvPr>
            <p:ph idx="1"/>
          </p:nvPr>
        </p:nvSpPr>
        <p:spPr/>
        <p:txBody>
          <a:bodyPr>
            <a:normAutofit fontScale="92500" lnSpcReduction="10000"/>
          </a:bodyPr>
          <a:lstStyle/>
          <a:p>
            <a:r>
              <a:rPr lang="en-US" dirty="0"/>
              <a:t>Scenario 1</a:t>
            </a:r>
          </a:p>
          <a:p>
            <a:pPr lvl="1"/>
            <a:r>
              <a:rPr lang="en-US" dirty="0"/>
              <a:t>Sale of goods via the internet / through a mail order catalogue. </a:t>
            </a:r>
          </a:p>
          <a:p>
            <a:pPr lvl="1"/>
            <a:r>
              <a:rPr lang="en-US" dirty="0"/>
              <a:t>Incoterms: e.g. DDP </a:t>
            </a:r>
            <a:r>
              <a:rPr lang="en-US" dirty="0">
                <a:latin typeface="Calibri" panose="020F0502020204030204" pitchFamily="34" charset="0"/>
                <a:cs typeface="Calibri" panose="020F0502020204030204" pitchFamily="34" charset="0"/>
              </a:rPr>
              <a:t>→</a:t>
            </a:r>
            <a:r>
              <a:rPr lang="en-US" dirty="0"/>
              <a:t> US Company is importer of record.</a:t>
            </a:r>
          </a:p>
          <a:p>
            <a:pPr marL="0" indent="0">
              <a:buNone/>
            </a:pPr>
            <a:endParaRPr lang="en-US" dirty="0"/>
          </a:p>
          <a:p>
            <a:endParaRPr lang="en-US" dirty="0"/>
          </a:p>
          <a:p>
            <a:endParaRPr lang="en-US" dirty="0"/>
          </a:p>
          <a:p>
            <a:r>
              <a:rPr lang="en-US" dirty="0"/>
              <a:t>VAT implications of Scenario 1</a:t>
            </a:r>
          </a:p>
          <a:p>
            <a:pPr lvl="1"/>
            <a:r>
              <a:rPr lang="en-US" dirty="0"/>
              <a:t>US company has to register for VAT in the EU (OSS / IOSS) and fulfill reporting obligations.</a:t>
            </a:r>
          </a:p>
          <a:p>
            <a:endParaRPr lang="en-US" dirty="0"/>
          </a:p>
        </p:txBody>
      </p:sp>
      <p:sp>
        <p:nvSpPr>
          <p:cNvPr id="4" name="Footer Placeholder 3">
            <a:extLst>
              <a:ext uri="{FF2B5EF4-FFF2-40B4-BE49-F238E27FC236}">
                <a16:creationId xmlns:a16="http://schemas.microsoft.com/office/drawing/2014/main" id="{135B5443-5513-4E1B-848F-B67D91473275}"/>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14990AEA-84CE-4871-9525-4F8255F6BD01}"/>
              </a:ext>
            </a:extLst>
          </p:cNvPr>
          <p:cNvSpPr>
            <a:spLocks noGrp="1"/>
          </p:cNvSpPr>
          <p:nvPr>
            <p:ph type="sldNum" sz="quarter" idx="4"/>
          </p:nvPr>
        </p:nvSpPr>
        <p:spPr/>
        <p:txBody>
          <a:bodyPr/>
          <a:lstStyle/>
          <a:p>
            <a:fld id="{62BFC0F0-E31D-44BF-B017-233CDB2896A6}" type="slidenum">
              <a:rPr lang="en-US" smtClean="0"/>
              <a:pPr/>
              <a:t>58</a:t>
            </a:fld>
            <a:endParaRPr lang="en-US"/>
          </a:p>
        </p:txBody>
      </p:sp>
      <p:pic>
        <p:nvPicPr>
          <p:cNvPr id="7" name="Picture 2">
            <a:extLst>
              <a:ext uri="{FF2B5EF4-FFF2-40B4-BE49-F238E27FC236}">
                <a16:creationId xmlns:a16="http://schemas.microsoft.com/office/drawing/2014/main" id="{01A5031E-73A4-4BF8-9706-B0B9904CD7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498" y="3195147"/>
            <a:ext cx="5105003"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42067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114C9-A9F6-40B2-8CF5-2A0390F393FA}"/>
              </a:ext>
            </a:extLst>
          </p:cNvPr>
          <p:cNvSpPr>
            <a:spLocks noGrp="1"/>
          </p:cNvSpPr>
          <p:nvPr>
            <p:ph type="title"/>
          </p:nvPr>
        </p:nvSpPr>
        <p:spPr/>
        <p:txBody>
          <a:bodyPr>
            <a:normAutofit fontScale="90000"/>
          </a:bodyPr>
          <a:lstStyle/>
          <a:p>
            <a:r>
              <a:rPr lang="en-US" b="1" dirty="0"/>
              <a:t>Example: </a:t>
            </a:r>
            <a:r>
              <a:rPr lang="en-US" dirty="0"/>
              <a:t>B2C Transactions: E-Commerce</a:t>
            </a:r>
            <a:br>
              <a:rPr lang="en-US" dirty="0"/>
            </a:br>
            <a:r>
              <a:rPr lang="en-US" dirty="0"/>
              <a:t>Selling goods supplied by U.S. Company (2/2)</a:t>
            </a:r>
          </a:p>
        </p:txBody>
      </p:sp>
      <p:sp>
        <p:nvSpPr>
          <p:cNvPr id="3" name="Content Placeholder 2">
            <a:extLst>
              <a:ext uri="{FF2B5EF4-FFF2-40B4-BE49-F238E27FC236}">
                <a16:creationId xmlns:a16="http://schemas.microsoft.com/office/drawing/2014/main" id="{0C3C0DF0-34A8-4945-AEE5-D36CBA06FCBC}"/>
              </a:ext>
            </a:extLst>
          </p:cNvPr>
          <p:cNvSpPr>
            <a:spLocks noGrp="1"/>
          </p:cNvSpPr>
          <p:nvPr>
            <p:ph idx="1"/>
          </p:nvPr>
        </p:nvSpPr>
        <p:spPr/>
        <p:txBody>
          <a:bodyPr/>
          <a:lstStyle/>
          <a:p>
            <a:r>
              <a:rPr lang="en-US" dirty="0"/>
              <a:t>Scenario 2 - Simplification opportunities</a:t>
            </a:r>
          </a:p>
          <a:p>
            <a:pPr lvl="1"/>
            <a:r>
              <a:rPr lang="en-US" dirty="0"/>
              <a:t>Incoterms: e.g. DAP, FCA or Ex Works.</a:t>
            </a:r>
          </a:p>
          <a:p>
            <a:pPr lvl="1"/>
            <a:r>
              <a:rPr lang="en-US" dirty="0"/>
              <a:t>Customer will act as importer of record.</a:t>
            </a:r>
          </a:p>
          <a:p>
            <a:pPr lvl="1"/>
            <a:r>
              <a:rPr lang="en-US" dirty="0"/>
              <a:t>US Company does not have to register for VAT in the EU.</a:t>
            </a:r>
          </a:p>
          <a:p>
            <a:endParaRPr lang="en-US" dirty="0"/>
          </a:p>
          <a:p>
            <a:r>
              <a:rPr lang="en-US" dirty="0"/>
              <a:t>If goods are supplied from a warehouse of the US company located in the EU, US Company has to register for VAT!</a:t>
            </a:r>
          </a:p>
          <a:p>
            <a:endParaRPr lang="en-US" dirty="0"/>
          </a:p>
        </p:txBody>
      </p:sp>
      <p:sp>
        <p:nvSpPr>
          <p:cNvPr id="4" name="Footer Placeholder 3">
            <a:extLst>
              <a:ext uri="{FF2B5EF4-FFF2-40B4-BE49-F238E27FC236}">
                <a16:creationId xmlns:a16="http://schemas.microsoft.com/office/drawing/2014/main" id="{31BD75A5-FB2E-44CF-ACC6-B14AB85C54B5}"/>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5DB09C10-32DE-408D-B8F6-56963BEDCA94}"/>
              </a:ext>
            </a:extLst>
          </p:cNvPr>
          <p:cNvSpPr>
            <a:spLocks noGrp="1"/>
          </p:cNvSpPr>
          <p:nvPr>
            <p:ph type="sldNum" sz="quarter" idx="4"/>
          </p:nvPr>
        </p:nvSpPr>
        <p:spPr/>
        <p:txBody>
          <a:bodyPr/>
          <a:lstStyle/>
          <a:p>
            <a:fld id="{62BFC0F0-E31D-44BF-B017-233CDB2896A6}" type="slidenum">
              <a:rPr lang="en-US" smtClean="0"/>
              <a:pPr/>
              <a:t>59</a:t>
            </a:fld>
            <a:endParaRPr lang="en-US"/>
          </a:p>
        </p:txBody>
      </p:sp>
    </p:spTree>
    <p:extLst>
      <p:ext uri="{BB962C8B-B14F-4D97-AF65-F5344CB8AC3E}">
        <p14:creationId xmlns:p14="http://schemas.microsoft.com/office/powerpoint/2010/main" val="1647802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11022-3C07-50B4-5130-AA6C15335351}"/>
              </a:ext>
            </a:extLst>
          </p:cNvPr>
          <p:cNvSpPr>
            <a:spLocks noGrp="1"/>
          </p:cNvSpPr>
          <p:nvPr>
            <p:ph type="title"/>
          </p:nvPr>
        </p:nvSpPr>
        <p:spPr/>
        <p:txBody>
          <a:bodyPr/>
          <a:lstStyle/>
          <a:p>
            <a:r>
              <a:rPr lang="en-US" dirty="0"/>
              <a:t>Framework of EU VAT</a:t>
            </a:r>
          </a:p>
        </p:txBody>
      </p:sp>
      <p:sp>
        <p:nvSpPr>
          <p:cNvPr id="3" name="Footer Placeholder 2">
            <a:extLst>
              <a:ext uri="{FF2B5EF4-FFF2-40B4-BE49-F238E27FC236}">
                <a16:creationId xmlns:a16="http://schemas.microsoft.com/office/drawing/2014/main" id="{72A0CC46-F6F5-7027-DF21-4C688A2F3C27}"/>
              </a:ext>
            </a:extLst>
          </p:cNvPr>
          <p:cNvSpPr>
            <a:spLocks noGrp="1"/>
          </p:cNvSpPr>
          <p:nvPr>
            <p:ph type="ftr" sz="quarter" idx="11"/>
          </p:nvPr>
        </p:nvSpPr>
        <p:spPr/>
        <p:txBody>
          <a:bodyPr/>
          <a:lstStyle/>
          <a:p>
            <a:r>
              <a:rPr lang="en-US" dirty="0"/>
              <a:t>Copyright © Sales Tax Institute 2024</a:t>
            </a:r>
          </a:p>
        </p:txBody>
      </p:sp>
      <p:sp>
        <p:nvSpPr>
          <p:cNvPr id="4" name="Content Placeholder 3">
            <a:extLst>
              <a:ext uri="{FF2B5EF4-FFF2-40B4-BE49-F238E27FC236}">
                <a16:creationId xmlns:a16="http://schemas.microsoft.com/office/drawing/2014/main" id="{38693DC8-ACB5-236B-DA72-5692BAF1090E}"/>
              </a:ext>
            </a:extLst>
          </p:cNvPr>
          <p:cNvSpPr>
            <a:spLocks noGrp="1"/>
          </p:cNvSpPr>
          <p:nvPr>
            <p:ph sz="quarter" idx="13"/>
          </p:nvPr>
        </p:nvSpPr>
        <p:spPr>
          <a:xfrm>
            <a:off x="838200" y="1916079"/>
            <a:ext cx="6998110" cy="4088946"/>
          </a:xfrm>
        </p:spPr>
        <p:txBody>
          <a:bodyPr/>
          <a:lstStyle/>
          <a:p>
            <a:r>
              <a:rPr lang="en-US"/>
              <a:t>The VAT system of the current 27 EU Member States are based on EC Directives</a:t>
            </a:r>
          </a:p>
          <a:p>
            <a:r>
              <a:rPr lang="en-US"/>
              <a:t>Part of the EC Directives have direct effect on local laws to give uniformity.</a:t>
            </a:r>
          </a:p>
          <a:p>
            <a:r>
              <a:rPr lang="en-US"/>
              <a:t>Parts of the EC Directives allow each country to implement the local country laws</a:t>
            </a:r>
            <a:endParaRPr lang="en-US" dirty="0"/>
          </a:p>
        </p:txBody>
      </p:sp>
      <p:sp>
        <p:nvSpPr>
          <p:cNvPr id="7" name="Text Box 10">
            <a:extLst>
              <a:ext uri="{FF2B5EF4-FFF2-40B4-BE49-F238E27FC236}">
                <a16:creationId xmlns:a16="http://schemas.microsoft.com/office/drawing/2014/main" id="{0E7EE7BA-980A-5B7C-8232-22E8D63F619E}"/>
              </a:ext>
            </a:extLst>
          </p:cNvPr>
          <p:cNvSpPr txBox="1">
            <a:spLocks noChangeArrowheads="1"/>
          </p:cNvSpPr>
          <p:nvPr/>
        </p:nvSpPr>
        <p:spPr bwMode="auto">
          <a:xfrm>
            <a:off x="7836460" y="1344832"/>
            <a:ext cx="3888432" cy="241919"/>
          </a:xfrm>
          <a:prstGeom prst="rect">
            <a:avLst/>
          </a:prstGeom>
          <a:solidFill>
            <a:schemeClr val="accent1"/>
          </a:solidFill>
          <a:ln w="12700" algn="ctr">
            <a:solidFill>
              <a:schemeClr val="tx1"/>
            </a:solidFill>
            <a:miter lim="800000"/>
            <a:headEnd/>
            <a:tailEnd type="none" w="sm" len="med"/>
          </a:ln>
        </p:spPr>
        <p:txBody>
          <a:bodyPr lIns="40118" tIns="40118" rIns="40118" bIns="40118" anchor="ctr" anchorCtr="1"/>
          <a:lstStyle/>
          <a:p>
            <a:r>
              <a:rPr lang="en-GB" b="1" dirty="0">
                <a:solidFill>
                  <a:srgbClr val="FFFFFF"/>
                </a:solidFill>
                <a:latin typeface="Gibson Light" panose="02000000000000000000" pitchFamily="50" charset="0"/>
              </a:rPr>
              <a:t>Some EU Directives</a:t>
            </a:r>
          </a:p>
        </p:txBody>
      </p:sp>
      <p:sp>
        <p:nvSpPr>
          <p:cNvPr id="8" name="Rectangle 11">
            <a:extLst>
              <a:ext uri="{FF2B5EF4-FFF2-40B4-BE49-F238E27FC236}">
                <a16:creationId xmlns:a16="http://schemas.microsoft.com/office/drawing/2014/main" id="{608B9820-77E5-91B9-4C08-1F38DA17C49E}"/>
              </a:ext>
            </a:extLst>
          </p:cNvPr>
          <p:cNvSpPr>
            <a:spLocks noChangeArrowheads="1"/>
          </p:cNvSpPr>
          <p:nvPr/>
        </p:nvSpPr>
        <p:spPr bwMode="auto">
          <a:xfrm>
            <a:off x="7836460" y="1586751"/>
            <a:ext cx="3888432" cy="3400360"/>
          </a:xfrm>
          <a:prstGeom prst="rect">
            <a:avLst/>
          </a:prstGeom>
          <a:noFill/>
          <a:ln w="12700" algn="ctr">
            <a:solidFill>
              <a:schemeClr val="tx1"/>
            </a:solidFill>
            <a:miter lim="800000"/>
            <a:headEnd/>
            <a:tailEnd/>
          </a:ln>
        </p:spPr>
        <p:txBody>
          <a:bodyPr lIns="40118" tIns="40118" rIns="40118" bIns="40118"/>
          <a:lstStyle/>
          <a:p>
            <a:pPr marL="95219" lvl="1" indent="1588">
              <a:spcBef>
                <a:spcPct val="15000"/>
              </a:spcBef>
            </a:pPr>
            <a:endParaRPr lang="en-GB" sz="400" dirty="0">
              <a:solidFill>
                <a:srgbClr val="42526C"/>
              </a:solidFill>
              <a:latin typeface="Gibson Light" panose="02000000000000000000" pitchFamily="50" charset="0"/>
              <a:ea typeface="Palatino" pitchFamily="2" charset="77"/>
            </a:endParaRPr>
          </a:p>
          <a:p>
            <a:pPr marL="95219" lvl="1" indent="1588">
              <a:spcBef>
                <a:spcPct val="15000"/>
              </a:spcBef>
            </a:pPr>
            <a:r>
              <a:rPr lang="en-GB" dirty="0">
                <a:solidFill>
                  <a:srgbClr val="42526C"/>
                </a:solidFill>
                <a:latin typeface="Gibson Light" panose="02000000000000000000" pitchFamily="50" charset="0"/>
                <a:ea typeface="Palatino" pitchFamily="2" charset="77"/>
              </a:rPr>
              <a:t>1st Directive [67/227/EEC]</a:t>
            </a:r>
          </a:p>
          <a:p>
            <a:pPr marL="95219" lvl="1" indent="1588">
              <a:spcBef>
                <a:spcPct val="15000"/>
              </a:spcBef>
            </a:pPr>
            <a:endParaRPr lang="en-GB" sz="400" dirty="0">
              <a:solidFill>
                <a:srgbClr val="42526C"/>
              </a:solidFill>
              <a:latin typeface="Gibson Light" panose="02000000000000000000" pitchFamily="50" charset="0"/>
              <a:ea typeface="Palatino" pitchFamily="2" charset="77"/>
            </a:endParaRPr>
          </a:p>
          <a:p>
            <a:pPr marL="95219" lvl="1" indent="1588">
              <a:spcBef>
                <a:spcPct val="15000"/>
              </a:spcBef>
            </a:pPr>
            <a:r>
              <a:rPr lang="en-GB" dirty="0">
                <a:solidFill>
                  <a:srgbClr val="42526C"/>
                </a:solidFill>
                <a:latin typeface="Gibson Light" panose="02000000000000000000" pitchFamily="50" charset="0"/>
                <a:ea typeface="Palatino" pitchFamily="2" charset="77"/>
              </a:rPr>
              <a:t>2nd Directive [67/228EEC]</a:t>
            </a:r>
          </a:p>
          <a:p>
            <a:pPr marL="95219" lvl="1" indent="1588">
              <a:spcBef>
                <a:spcPct val="15000"/>
              </a:spcBef>
            </a:pPr>
            <a:endParaRPr lang="en-GB" sz="400" dirty="0">
              <a:solidFill>
                <a:srgbClr val="42526C"/>
              </a:solidFill>
              <a:latin typeface="Gibson Light" panose="02000000000000000000" pitchFamily="50" charset="0"/>
              <a:ea typeface="Palatino" pitchFamily="2" charset="77"/>
            </a:endParaRPr>
          </a:p>
          <a:p>
            <a:pPr marL="95219" lvl="1" indent="1588">
              <a:spcBef>
                <a:spcPct val="15000"/>
              </a:spcBef>
            </a:pPr>
            <a:r>
              <a:rPr lang="en-GB" dirty="0">
                <a:solidFill>
                  <a:srgbClr val="42526C"/>
                </a:solidFill>
                <a:latin typeface="Gibson Light" panose="02000000000000000000" pitchFamily="50" charset="0"/>
                <a:ea typeface="Palatino" pitchFamily="2" charset="77"/>
              </a:rPr>
              <a:t>6th Directive [77/388/EEC]</a:t>
            </a:r>
          </a:p>
          <a:p>
            <a:pPr marL="95219" lvl="1" indent="1588">
              <a:spcBef>
                <a:spcPct val="15000"/>
              </a:spcBef>
            </a:pPr>
            <a:endParaRPr lang="en-GB" sz="400" dirty="0">
              <a:solidFill>
                <a:srgbClr val="42526C"/>
              </a:solidFill>
              <a:latin typeface="Gibson Light" panose="02000000000000000000" pitchFamily="50" charset="0"/>
              <a:ea typeface="Palatino" pitchFamily="2" charset="77"/>
            </a:endParaRPr>
          </a:p>
          <a:p>
            <a:pPr marL="95219" lvl="1" indent="1588">
              <a:spcBef>
                <a:spcPct val="15000"/>
              </a:spcBef>
            </a:pPr>
            <a:r>
              <a:rPr lang="en-GB" dirty="0">
                <a:solidFill>
                  <a:srgbClr val="42526C"/>
                </a:solidFill>
                <a:latin typeface="Gibson Light" panose="02000000000000000000" pitchFamily="50" charset="0"/>
                <a:ea typeface="Palatino" pitchFamily="2" charset="77"/>
              </a:rPr>
              <a:t>7th Directive [94/5/EEC]</a:t>
            </a:r>
          </a:p>
          <a:p>
            <a:pPr marL="95219" lvl="1" indent="1588">
              <a:spcBef>
                <a:spcPct val="15000"/>
              </a:spcBef>
            </a:pPr>
            <a:endParaRPr lang="en-GB" sz="400" dirty="0">
              <a:solidFill>
                <a:srgbClr val="42526C"/>
              </a:solidFill>
              <a:latin typeface="Gibson Light" panose="02000000000000000000" pitchFamily="50" charset="0"/>
              <a:ea typeface="Palatino" pitchFamily="2" charset="77"/>
            </a:endParaRPr>
          </a:p>
          <a:p>
            <a:pPr marL="95219" lvl="1" indent="1588">
              <a:spcBef>
                <a:spcPct val="15000"/>
              </a:spcBef>
            </a:pPr>
            <a:r>
              <a:rPr lang="en-GB" b="1" i="1" dirty="0">
                <a:solidFill>
                  <a:srgbClr val="42526C"/>
                </a:solidFill>
                <a:latin typeface="Gibson Light" panose="02000000000000000000" pitchFamily="50" charset="0"/>
                <a:ea typeface="Palatino" pitchFamily="2" charset="77"/>
              </a:rPr>
              <a:t>8th Directive [79/1072/EEC]</a:t>
            </a:r>
          </a:p>
          <a:p>
            <a:pPr marL="95219" lvl="1" indent="1588">
              <a:spcBef>
                <a:spcPct val="15000"/>
              </a:spcBef>
            </a:pPr>
            <a:endParaRPr lang="en-GB" sz="400" b="1" i="1" dirty="0">
              <a:solidFill>
                <a:srgbClr val="42526C"/>
              </a:solidFill>
              <a:latin typeface="Gibson Light" panose="02000000000000000000" pitchFamily="50" charset="0"/>
              <a:ea typeface="Palatino" pitchFamily="2" charset="77"/>
            </a:endParaRPr>
          </a:p>
          <a:p>
            <a:pPr marL="95219" lvl="1" indent="1588">
              <a:spcBef>
                <a:spcPct val="15000"/>
              </a:spcBef>
            </a:pPr>
            <a:r>
              <a:rPr lang="en-GB" dirty="0">
                <a:solidFill>
                  <a:srgbClr val="42526C"/>
                </a:solidFill>
                <a:latin typeface="Gibson Light" panose="02000000000000000000" pitchFamily="50" charset="0"/>
                <a:ea typeface="Palatino" pitchFamily="2" charset="77"/>
              </a:rPr>
              <a:t>10th Directive [84/386/EEC]</a:t>
            </a:r>
          </a:p>
          <a:p>
            <a:pPr marL="95219" lvl="1" indent="1588">
              <a:spcBef>
                <a:spcPct val="15000"/>
              </a:spcBef>
            </a:pPr>
            <a:endParaRPr lang="en-GB" sz="400" dirty="0">
              <a:solidFill>
                <a:srgbClr val="42526C"/>
              </a:solidFill>
              <a:latin typeface="Gibson Light" panose="02000000000000000000" pitchFamily="50" charset="0"/>
              <a:ea typeface="Palatino" pitchFamily="2" charset="77"/>
            </a:endParaRPr>
          </a:p>
          <a:p>
            <a:pPr marL="95219" lvl="1" indent="1588">
              <a:spcBef>
                <a:spcPct val="15000"/>
              </a:spcBef>
            </a:pPr>
            <a:r>
              <a:rPr lang="en-GB" b="1" i="1" dirty="0">
                <a:solidFill>
                  <a:srgbClr val="42526C"/>
                </a:solidFill>
                <a:latin typeface="Gibson Light" panose="02000000000000000000" pitchFamily="50" charset="0"/>
                <a:ea typeface="Palatino" pitchFamily="2" charset="77"/>
              </a:rPr>
              <a:t>13th Directive [86/560/EEC]</a:t>
            </a:r>
            <a:endParaRPr lang="en-GB" sz="1100" b="1" i="1" dirty="0">
              <a:solidFill>
                <a:srgbClr val="42526C"/>
              </a:solidFill>
              <a:latin typeface="Gibson Light" panose="02000000000000000000" pitchFamily="50" charset="0"/>
              <a:ea typeface="Palatino" pitchFamily="2" charset="77"/>
            </a:endParaRPr>
          </a:p>
          <a:p>
            <a:pPr marL="95219" lvl="1" indent="1588">
              <a:spcBef>
                <a:spcPct val="15000"/>
              </a:spcBef>
            </a:pPr>
            <a:endParaRPr lang="en-GB" sz="1100" b="1" i="1" dirty="0">
              <a:solidFill>
                <a:srgbClr val="42526C"/>
              </a:solidFill>
              <a:latin typeface="Gibson Light" panose="02000000000000000000" pitchFamily="50" charset="0"/>
              <a:ea typeface="Palatino" pitchFamily="2" charset="77"/>
            </a:endParaRPr>
          </a:p>
          <a:p>
            <a:pPr marL="95219" lvl="1" indent="1588"/>
            <a:endParaRPr lang="en-GB" sz="400" dirty="0">
              <a:solidFill>
                <a:srgbClr val="42526C"/>
              </a:solidFill>
              <a:latin typeface="Gibson Light" panose="02000000000000000000" pitchFamily="50" charset="0"/>
              <a:ea typeface="Palatino" pitchFamily="2" charset="77"/>
            </a:endParaRPr>
          </a:p>
          <a:p>
            <a:pPr marL="95219" lvl="1" indent="1588"/>
            <a:r>
              <a:rPr lang="en-GB" b="1" dirty="0">
                <a:solidFill>
                  <a:srgbClr val="42526C"/>
                </a:solidFill>
                <a:latin typeface="Gibson Light" panose="02000000000000000000" pitchFamily="50" charset="0"/>
                <a:ea typeface="Palatino" pitchFamily="2" charset="77"/>
              </a:rPr>
              <a:t>Council Directive 2006/112/EEC</a:t>
            </a:r>
          </a:p>
        </p:txBody>
      </p:sp>
      <p:grpSp>
        <p:nvGrpSpPr>
          <p:cNvPr id="9" name="Group 4">
            <a:extLst>
              <a:ext uri="{FF2B5EF4-FFF2-40B4-BE49-F238E27FC236}">
                <a16:creationId xmlns:a16="http://schemas.microsoft.com/office/drawing/2014/main" id="{DFCCEF37-44FF-62E4-91EA-AE5478CF0E17}"/>
              </a:ext>
            </a:extLst>
          </p:cNvPr>
          <p:cNvGrpSpPr>
            <a:grpSpLocks/>
          </p:cNvGrpSpPr>
          <p:nvPr/>
        </p:nvGrpSpPr>
        <p:grpSpPr bwMode="auto">
          <a:xfrm>
            <a:off x="7836460" y="5014379"/>
            <a:ext cx="3888432" cy="1003833"/>
            <a:chOff x="188" y="872"/>
            <a:chExt cx="1946" cy="1141"/>
          </a:xfrm>
        </p:grpSpPr>
        <p:sp>
          <p:nvSpPr>
            <p:cNvPr id="10" name="Text Box 10">
              <a:extLst>
                <a:ext uri="{FF2B5EF4-FFF2-40B4-BE49-F238E27FC236}">
                  <a16:creationId xmlns:a16="http://schemas.microsoft.com/office/drawing/2014/main" id="{7B03A1B4-CF90-FEF2-624E-A9D67C1EDEAA}"/>
                </a:ext>
              </a:extLst>
            </p:cNvPr>
            <p:cNvSpPr txBox="1">
              <a:spLocks noChangeArrowheads="1"/>
            </p:cNvSpPr>
            <p:nvPr/>
          </p:nvSpPr>
          <p:spPr bwMode="auto">
            <a:xfrm>
              <a:off x="188" y="872"/>
              <a:ext cx="1946" cy="287"/>
            </a:xfrm>
            <a:prstGeom prst="rect">
              <a:avLst/>
            </a:prstGeom>
            <a:solidFill>
              <a:schemeClr val="accent1"/>
            </a:solidFill>
            <a:ln w="12700" algn="ctr">
              <a:solidFill>
                <a:schemeClr val="tx1"/>
              </a:solidFill>
              <a:miter lim="800000"/>
              <a:headEnd/>
              <a:tailEnd type="none" w="sm" len="med"/>
            </a:ln>
          </p:spPr>
          <p:txBody>
            <a:bodyPr lIns="40118" tIns="40118" rIns="40118" bIns="40118" anchor="ctr" anchorCtr="1"/>
            <a:lstStyle/>
            <a:p>
              <a:r>
                <a:rPr lang="en-GB" b="1">
                  <a:solidFill>
                    <a:srgbClr val="FFFFFF"/>
                  </a:solidFill>
                  <a:latin typeface="Gibson Light" panose="02000000000000000000" pitchFamily="50" charset="0"/>
                </a:rPr>
                <a:t>Regulation(s) </a:t>
              </a:r>
            </a:p>
          </p:txBody>
        </p:sp>
        <p:sp>
          <p:nvSpPr>
            <p:cNvPr id="11" name="Rectangle 11">
              <a:extLst>
                <a:ext uri="{FF2B5EF4-FFF2-40B4-BE49-F238E27FC236}">
                  <a16:creationId xmlns:a16="http://schemas.microsoft.com/office/drawing/2014/main" id="{0B747660-B656-5C7C-4905-97D2B4752DF1}"/>
                </a:ext>
              </a:extLst>
            </p:cNvPr>
            <p:cNvSpPr>
              <a:spLocks noChangeArrowheads="1"/>
            </p:cNvSpPr>
            <p:nvPr/>
          </p:nvSpPr>
          <p:spPr bwMode="auto">
            <a:xfrm>
              <a:off x="188" y="1159"/>
              <a:ext cx="1946" cy="854"/>
            </a:xfrm>
            <a:prstGeom prst="rect">
              <a:avLst/>
            </a:prstGeom>
            <a:noFill/>
            <a:ln w="12700" algn="ctr">
              <a:solidFill>
                <a:schemeClr val="tx1"/>
              </a:solidFill>
              <a:miter lim="800000"/>
              <a:headEnd/>
              <a:tailEnd/>
            </a:ln>
          </p:spPr>
          <p:txBody>
            <a:bodyPr lIns="40118" tIns="40118" rIns="40118" bIns="40118"/>
            <a:lstStyle/>
            <a:p>
              <a:pPr marL="95219" lvl="1" indent="1588">
                <a:spcBef>
                  <a:spcPct val="15000"/>
                </a:spcBef>
              </a:pPr>
              <a:r>
                <a:rPr lang="en-GB" sz="1600">
                  <a:solidFill>
                    <a:srgbClr val="42526C"/>
                  </a:solidFill>
                  <a:latin typeface="Gibson Light" panose="02000000000000000000" pitchFamily="50" charset="0"/>
                </a:rPr>
                <a:t>Council Implementing Regulation</a:t>
              </a:r>
            </a:p>
            <a:p>
              <a:pPr marL="95219" lvl="1" indent="1588">
                <a:spcBef>
                  <a:spcPct val="15000"/>
                </a:spcBef>
              </a:pPr>
              <a:r>
                <a:rPr lang="en-GB" sz="1600">
                  <a:solidFill>
                    <a:srgbClr val="42526C"/>
                  </a:solidFill>
                  <a:latin typeface="Gibson Light" panose="02000000000000000000" pitchFamily="50" charset="0"/>
                </a:rPr>
                <a:t>EU 282/2011</a:t>
              </a:r>
            </a:p>
          </p:txBody>
        </p:sp>
      </p:grpSp>
      <p:sp>
        <p:nvSpPr>
          <p:cNvPr id="5" name="Slide Number Placeholder 4">
            <a:extLst>
              <a:ext uri="{FF2B5EF4-FFF2-40B4-BE49-F238E27FC236}">
                <a16:creationId xmlns:a16="http://schemas.microsoft.com/office/drawing/2014/main" id="{2B56CAFC-09D3-8598-0C9D-74E47164DE66}"/>
              </a:ext>
            </a:extLst>
          </p:cNvPr>
          <p:cNvSpPr>
            <a:spLocks noGrp="1"/>
          </p:cNvSpPr>
          <p:nvPr>
            <p:ph type="sldNum" sz="quarter" idx="14"/>
          </p:nvPr>
        </p:nvSpPr>
        <p:spPr/>
        <p:txBody>
          <a:bodyPr/>
          <a:lstStyle/>
          <a:p>
            <a:fld id="{62BFC0F0-E31D-44BF-B017-233CDB2896A6}" type="slidenum">
              <a:rPr lang="en-US" smtClean="0"/>
              <a:pPr/>
              <a:t>6</a:t>
            </a:fld>
            <a:endParaRPr lang="en-US"/>
          </a:p>
        </p:txBody>
      </p:sp>
    </p:spTree>
    <p:extLst>
      <p:ext uri="{BB962C8B-B14F-4D97-AF65-F5344CB8AC3E}">
        <p14:creationId xmlns:p14="http://schemas.microsoft.com/office/powerpoint/2010/main" val="32823084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6DCD2-37DC-4EBC-8E0B-138F173B373C}"/>
              </a:ext>
            </a:extLst>
          </p:cNvPr>
          <p:cNvSpPr>
            <a:spLocks noGrp="1"/>
          </p:cNvSpPr>
          <p:nvPr>
            <p:ph type="title"/>
          </p:nvPr>
        </p:nvSpPr>
        <p:spPr/>
        <p:txBody>
          <a:bodyPr>
            <a:normAutofit fontScale="90000"/>
          </a:bodyPr>
          <a:lstStyle/>
          <a:p>
            <a:r>
              <a:rPr lang="en-US" b="1" dirty="0"/>
              <a:t>Example: </a:t>
            </a:r>
            <a:r>
              <a:rPr lang="en-US" dirty="0"/>
              <a:t>B2C Transactions: E-Commerce</a:t>
            </a:r>
            <a:br>
              <a:rPr lang="en-US" dirty="0"/>
            </a:br>
            <a:r>
              <a:rPr lang="en-US" dirty="0"/>
              <a:t>Selling goods supplied by U.S. Company (2/2)</a:t>
            </a:r>
          </a:p>
        </p:txBody>
      </p:sp>
      <p:sp>
        <p:nvSpPr>
          <p:cNvPr id="3" name="Content Placeholder 2">
            <a:extLst>
              <a:ext uri="{FF2B5EF4-FFF2-40B4-BE49-F238E27FC236}">
                <a16:creationId xmlns:a16="http://schemas.microsoft.com/office/drawing/2014/main" id="{5DF85AAF-36D6-42AC-A2C0-1E50A8CF4DC8}"/>
              </a:ext>
            </a:extLst>
          </p:cNvPr>
          <p:cNvSpPr>
            <a:spLocks noGrp="1"/>
          </p:cNvSpPr>
          <p:nvPr>
            <p:ph idx="1"/>
          </p:nvPr>
        </p:nvSpPr>
        <p:spPr/>
        <p:txBody>
          <a:bodyPr>
            <a:normAutofit/>
          </a:bodyPr>
          <a:lstStyle/>
          <a:p>
            <a:r>
              <a:rPr lang="en-US" dirty="0"/>
              <a:t>General VAT implications</a:t>
            </a:r>
          </a:p>
          <a:p>
            <a:pPr lvl="1"/>
            <a:r>
              <a:rPr lang="en-US" dirty="0"/>
              <a:t>Relevance of the place of supply: Physical place of supply of the services mostly irrelevant (exemptions apply).</a:t>
            </a:r>
          </a:p>
          <a:p>
            <a:pPr lvl="1"/>
            <a:r>
              <a:rPr lang="en-US" dirty="0"/>
              <a:t>The US company is not required to register for VAT in the EU.</a:t>
            </a:r>
          </a:p>
          <a:p>
            <a:pPr lvl="1"/>
            <a:r>
              <a:rPr lang="en-US" dirty="0"/>
              <a:t>Certain exemptions apply for the above main rule, such as services related to immovable property.</a:t>
            </a:r>
          </a:p>
          <a:p>
            <a:endParaRPr lang="en-US" dirty="0"/>
          </a:p>
        </p:txBody>
      </p:sp>
      <p:sp>
        <p:nvSpPr>
          <p:cNvPr id="4" name="Footer Placeholder 3">
            <a:extLst>
              <a:ext uri="{FF2B5EF4-FFF2-40B4-BE49-F238E27FC236}">
                <a16:creationId xmlns:a16="http://schemas.microsoft.com/office/drawing/2014/main" id="{5FC3575C-7BE7-4F8E-83A2-167FFA74C1C6}"/>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C61E7CDA-25A7-479B-AE90-A71C556565ED}"/>
              </a:ext>
            </a:extLst>
          </p:cNvPr>
          <p:cNvSpPr>
            <a:spLocks noGrp="1"/>
          </p:cNvSpPr>
          <p:nvPr>
            <p:ph type="sldNum" sz="quarter" idx="4"/>
          </p:nvPr>
        </p:nvSpPr>
        <p:spPr/>
        <p:txBody>
          <a:bodyPr/>
          <a:lstStyle/>
          <a:p>
            <a:fld id="{62BFC0F0-E31D-44BF-B017-233CDB2896A6}" type="slidenum">
              <a:rPr lang="en-US" smtClean="0"/>
              <a:pPr/>
              <a:t>60</a:t>
            </a:fld>
            <a:endParaRPr lang="en-US"/>
          </a:p>
        </p:txBody>
      </p:sp>
    </p:spTree>
    <p:extLst>
      <p:ext uri="{BB962C8B-B14F-4D97-AF65-F5344CB8AC3E}">
        <p14:creationId xmlns:p14="http://schemas.microsoft.com/office/powerpoint/2010/main" val="5311674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5E3D3-80F2-897F-F570-1E400B0D2BE6}"/>
              </a:ext>
            </a:extLst>
          </p:cNvPr>
          <p:cNvSpPr>
            <a:spLocks noGrp="1"/>
          </p:cNvSpPr>
          <p:nvPr>
            <p:ph type="title"/>
          </p:nvPr>
        </p:nvSpPr>
        <p:spPr/>
        <p:txBody>
          <a:bodyPr/>
          <a:lstStyle/>
          <a:p>
            <a:r>
              <a:rPr lang="en-US" dirty="0"/>
              <a:t>Changes as of 2025</a:t>
            </a:r>
          </a:p>
        </p:txBody>
      </p:sp>
      <p:sp>
        <p:nvSpPr>
          <p:cNvPr id="3" name="Text Placeholder 2">
            <a:extLst>
              <a:ext uri="{FF2B5EF4-FFF2-40B4-BE49-F238E27FC236}">
                <a16:creationId xmlns:a16="http://schemas.microsoft.com/office/drawing/2014/main" id="{A88DCA42-486D-0A7F-055E-CBD1AB5240C1}"/>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A2C570BF-5ADF-3191-2B99-88B143CAED36}"/>
              </a:ext>
            </a:extLst>
          </p:cNvPr>
          <p:cNvSpPr>
            <a:spLocks noGrp="1"/>
          </p:cNvSpPr>
          <p:nvPr>
            <p:ph type="ftr" sz="quarter" idx="10"/>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6F093B58-5E10-6B12-ED31-E8A3032330B5}"/>
              </a:ext>
            </a:extLst>
          </p:cNvPr>
          <p:cNvSpPr>
            <a:spLocks noGrp="1"/>
          </p:cNvSpPr>
          <p:nvPr>
            <p:ph type="sldNum" sz="quarter" idx="11"/>
          </p:nvPr>
        </p:nvSpPr>
        <p:spPr/>
        <p:txBody>
          <a:bodyPr/>
          <a:lstStyle/>
          <a:p>
            <a:fld id="{62BFC0F0-E31D-44BF-B017-233CDB2896A6}" type="slidenum">
              <a:rPr lang="en-US" smtClean="0"/>
              <a:pPr/>
              <a:t>61</a:t>
            </a:fld>
            <a:endParaRPr lang="en-US"/>
          </a:p>
        </p:txBody>
      </p:sp>
    </p:spTree>
    <p:extLst>
      <p:ext uri="{BB962C8B-B14F-4D97-AF65-F5344CB8AC3E}">
        <p14:creationId xmlns:p14="http://schemas.microsoft.com/office/powerpoint/2010/main" val="37594529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6DCD2-37DC-4EBC-8E0B-138F173B373C}"/>
              </a:ext>
            </a:extLst>
          </p:cNvPr>
          <p:cNvSpPr>
            <a:spLocks noGrp="1"/>
          </p:cNvSpPr>
          <p:nvPr>
            <p:ph type="title"/>
          </p:nvPr>
        </p:nvSpPr>
        <p:spPr/>
        <p:txBody>
          <a:bodyPr>
            <a:normAutofit/>
          </a:bodyPr>
          <a:lstStyle/>
          <a:p>
            <a:r>
              <a:rPr lang="en-US" dirty="0"/>
              <a:t>Important changes as of Jan 2025</a:t>
            </a:r>
          </a:p>
        </p:txBody>
      </p:sp>
      <p:sp>
        <p:nvSpPr>
          <p:cNvPr id="3" name="Content Placeholder 2">
            <a:extLst>
              <a:ext uri="{FF2B5EF4-FFF2-40B4-BE49-F238E27FC236}">
                <a16:creationId xmlns:a16="http://schemas.microsoft.com/office/drawing/2014/main" id="{5DF85AAF-36D6-42AC-A2C0-1E50A8CF4DC8}"/>
              </a:ext>
            </a:extLst>
          </p:cNvPr>
          <p:cNvSpPr>
            <a:spLocks noGrp="1"/>
          </p:cNvSpPr>
          <p:nvPr>
            <p:ph idx="1"/>
          </p:nvPr>
        </p:nvSpPr>
        <p:spPr/>
        <p:txBody>
          <a:bodyPr>
            <a:normAutofit/>
          </a:bodyPr>
          <a:lstStyle/>
          <a:p>
            <a:r>
              <a:rPr lang="de-CH" sz="2000" b="0" i="0" dirty="0" err="1">
                <a:solidFill>
                  <a:srgbClr val="000000"/>
                </a:solidFill>
                <a:effectLst/>
                <a:latin typeface="Open Sans" panose="020B0606030504020204" pitchFamily="34" charset="0"/>
              </a:rPr>
              <a:t>With</a:t>
            </a:r>
            <a:r>
              <a:rPr lang="de-CH" sz="2000" b="0" i="0" dirty="0">
                <a:solidFill>
                  <a:srgbClr val="000000"/>
                </a:solidFill>
                <a:effectLst/>
                <a:latin typeface="Open Sans" panose="020B0606030504020204" pitchFamily="34" charset="0"/>
              </a:rPr>
              <a:t> </a:t>
            </a:r>
            <a:r>
              <a:rPr lang="de-CH" sz="2000" b="0" i="0" dirty="0" err="1">
                <a:solidFill>
                  <a:srgbClr val="000000"/>
                </a:solidFill>
                <a:effectLst/>
                <a:latin typeface="Open Sans" panose="020B0606030504020204" pitchFamily="34" charset="0"/>
              </a:rPr>
              <a:t>the</a:t>
            </a:r>
            <a:r>
              <a:rPr lang="de-CH" sz="2000" b="0" i="0" dirty="0">
                <a:solidFill>
                  <a:srgbClr val="000000"/>
                </a:solidFill>
                <a:effectLst/>
                <a:latin typeface="Open Sans" panose="020B0606030504020204" pitchFamily="34" charset="0"/>
              </a:rPr>
              <a:t> </a:t>
            </a:r>
            <a:r>
              <a:rPr lang="de-CH" sz="2000" b="0" i="0" dirty="0" err="1">
                <a:solidFill>
                  <a:srgbClr val="000000"/>
                </a:solidFill>
                <a:effectLst/>
                <a:latin typeface="Open Sans" panose="020B0606030504020204" pitchFamily="34" charset="0"/>
              </a:rPr>
              <a:t>digitalisation</a:t>
            </a:r>
            <a:r>
              <a:rPr lang="de-CH" sz="2000" b="0" i="0" dirty="0">
                <a:solidFill>
                  <a:srgbClr val="000000"/>
                </a:solidFill>
                <a:effectLst/>
                <a:latin typeface="Open Sans" panose="020B0606030504020204" pitchFamily="34" charset="0"/>
              </a:rPr>
              <a:t> </a:t>
            </a:r>
            <a:r>
              <a:rPr lang="de-CH" sz="2000" b="0" i="0" dirty="0" err="1">
                <a:solidFill>
                  <a:srgbClr val="000000"/>
                </a:solidFill>
                <a:effectLst/>
                <a:latin typeface="Open Sans" panose="020B0606030504020204" pitchFamily="34" charset="0"/>
              </a:rPr>
              <a:t>of</a:t>
            </a:r>
            <a:r>
              <a:rPr lang="de-CH" sz="2000" b="0" i="0" dirty="0">
                <a:solidFill>
                  <a:srgbClr val="000000"/>
                </a:solidFill>
                <a:effectLst/>
                <a:latin typeface="Open Sans" panose="020B0606030504020204" pitchFamily="34" charset="0"/>
              </a:rPr>
              <a:t> </a:t>
            </a:r>
            <a:r>
              <a:rPr lang="de-CH" sz="2000" b="0" i="0" dirty="0" err="1">
                <a:solidFill>
                  <a:srgbClr val="000000"/>
                </a:solidFill>
                <a:effectLst/>
                <a:latin typeface="Open Sans" panose="020B0606030504020204" pitchFamily="34" charset="0"/>
              </a:rPr>
              <a:t>the</a:t>
            </a:r>
            <a:r>
              <a:rPr lang="de-CH" sz="2000" b="0" i="0" dirty="0">
                <a:solidFill>
                  <a:srgbClr val="000000"/>
                </a:solidFill>
                <a:effectLst/>
                <a:latin typeface="Open Sans" panose="020B0606030504020204" pitchFamily="34" charset="0"/>
              </a:rPr>
              <a:t> </a:t>
            </a:r>
            <a:r>
              <a:rPr lang="de-CH" sz="2000" b="0" i="0" dirty="0" err="1">
                <a:solidFill>
                  <a:srgbClr val="000000"/>
                </a:solidFill>
                <a:effectLst/>
                <a:latin typeface="Open Sans" panose="020B0606030504020204" pitchFamily="34" charset="0"/>
              </a:rPr>
              <a:t>economy</a:t>
            </a:r>
            <a:r>
              <a:rPr lang="de-CH" sz="2000" b="0" i="0" dirty="0">
                <a:solidFill>
                  <a:srgbClr val="000000"/>
                </a:solidFill>
                <a:effectLst/>
                <a:latin typeface="Open Sans" panose="020B0606030504020204" pitchFamily="34" charset="0"/>
              </a:rPr>
              <a:t>, </a:t>
            </a:r>
            <a:r>
              <a:rPr lang="de-CH" sz="2000" b="0" i="0" dirty="0" err="1">
                <a:solidFill>
                  <a:srgbClr val="000000"/>
                </a:solidFill>
                <a:effectLst/>
                <a:latin typeface="Open Sans" panose="020B0606030504020204" pitchFamily="34" charset="0"/>
              </a:rPr>
              <a:t>increasing</a:t>
            </a:r>
            <a:r>
              <a:rPr lang="de-CH" sz="2000" b="0" i="0" dirty="0">
                <a:solidFill>
                  <a:srgbClr val="000000"/>
                </a:solidFill>
                <a:effectLst/>
                <a:latin typeface="Open Sans" panose="020B0606030504020204" pitchFamily="34" charset="0"/>
              </a:rPr>
              <a:t> </a:t>
            </a:r>
            <a:r>
              <a:rPr lang="de-CH" sz="2000" b="0" i="0" dirty="0" err="1">
                <a:solidFill>
                  <a:srgbClr val="000000"/>
                </a:solidFill>
                <a:effectLst/>
                <a:latin typeface="Open Sans" panose="020B0606030504020204" pitchFamily="34" charset="0"/>
              </a:rPr>
              <a:t>numbers</a:t>
            </a:r>
            <a:r>
              <a:rPr lang="de-CH" sz="2000" b="0" i="0" dirty="0">
                <a:solidFill>
                  <a:srgbClr val="000000"/>
                </a:solidFill>
                <a:effectLst/>
                <a:latin typeface="Open Sans" panose="020B0606030504020204" pitchFamily="34" charset="0"/>
              </a:rPr>
              <a:t> </a:t>
            </a:r>
            <a:r>
              <a:rPr lang="de-CH" sz="2000" b="0" i="0" dirty="0" err="1">
                <a:solidFill>
                  <a:srgbClr val="000000"/>
                </a:solidFill>
                <a:effectLst/>
                <a:latin typeface="Open Sans" panose="020B0606030504020204" pitchFamily="34" charset="0"/>
              </a:rPr>
              <a:t>of</a:t>
            </a:r>
            <a:r>
              <a:rPr lang="de-CH" sz="2000" b="0" i="0" dirty="0">
                <a:solidFill>
                  <a:srgbClr val="000000"/>
                </a:solidFill>
                <a:effectLst/>
                <a:latin typeface="Open Sans" panose="020B0606030504020204" pitchFamily="34" charset="0"/>
              </a:rPr>
              <a:t> </a:t>
            </a:r>
            <a:r>
              <a:rPr lang="de-CH" sz="2000" b="0" i="0" dirty="0" err="1">
                <a:solidFill>
                  <a:srgbClr val="000000"/>
                </a:solidFill>
                <a:effectLst/>
                <a:latin typeface="Open Sans" panose="020B0606030504020204" pitchFamily="34" charset="0"/>
              </a:rPr>
              <a:t>events</a:t>
            </a:r>
            <a:r>
              <a:rPr lang="de-CH" sz="2000" b="0" i="0" dirty="0">
                <a:solidFill>
                  <a:srgbClr val="000000"/>
                </a:solidFill>
                <a:effectLst/>
                <a:latin typeface="Open Sans" panose="020B0606030504020204" pitchFamily="34" charset="0"/>
              </a:rPr>
              <a:t>, </a:t>
            </a:r>
            <a:r>
              <a:rPr lang="de-CH" sz="2000" b="0" i="0" dirty="0" err="1">
                <a:solidFill>
                  <a:srgbClr val="000000"/>
                </a:solidFill>
                <a:effectLst/>
                <a:latin typeface="Open Sans" panose="020B0606030504020204" pitchFamily="34" charset="0"/>
              </a:rPr>
              <a:t>training</a:t>
            </a:r>
            <a:r>
              <a:rPr lang="de-CH" sz="2000" b="0" i="0" dirty="0">
                <a:solidFill>
                  <a:srgbClr val="000000"/>
                </a:solidFill>
                <a:effectLst/>
                <a:latin typeface="Open Sans" panose="020B0606030504020204" pitchFamily="34" charset="0"/>
              </a:rPr>
              <a:t> </a:t>
            </a:r>
            <a:r>
              <a:rPr lang="de-CH" sz="2000" b="0" i="0" dirty="0" err="1">
                <a:solidFill>
                  <a:srgbClr val="000000"/>
                </a:solidFill>
                <a:effectLst/>
                <a:latin typeface="Open Sans" panose="020B0606030504020204" pitchFamily="34" charset="0"/>
              </a:rPr>
              <a:t>sessions</a:t>
            </a:r>
            <a:r>
              <a:rPr lang="de-CH" sz="2000" b="0" i="0" dirty="0">
                <a:solidFill>
                  <a:srgbClr val="000000"/>
                </a:solidFill>
                <a:effectLst/>
                <a:latin typeface="Open Sans" panose="020B0606030504020204" pitchFamily="34" charset="0"/>
              </a:rPr>
              <a:t>, and </a:t>
            </a:r>
            <a:r>
              <a:rPr lang="de-CH" sz="2000" b="0" i="0" dirty="0" err="1">
                <a:solidFill>
                  <a:srgbClr val="000000"/>
                </a:solidFill>
                <a:effectLst/>
                <a:latin typeface="Open Sans" panose="020B0606030504020204" pitchFamily="34" charset="0"/>
              </a:rPr>
              <a:t>conferences</a:t>
            </a:r>
            <a:r>
              <a:rPr lang="de-CH" sz="2000" b="0" i="0" dirty="0">
                <a:solidFill>
                  <a:srgbClr val="000000"/>
                </a:solidFill>
                <a:effectLst/>
                <a:latin typeface="Open Sans" panose="020B0606030504020204" pitchFamily="34" charset="0"/>
              </a:rPr>
              <a:t> </a:t>
            </a:r>
            <a:r>
              <a:rPr lang="de-CH" sz="2000" b="0" i="0" dirty="0" err="1">
                <a:solidFill>
                  <a:srgbClr val="000000"/>
                </a:solidFill>
                <a:effectLst/>
                <a:latin typeface="Open Sans" panose="020B0606030504020204" pitchFamily="34" charset="0"/>
              </a:rPr>
              <a:t>are</a:t>
            </a:r>
            <a:r>
              <a:rPr lang="de-CH" sz="2000" b="0" i="0" dirty="0">
                <a:solidFill>
                  <a:srgbClr val="000000"/>
                </a:solidFill>
                <a:effectLst/>
                <a:latin typeface="Open Sans" panose="020B0606030504020204" pitchFamily="34" charset="0"/>
              </a:rPr>
              <a:t> </a:t>
            </a:r>
            <a:r>
              <a:rPr lang="de-CH" sz="2000" b="0" i="0" dirty="0" err="1">
                <a:solidFill>
                  <a:srgbClr val="000000"/>
                </a:solidFill>
                <a:effectLst/>
                <a:latin typeface="Open Sans" panose="020B0606030504020204" pitchFamily="34" charset="0"/>
              </a:rPr>
              <a:t>being</a:t>
            </a:r>
            <a:r>
              <a:rPr lang="de-CH" sz="2000" b="0" i="0" dirty="0">
                <a:solidFill>
                  <a:srgbClr val="000000"/>
                </a:solidFill>
                <a:effectLst/>
                <a:latin typeface="Open Sans" panose="020B0606030504020204" pitchFamily="34" charset="0"/>
              </a:rPr>
              <a:t> </a:t>
            </a:r>
            <a:r>
              <a:rPr lang="de-CH" sz="2000" b="0" i="0" dirty="0" err="1">
                <a:solidFill>
                  <a:srgbClr val="000000"/>
                </a:solidFill>
                <a:effectLst/>
                <a:latin typeface="Open Sans" panose="020B0606030504020204" pitchFamily="34" charset="0"/>
              </a:rPr>
              <a:t>organised</a:t>
            </a:r>
            <a:r>
              <a:rPr lang="de-CH" sz="2000" b="0" i="0" dirty="0">
                <a:solidFill>
                  <a:srgbClr val="000000"/>
                </a:solidFill>
                <a:effectLst/>
                <a:latin typeface="Open Sans" panose="020B0606030504020204" pitchFamily="34" charset="0"/>
              </a:rPr>
              <a:t> in a virtual </a:t>
            </a:r>
            <a:r>
              <a:rPr lang="de-CH" sz="2000" b="0" i="0" dirty="0" err="1">
                <a:solidFill>
                  <a:srgbClr val="000000"/>
                </a:solidFill>
                <a:effectLst/>
                <a:latin typeface="Open Sans" panose="020B0606030504020204" pitchFamily="34" charset="0"/>
              </a:rPr>
              <a:t>or</a:t>
            </a:r>
            <a:r>
              <a:rPr lang="de-CH" sz="2000" b="0" i="0" dirty="0">
                <a:solidFill>
                  <a:srgbClr val="000000"/>
                </a:solidFill>
                <a:effectLst/>
                <a:latin typeface="Open Sans" panose="020B0606030504020204" pitchFamily="34" charset="0"/>
              </a:rPr>
              <a:t> hybrid </a:t>
            </a:r>
            <a:r>
              <a:rPr lang="de-CH" sz="2000" b="0" i="0" dirty="0" err="1">
                <a:solidFill>
                  <a:srgbClr val="000000"/>
                </a:solidFill>
                <a:effectLst/>
                <a:latin typeface="Open Sans" panose="020B0606030504020204" pitchFamily="34" charset="0"/>
              </a:rPr>
              <a:t>manner</a:t>
            </a:r>
            <a:r>
              <a:rPr lang="de-CH" sz="2000" b="0" i="0" dirty="0">
                <a:solidFill>
                  <a:srgbClr val="000000"/>
                </a:solidFill>
                <a:effectLst/>
                <a:latin typeface="Open Sans" panose="020B0606030504020204" pitchFamily="34" charset="0"/>
              </a:rPr>
              <a:t>. </a:t>
            </a:r>
          </a:p>
          <a:p>
            <a:r>
              <a:rPr lang="de-CH" sz="2000" dirty="0">
                <a:solidFill>
                  <a:srgbClr val="000000"/>
                </a:solidFill>
                <a:latin typeface="Open Sans" panose="020B0606030504020204" pitchFamily="34" charset="0"/>
              </a:rPr>
              <a:t>New place of supply rules for events in a B2C </a:t>
            </a:r>
            <a:r>
              <a:rPr lang="de-CH" sz="2000" dirty="0" err="1">
                <a:solidFill>
                  <a:srgbClr val="000000"/>
                </a:solidFill>
                <a:latin typeface="Open Sans" panose="020B0606030504020204" pitchFamily="34" charset="0"/>
              </a:rPr>
              <a:t>context</a:t>
            </a:r>
            <a:endParaRPr lang="de-CH" sz="2000" dirty="0">
              <a:solidFill>
                <a:srgbClr val="000000"/>
              </a:solidFill>
              <a:latin typeface="Open Sans" panose="020B0606030504020204" pitchFamily="34" charset="0"/>
            </a:endParaRPr>
          </a:p>
          <a:p>
            <a:r>
              <a:rPr lang="de-CH" sz="2000" dirty="0" err="1">
                <a:solidFill>
                  <a:srgbClr val="000000"/>
                </a:solidFill>
                <a:latin typeface="Open Sans" panose="020B0606030504020204" pitchFamily="34" charset="0"/>
              </a:rPr>
              <a:t>For</a:t>
            </a:r>
            <a:r>
              <a:rPr lang="de-CH" sz="2000" dirty="0">
                <a:solidFill>
                  <a:srgbClr val="000000"/>
                </a:solidFill>
                <a:latin typeface="Open Sans" panose="020B0606030504020204" pitchFamily="34" charset="0"/>
              </a:rPr>
              <a:t> B2B </a:t>
            </a:r>
            <a:r>
              <a:rPr lang="de-CH" sz="2000" dirty="0" err="1">
                <a:solidFill>
                  <a:srgbClr val="000000"/>
                </a:solidFill>
                <a:latin typeface="Open Sans" panose="020B0606030504020204" pitchFamily="34" charset="0"/>
              </a:rPr>
              <a:t>context</a:t>
            </a:r>
            <a:r>
              <a:rPr lang="de-CH" sz="2000" dirty="0">
                <a:solidFill>
                  <a:srgbClr val="000000"/>
                </a:solidFill>
                <a:latin typeface="Open Sans" panose="020B0606030504020204" pitchFamily="34" charset="0"/>
              </a:rPr>
              <a:t>, </a:t>
            </a:r>
            <a:r>
              <a:rPr lang="de-CH" sz="2000" dirty="0" err="1">
                <a:solidFill>
                  <a:srgbClr val="000000"/>
                </a:solidFill>
                <a:latin typeface="Open Sans" panose="020B0606030504020204" pitchFamily="34" charset="0"/>
              </a:rPr>
              <a:t>nothing</a:t>
            </a:r>
            <a:r>
              <a:rPr lang="de-CH" sz="2000" dirty="0">
                <a:solidFill>
                  <a:srgbClr val="000000"/>
                </a:solidFill>
                <a:latin typeface="Open Sans" panose="020B0606030504020204" pitchFamily="34" charset="0"/>
              </a:rPr>
              <a:t> will </a:t>
            </a:r>
            <a:r>
              <a:rPr lang="de-CH" sz="2000" dirty="0" err="1">
                <a:solidFill>
                  <a:srgbClr val="000000"/>
                </a:solidFill>
                <a:latin typeface="Open Sans" panose="020B0606030504020204" pitchFamily="34" charset="0"/>
              </a:rPr>
              <a:t>change</a:t>
            </a:r>
            <a:r>
              <a:rPr lang="de-CH" sz="2000" dirty="0">
                <a:solidFill>
                  <a:srgbClr val="000000"/>
                </a:solidFill>
                <a:latin typeface="Open Sans" panose="020B0606030504020204" pitchFamily="34" charset="0"/>
              </a:rPr>
              <a:t>, </a:t>
            </a:r>
            <a:r>
              <a:rPr lang="de-CH" sz="2000" dirty="0" err="1">
                <a:solidFill>
                  <a:srgbClr val="000000"/>
                </a:solidFill>
                <a:latin typeface="Open Sans" panose="020B0606030504020204" pitchFamily="34" charset="0"/>
              </a:rPr>
              <a:t>no</a:t>
            </a:r>
            <a:r>
              <a:rPr lang="de-CH" sz="2000" dirty="0">
                <a:solidFill>
                  <a:srgbClr val="000000"/>
                </a:solidFill>
                <a:latin typeface="Open Sans" panose="020B0606030504020204" pitchFamily="34" charset="0"/>
              </a:rPr>
              <a:t> </a:t>
            </a:r>
            <a:r>
              <a:rPr lang="de-CH" sz="2000" dirty="0" err="1">
                <a:solidFill>
                  <a:srgbClr val="000000"/>
                </a:solidFill>
                <a:latin typeface="Open Sans" panose="020B0606030504020204" pitchFamily="34" charset="0"/>
              </a:rPr>
              <a:t>risk</a:t>
            </a:r>
            <a:r>
              <a:rPr lang="de-CH" sz="2000" dirty="0">
                <a:solidFill>
                  <a:srgbClr val="000000"/>
                </a:solidFill>
                <a:latin typeface="Open Sans" panose="020B0606030504020204" pitchFamily="34" charset="0"/>
              </a:rPr>
              <a:t> </a:t>
            </a:r>
            <a:r>
              <a:rPr lang="de-CH" sz="2000" dirty="0" err="1">
                <a:solidFill>
                  <a:srgbClr val="000000"/>
                </a:solidFill>
                <a:latin typeface="Open Sans" panose="020B0606030504020204" pitchFamily="34" charset="0"/>
              </a:rPr>
              <a:t>for</a:t>
            </a:r>
            <a:r>
              <a:rPr lang="de-CH" sz="2000" dirty="0">
                <a:solidFill>
                  <a:srgbClr val="000000"/>
                </a:solidFill>
                <a:latin typeface="Open Sans" panose="020B0606030504020204" pitchFamily="34" charset="0"/>
              </a:rPr>
              <a:t> </a:t>
            </a:r>
            <a:r>
              <a:rPr lang="de-CH" sz="2000" dirty="0" err="1">
                <a:solidFill>
                  <a:srgbClr val="000000"/>
                </a:solidFill>
                <a:latin typeface="Open Sans" panose="020B0606030504020204" pitchFamily="34" charset="0"/>
              </a:rPr>
              <a:t>the</a:t>
            </a:r>
            <a:r>
              <a:rPr lang="de-CH" sz="2000" dirty="0">
                <a:solidFill>
                  <a:srgbClr val="000000"/>
                </a:solidFill>
                <a:latin typeface="Open Sans" panose="020B0606030504020204" pitchFamily="34" charset="0"/>
              </a:rPr>
              <a:t> supplier</a:t>
            </a:r>
          </a:p>
          <a:p>
            <a:r>
              <a:rPr lang="de-CH" sz="2000" dirty="0">
                <a:solidFill>
                  <a:srgbClr val="000000"/>
                </a:solidFill>
                <a:latin typeface="Open Sans" panose="020B0606030504020204" pitchFamily="34" charset="0"/>
              </a:rPr>
              <a:t>Place </a:t>
            </a:r>
            <a:r>
              <a:rPr lang="de-CH" sz="2000" dirty="0" err="1">
                <a:solidFill>
                  <a:srgbClr val="000000"/>
                </a:solidFill>
                <a:latin typeface="Open Sans" panose="020B0606030504020204" pitchFamily="34" charset="0"/>
              </a:rPr>
              <a:t>of</a:t>
            </a:r>
            <a:r>
              <a:rPr lang="de-CH" sz="2000" dirty="0">
                <a:solidFill>
                  <a:srgbClr val="000000"/>
                </a:solidFill>
                <a:latin typeface="Open Sans" panose="020B0606030504020204" pitchFamily="34" charset="0"/>
              </a:rPr>
              <a:t> </a:t>
            </a:r>
            <a:r>
              <a:rPr lang="de-CH" sz="2000" dirty="0" err="1">
                <a:solidFill>
                  <a:srgbClr val="000000"/>
                </a:solidFill>
                <a:latin typeface="Open Sans" panose="020B0606030504020204" pitchFamily="34" charset="0"/>
              </a:rPr>
              <a:t>supply</a:t>
            </a:r>
            <a:r>
              <a:rPr lang="de-CH" sz="2000" dirty="0">
                <a:solidFill>
                  <a:srgbClr val="000000"/>
                </a:solidFill>
                <a:latin typeface="Open Sans" panose="020B0606030504020204" pitchFamily="34" charset="0"/>
              </a:rPr>
              <a:t> will </a:t>
            </a:r>
            <a:r>
              <a:rPr lang="de-CH" sz="2000" dirty="0" err="1">
                <a:solidFill>
                  <a:srgbClr val="000000"/>
                </a:solidFill>
                <a:latin typeface="Open Sans" panose="020B0606030504020204" pitchFamily="34" charset="0"/>
              </a:rPr>
              <a:t>be</a:t>
            </a:r>
            <a:r>
              <a:rPr lang="de-CH" sz="2000" dirty="0">
                <a:solidFill>
                  <a:srgbClr val="000000"/>
                </a:solidFill>
                <a:latin typeface="Open Sans" panose="020B0606030504020204" pitchFamily="34" charset="0"/>
              </a:rPr>
              <a:t> </a:t>
            </a:r>
            <a:r>
              <a:rPr lang="de-CH" sz="2000" dirty="0" err="1">
                <a:solidFill>
                  <a:srgbClr val="000000"/>
                </a:solidFill>
                <a:latin typeface="Open Sans" panose="020B0606030504020204" pitchFamily="34" charset="0"/>
              </a:rPr>
              <a:t>where</a:t>
            </a:r>
            <a:r>
              <a:rPr lang="de-CH" sz="2000" dirty="0">
                <a:solidFill>
                  <a:srgbClr val="000000"/>
                </a:solidFill>
                <a:latin typeface="Open Sans" panose="020B0606030504020204" pitchFamily="34" charset="0"/>
              </a:rPr>
              <a:t> </a:t>
            </a:r>
            <a:r>
              <a:rPr lang="de-CH" sz="2000" dirty="0" err="1">
                <a:solidFill>
                  <a:srgbClr val="000000"/>
                </a:solidFill>
                <a:latin typeface="Open Sans" panose="020B0606030504020204" pitchFamily="34" charset="0"/>
              </a:rPr>
              <a:t>the</a:t>
            </a:r>
            <a:r>
              <a:rPr lang="de-CH" sz="2000" dirty="0">
                <a:solidFill>
                  <a:srgbClr val="000000"/>
                </a:solidFill>
                <a:latin typeface="Open Sans" panose="020B0606030504020204" pitchFamily="34" charset="0"/>
              </a:rPr>
              <a:t> non </a:t>
            </a:r>
            <a:r>
              <a:rPr lang="de-CH" sz="2000" dirty="0" err="1">
                <a:solidFill>
                  <a:srgbClr val="000000"/>
                </a:solidFill>
                <a:latin typeface="Open Sans" panose="020B0606030504020204" pitchFamily="34" charset="0"/>
              </a:rPr>
              <a:t>taxable</a:t>
            </a:r>
            <a:r>
              <a:rPr lang="de-CH" sz="2000" dirty="0">
                <a:solidFill>
                  <a:srgbClr val="000000"/>
                </a:solidFill>
                <a:latin typeface="Open Sans" panose="020B0606030504020204" pitchFamily="34" charset="0"/>
              </a:rPr>
              <a:t> </a:t>
            </a:r>
            <a:r>
              <a:rPr lang="de-CH" sz="2000" dirty="0" err="1">
                <a:solidFill>
                  <a:srgbClr val="000000"/>
                </a:solidFill>
                <a:latin typeface="Open Sans" panose="020B0606030504020204" pitchFamily="34" charset="0"/>
              </a:rPr>
              <a:t>person</a:t>
            </a:r>
            <a:r>
              <a:rPr lang="de-CH" sz="2000" dirty="0">
                <a:solidFill>
                  <a:srgbClr val="000000"/>
                </a:solidFill>
                <a:latin typeface="Open Sans" panose="020B0606030504020204" pitchFamily="34" charset="0"/>
              </a:rPr>
              <a:t> </a:t>
            </a:r>
            <a:r>
              <a:rPr lang="de-CH" sz="2000" dirty="0" err="1">
                <a:solidFill>
                  <a:srgbClr val="000000"/>
                </a:solidFill>
                <a:latin typeface="Open Sans" panose="020B0606030504020204" pitchFamily="34" charset="0"/>
              </a:rPr>
              <a:t>attending</a:t>
            </a:r>
            <a:r>
              <a:rPr lang="de-CH" sz="2000" dirty="0">
                <a:solidFill>
                  <a:srgbClr val="000000"/>
                </a:solidFill>
                <a:latin typeface="Open Sans" panose="020B0606030504020204" pitchFamily="34" charset="0"/>
              </a:rPr>
              <a:t> </a:t>
            </a:r>
            <a:r>
              <a:rPr lang="de-CH" sz="2000" dirty="0" err="1">
                <a:solidFill>
                  <a:srgbClr val="000000"/>
                </a:solidFill>
                <a:latin typeface="Open Sans" panose="020B0606030504020204" pitchFamily="34" charset="0"/>
              </a:rPr>
              <a:t>the</a:t>
            </a:r>
            <a:r>
              <a:rPr lang="de-CH" sz="2000" dirty="0">
                <a:solidFill>
                  <a:srgbClr val="000000"/>
                </a:solidFill>
                <a:latin typeface="Open Sans" panose="020B0606030504020204" pitchFamily="34" charset="0"/>
              </a:rPr>
              <a:t> </a:t>
            </a:r>
            <a:r>
              <a:rPr lang="de-CH" sz="2000" dirty="0" err="1">
                <a:solidFill>
                  <a:srgbClr val="000000"/>
                </a:solidFill>
                <a:latin typeface="Open Sans" panose="020B0606030504020204" pitchFamily="34" charset="0"/>
              </a:rPr>
              <a:t>event</a:t>
            </a:r>
            <a:r>
              <a:rPr lang="de-CH" sz="2000" dirty="0">
                <a:solidFill>
                  <a:srgbClr val="000000"/>
                </a:solidFill>
                <a:latin typeface="Open Sans" panose="020B0606030504020204" pitchFamily="34" charset="0"/>
              </a:rPr>
              <a:t> </a:t>
            </a:r>
            <a:r>
              <a:rPr lang="de-CH" sz="2000" dirty="0" err="1">
                <a:solidFill>
                  <a:srgbClr val="000000"/>
                </a:solidFill>
                <a:latin typeface="Open Sans" panose="020B0606030504020204" pitchFamily="34" charset="0"/>
              </a:rPr>
              <a:t>is</a:t>
            </a:r>
            <a:r>
              <a:rPr lang="de-CH" sz="2000" dirty="0">
                <a:solidFill>
                  <a:srgbClr val="000000"/>
                </a:solidFill>
                <a:latin typeface="Open Sans" panose="020B0606030504020204" pitchFamily="34" charset="0"/>
              </a:rPr>
              <a:t> </a:t>
            </a:r>
            <a:r>
              <a:rPr lang="de-CH" sz="2000" dirty="0" err="1">
                <a:solidFill>
                  <a:srgbClr val="000000"/>
                </a:solidFill>
                <a:latin typeface="Open Sans" panose="020B0606030504020204" pitchFamily="34" charset="0"/>
              </a:rPr>
              <a:t>established</a:t>
            </a:r>
            <a:endParaRPr lang="de-CH" sz="2000" dirty="0">
              <a:solidFill>
                <a:srgbClr val="000000"/>
              </a:solidFill>
              <a:latin typeface="Open Sans" panose="020B0606030504020204" pitchFamily="34" charset="0"/>
            </a:endParaRPr>
          </a:p>
          <a:p>
            <a:r>
              <a:rPr lang="de-CH" sz="2000" dirty="0">
                <a:solidFill>
                  <a:srgbClr val="000000"/>
                </a:solidFill>
                <a:latin typeface="Open Sans" panose="020B0606030504020204" pitchFamily="34" charset="0"/>
              </a:rPr>
              <a:t>Event </a:t>
            </a:r>
            <a:r>
              <a:rPr lang="de-CH" sz="2000" dirty="0" err="1">
                <a:solidFill>
                  <a:srgbClr val="000000"/>
                </a:solidFill>
                <a:latin typeface="Open Sans" panose="020B0606030504020204" pitchFamily="34" charset="0"/>
              </a:rPr>
              <a:t>b</a:t>
            </a:r>
            <a:r>
              <a:rPr lang="de-CH" sz="2000" b="0" i="0" dirty="0" err="1">
                <a:solidFill>
                  <a:srgbClr val="000000"/>
                </a:solidFill>
                <a:effectLst/>
                <a:latin typeface="Open Sans" panose="020B0606030504020204" pitchFamily="34" charset="0"/>
              </a:rPr>
              <a:t>usinesses</a:t>
            </a:r>
            <a:r>
              <a:rPr lang="de-CH" sz="2000" b="0" i="0" dirty="0">
                <a:solidFill>
                  <a:srgbClr val="000000"/>
                </a:solidFill>
                <a:effectLst/>
                <a:latin typeface="Open Sans" panose="020B0606030504020204" pitchFamily="34" charset="0"/>
              </a:rPr>
              <a:t> </a:t>
            </a:r>
            <a:r>
              <a:rPr lang="de-CH" sz="2000" b="0" i="0" dirty="0" err="1">
                <a:solidFill>
                  <a:srgbClr val="000000"/>
                </a:solidFill>
                <a:effectLst/>
                <a:latin typeface="Open Sans" panose="020B0606030504020204" pitchFamily="34" charset="0"/>
              </a:rPr>
              <a:t>should</a:t>
            </a:r>
            <a:r>
              <a:rPr lang="de-CH" sz="2000" b="0" i="0" dirty="0">
                <a:solidFill>
                  <a:srgbClr val="000000"/>
                </a:solidFill>
                <a:effectLst/>
                <a:latin typeface="Open Sans" panose="020B0606030504020204" pitchFamily="34" charset="0"/>
              </a:rPr>
              <a:t> </a:t>
            </a:r>
            <a:r>
              <a:rPr lang="de-CH" sz="2000" b="0" i="0" dirty="0" err="1">
                <a:solidFill>
                  <a:srgbClr val="000000"/>
                </a:solidFill>
                <a:effectLst/>
                <a:latin typeface="Open Sans" panose="020B0606030504020204" pitchFamily="34" charset="0"/>
              </a:rPr>
              <a:t>assess</a:t>
            </a:r>
            <a:r>
              <a:rPr lang="de-CH" sz="2000" b="0" i="0" dirty="0">
                <a:solidFill>
                  <a:srgbClr val="000000"/>
                </a:solidFill>
                <a:effectLst/>
                <a:latin typeface="Open Sans" panose="020B0606030504020204" pitchFamily="34" charset="0"/>
              </a:rPr>
              <a:t> </a:t>
            </a:r>
            <a:r>
              <a:rPr lang="de-CH" sz="2000" b="0" i="0" dirty="0" err="1">
                <a:solidFill>
                  <a:srgbClr val="000000"/>
                </a:solidFill>
                <a:effectLst/>
                <a:latin typeface="Open Sans" panose="020B0606030504020204" pitchFamily="34" charset="0"/>
              </a:rPr>
              <a:t>the</a:t>
            </a:r>
            <a:r>
              <a:rPr lang="de-CH" sz="2000" b="0" i="0" dirty="0">
                <a:solidFill>
                  <a:srgbClr val="000000"/>
                </a:solidFill>
                <a:effectLst/>
                <a:latin typeface="Open Sans" panose="020B0606030504020204" pitchFamily="34" charset="0"/>
              </a:rPr>
              <a:t> potential </a:t>
            </a:r>
            <a:r>
              <a:rPr lang="de-CH" sz="2000" b="0" i="0" dirty="0" err="1">
                <a:solidFill>
                  <a:srgbClr val="000000"/>
                </a:solidFill>
                <a:effectLst/>
                <a:latin typeface="Open Sans" panose="020B0606030504020204" pitchFamily="34" charset="0"/>
              </a:rPr>
              <a:t>impa</a:t>
            </a:r>
            <a:r>
              <a:rPr lang="de-CH" sz="2000" dirty="0" err="1">
                <a:solidFill>
                  <a:srgbClr val="000000"/>
                </a:solidFill>
                <a:latin typeface="Open Sans" panose="020B0606030504020204" pitchFamily="34" charset="0"/>
              </a:rPr>
              <a:t>ct</a:t>
            </a:r>
            <a:r>
              <a:rPr lang="de-CH" sz="2000" dirty="0">
                <a:solidFill>
                  <a:srgbClr val="000000"/>
                </a:solidFill>
                <a:latin typeface="Open Sans" panose="020B0606030504020204" pitchFamily="34" charset="0"/>
              </a:rPr>
              <a:t> </a:t>
            </a:r>
            <a:r>
              <a:rPr lang="de-CH" sz="2000" dirty="0" err="1">
                <a:solidFill>
                  <a:srgbClr val="000000"/>
                </a:solidFill>
                <a:latin typeface="Open Sans" panose="020B0606030504020204" pitchFamily="34" charset="0"/>
              </a:rPr>
              <a:t>of</a:t>
            </a:r>
            <a:r>
              <a:rPr lang="de-CH" sz="2000" dirty="0">
                <a:solidFill>
                  <a:srgbClr val="000000"/>
                </a:solidFill>
                <a:latin typeface="Open Sans" panose="020B0606030504020204" pitchFamily="34" charset="0"/>
              </a:rPr>
              <a:t> </a:t>
            </a:r>
            <a:r>
              <a:rPr lang="de-CH" sz="2000" dirty="0" err="1">
                <a:solidFill>
                  <a:srgbClr val="000000"/>
                </a:solidFill>
                <a:latin typeface="Open Sans" panose="020B0606030504020204" pitchFamily="34" charset="0"/>
              </a:rPr>
              <a:t>these</a:t>
            </a:r>
            <a:r>
              <a:rPr lang="de-CH" sz="2000" dirty="0">
                <a:solidFill>
                  <a:srgbClr val="000000"/>
                </a:solidFill>
                <a:latin typeface="Open Sans" panose="020B0606030504020204" pitchFamily="34" charset="0"/>
              </a:rPr>
              <a:t> </a:t>
            </a:r>
            <a:r>
              <a:rPr lang="de-CH" sz="2000" dirty="0" err="1">
                <a:solidFill>
                  <a:srgbClr val="000000"/>
                </a:solidFill>
                <a:latin typeface="Open Sans" panose="020B0606030504020204" pitchFamily="34" charset="0"/>
              </a:rPr>
              <a:t>changes</a:t>
            </a:r>
            <a:endParaRPr lang="de-CH" sz="2000" dirty="0">
              <a:solidFill>
                <a:srgbClr val="000000"/>
              </a:solidFill>
              <a:latin typeface="Open Sans" panose="020B0606030504020204" pitchFamily="34" charset="0"/>
            </a:endParaRPr>
          </a:p>
          <a:p>
            <a:pPr lvl="1"/>
            <a:r>
              <a:rPr lang="de-CH" sz="1600" b="0" i="0" dirty="0">
                <a:solidFill>
                  <a:srgbClr val="000000"/>
                </a:solidFill>
                <a:effectLst/>
                <a:latin typeface="Open Sans" panose="020B0606030504020204" pitchFamily="34" charset="0"/>
              </a:rPr>
              <a:t>Registration </a:t>
            </a:r>
            <a:r>
              <a:rPr lang="de-CH" sz="1600" b="0" i="0" dirty="0" err="1">
                <a:solidFill>
                  <a:srgbClr val="000000"/>
                </a:solidFill>
                <a:effectLst/>
                <a:latin typeface="Open Sans" panose="020B0606030504020204" pitchFamily="34" charset="0"/>
              </a:rPr>
              <a:t>requirements</a:t>
            </a:r>
            <a:r>
              <a:rPr lang="de-CH" sz="1600" b="0" i="0" dirty="0">
                <a:solidFill>
                  <a:srgbClr val="000000"/>
                </a:solidFill>
                <a:effectLst/>
                <a:latin typeface="Open Sans" panose="020B0606030504020204" pitchFamily="34" charset="0"/>
              </a:rPr>
              <a:t> in different countries</a:t>
            </a:r>
          </a:p>
          <a:p>
            <a:pPr lvl="1"/>
            <a:r>
              <a:rPr lang="de-CH" sz="1600" dirty="0" err="1">
                <a:solidFill>
                  <a:srgbClr val="000000"/>
                </a:solidFill>
                <a:latin typeface="Open Sans" panose="020B0606030504020204" pitchFamily="34" charset="0"/>
              </a:rPr>
              <a:t>Exemption</a:t>
            </a:r>
            <a:r>
              <a:rPr lang="de-CH" sz="1600" dirty="0">
                <a:solidFill>
                  <a:srgbClr val="000000"/>
                </a:solidFill>
                <a:latin typeface="Open Sans" panose="020B0606030504020204" pitchFamily="34" charset="0"/>
              </a:rPr>
              <a:t> </a:t>
            </a:r>
            <a:r>
              <a:rPr lang="de-CH" sz="1600" dirty="0" err="1">
                <a:solidFill>
                  <a:srgbClr val="000000"/>
                </a:solidFill>
                <a:latin typeface="Open Sans" panose="020B0606030504020204" pitchFamily="34" charset="0"/>
              </a:rPr>
              <a:t>opportunities</a:t>
            </a:r>
            <a:r>
              <a:rPr lang="de-CH" sz="1600" dirty="0">
                <a:solidFill>
                  <a:srgbClr val="000000"/>
                </a:solidFill>
                <a:latin typeface="Open Sans" panose="020B0606030504020204" pitchFamily="34" charset="0"/>
              </a:rPr>
              <a:t> in </a:t>
            </a:r>
            <a:r>
              <a:rPr lang="de-CH" sz="1600" dirty="0" err="1">
                <a:solidFill>
                  <a:srgbClr val="000000"/>
                </a:solidFill>
                <a:latin typeface="Open Sans" panose="020B0606030504020204" pitchFamily="34" charset="0"/>
              </a:rPr>
              <a:t>other</a:t>
            </a:r>
            <a:r>
              <a:rPr lang="de-CH" sz="1600" dirty="0">
                <a:solidFill>
                  <a:srgbClr val="000000"/>
                </a:solidFill>
                <a:latin typeface="Open Sans" panose="020B0606030504020204" pitchFamily="34" charset="0"/>
              </a:rPr>
              <a:t> countries</a:t>
            </a:r>
          </a:p>
          <a:p>
            <a:pPr lvl="1"/>
            <a:r>
              <a:rPr lang="de-CH" sz="1600" b="0" i="0" dirty="0" err="1">
                <a:solidFill>
                  <a:srgbClr val="000000"/>
                </a:solidFill>
                <a:effectLst/>
                <a:latin typeface="Open Sans" panose="020B0606030504020204" pitchFamily="34" charset="0"/>
              </a:rPr>
              <a:t>Using</a:t>
            </a:r>
            <a:r>
              <a:rPr lang="de-CH" sz="1600" b="0" i="0" dirty="0">
                <a:solidFill>
                  <a:srgbClr val="000000"/>
                </a:solidFill>
                <a:effectLst/>
                <a:latin typeface="Open Sans" panose="020B0606030504020204" pitchFamily="34" charset="0"/>
              </a:rPr>
              <a:t> an </a:t>
            </a:r>
            <a:r>
              <a:rPr lang="de-CH" sz="1600" b="0" i="0" dirty="0" err="1">
                <a:solidFill>
                  <a:srgbClr val="000000"/>
                </a:solidFill>
                <a:effectLst/>
                <a:latin typeface="Open Sans" panose="020B0606030504020204" pitchFamily="34" charset="0"/>
              </a:rPr>
              <a:t>existing</a:t>
            </a:r>
            <a:r>
              <a:rPr lang="de-CH" sz="1600" b="0" i="0" dirty="0">
                <a:solidFill>
                  <a:srgbClr val="000000"/>
                </a:solidFill>
                <a:effectLst/>
                <a:latin typeface="Open Sans" panose="020B0606030504020204" pitchFamily="34" charset="0"/>
              </a:rPr>
              <a:t> OSS </a:t>
            </a:r>
            <a:r>
              <a:rPr lang="de-CH" sz="1600" b="0" i="0" dirty="0" err="1">
                <a:solidFill>
                  <a:srgbClr val="000000"/>
                </a:solidFill>
                <a:effectLst/>
                <a:latin typeface="Open Sans" panose="020B0606030504020204" pitchFamily="34" charset="0"/>
              </a:rPr>
              <a:t>registration</a:t>
            </a:r>
            <a:r>
              <a:rPr lang="de-CH" sz="1600" b="0" i="0" dirty="0">
                <a:solidFill>
                  <a:srgbClr val="000000"/>
                </a:solidFill>
                <a:effectLst/>
                <a:latin typeface="Open Sans" panose="020B0606030504020204" pitchFamily="34" charset="0"/>
              </a:rPr>
              <a:t> </a:t>
            </a:r>
          </a:p>
          <a:p>
            <a:pPr marL="0" indent="0">
              <a:buNone/>
            </a:pPr>
            <a:endParaRPr lang="de-CH" dirty="0">
              <a:solidFill>
                <a:srgbClr val="000000"/>
              </a:solidFill>
              <a:latin typeface="Open Sans" panose="020B0606030504020204" pitchFamily="34" charset="0"/>
            </a:endParaRPr>
          </a:p>
        </p:txBody>
      </p:sp>
      <p:sp>
        <p:nvSpPr>
          <p:cNvPr id="4" name="Footer Placeholder 3">
            <a:extLst>
              <a:ext uri="{FF2B5EF4-FFF2-40B4-BE49-F238E27FC236}">
                <a16:creationId xmlns:a16="http://schemas.microsoft.com/office/drawing/2014/main" id="{5FC3575C-7BE7-4F8E-83A2-167FFA74C1C6}"/>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C61E7CDA-25A7-479B-AE90-A71C556565ED}"/>
              </a:ext>
            </a:extLst>
          </p:cNvPr>
          <p:cNvSpPr>
            <a:spLocks noGrp="1"/>
          </p:cNvSpPr>
          <p:nvPr>
            <p:ph type="sldNum" sz="quarter" idx="4"/>
          </p:nvPr>
        </p:nvSpPr>
        <p:spPr/>
        <p:txBody>
          <a:bodyPr/>
          <a:lstStyle/>
          <a:p>
            <a:fld id="{62BFC0F0-E31D-44BF-B017-233CDB2896A6}" type="slidenum">
              <a:rPr lang="en-US" smtClean="0"/>
              <a:pPr/>
              <a:t>62</a:t>
            </a:fld>
            <a:endParaRPr lang="en-US"/>
          </a:p>
        </p:txBody>
      </p:sp>
    </p:spTree>
    <p:extLst>
      <p:ext uri="{BB962C8B-B14F-4D97-AF65-F5344CB8AC3E}">
        <p14:creationId xmlns:p14="http://schemas.microsoft.com/office/powerpoint/2010/main" val="30667716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5E3D3-80F2-897F-F570-1E400B0D2BE6}"/>
              </a:ext>
            </a:extLst>
          </p:cNvPr>
          <p:cNvSpPr>
            <a:spLocks noGrp="1"/>
          </p:cNvSpPr>
          <p:nvPr>
            <p:ph type="title"/>
          </p:nvPr>
        </p:nvSpPr>
        <p:spPr/>
        <p:txBody>
          <a:bodyPr/>
          <a:lstStyle/>
          <a:p>
            <a:r>
              <a:rPr lang="en-US" dirty="0"/>
              <a:t>Registration Requirements</a:t>
            </a:r>
          </a:p>
        </p:txBody>
      </p:sp>
      <p:sp>
        <p:nvSpPr>
          <p:cNvPr id="3" name="Text Placeholder 2">
            <a:extLst>
              <a:ext uri="{FF2B5EF4-FFF2-40B4-BE49-F238E27FC236}">
                <a16:creationId xmlns:a16="http://schemas.microsoft.com/office/drawing/2014/main" id="{A88DCA42-486D-0A7F-055E-CBD1AB5240C1}"/>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A2C570BF-5ADF-3191-2B99-88B143CAED36}"/>
              </a:ext>
            </a:extLst>
          </p:cNvPr>
          <p:cNvSpPr>
            <a:spLocks noGrp="1"/>
          </p:cNvSpPr>
          <p:nvPr>
            <p:ph type="ftr" sz="quarter" idx="10"/>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6F093B58-5E10-6B12-ED31-E8A3032330B5}"/>
              </a:ext>
            </a:extLst>
          </p:cNvPr>
          <p:cNvSpPr>
            <a:spLocks noGrp="1"/>
          </p:cNvSpPr>
          <p:nvPr>
            <p:ph type="sldNum" sz="quarter" idx="11"/>
          </p:nvPr>
        </p:nvSpPr>
        <p:spPr/>
        <p:txBody>
          <a:bodyPr/>
          <a:lstStyle/>
          <a:p>
            <a:fld id="{62BFC0F0-E31D-44BF-B017-233CDB2896A6}" type="slidenum">
              <a:rPr lang="en-US" smtClean="0"/>
              <a:pPr/>
              <a:t>63</a:t>
            </a:fld>
            <a:endParaRPr lang="en-US"/>
          </a:p>
        </p:txBody>
      </p:sp>
    </p:spTree>
    <p:extLst>
      <p:ext uri="{BB962C8B-B14F-4D97-AF65-F5344CB8AC3E}">
        <p14:creationId xmlns:p14="http://schemas.microsoft.com/office/powerpoint/2010/main" val="39639747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EC858-2AED-4712-A470-DB1B091D3E88}"/>
              </a:ext>
            </a:extLst>
          </p:cNvPr>
          <p:cNvSpPr>
            <a:spLocks noGrp="1"/>
          </p:cNvSpPr>
          <p:nvPr>
            <p:ph type="title"/>
          </p:nvPr>
        </p:nvSpPr>
        <p:spPr/>
        <p:txBody>
          <a:bodyPr/>
          <a:lstStyle/>
          <a:p>
            <a:r>
              <a:rPr lang="en-US"/>
              <a:t>Registration Requirements</a:t>
            </a:r>
          </a:p>
        </p:txBody>
      </p:sp>
      <p:sp>
        <p:nvSpPr>
          <p:cNvPr id="3" name="Content Placeholder 2">
            <a:extLst>
              <a:ext uri="{FF2B5EF4-FFF2-40B4-BE49-F238E27FC236}">
                <a16:creationId xmlns:a16="http://schemas.microsoft.com/office/drawing/2014/main" id="{55E57679-3193-43FE-8C20-87B1E2C78E92}"/>
              </a:ext>
            </a:extLst>
          </p:cNvPr>
          <p:cNvSpPr>
            <a:spLocks noGrp="1"/>
          </p:cNvSpPr>
          <p:nvPr>
            <p:ph idx="1"/>
          </p:nvPr>
        </p:nvSpPr>
        <p:spPr/>
        <p:txBody>
          <a:bodyPr/>
          <a:lstStyle/>
          <a:p>
            <a:r>
              <a:rPr lang="en-US"/>
              <a:t>In many jurisdictions, a supplier is required to register to collect and remit VAT when they exceed a certain threshold</a:t>
            </a:r>
          </a:p>
          <a:p>
            <a:pPr lvl="1"/>
            <a:r>
              <a:rPr lang="en-US"/>
              <a:t>These thresholds can vary from as low as $30,000 in Canada to as high as S$1,000,000 ($800,000) in Singapore</a:t>
            </a:r>
          </a:p>
          <a:p>
            <a:pPr lvl="1"/>
            <a:r>
              <a:rPr lang="en-US"/>
              <a:t>It is also possible to register voluntarily if these thresholds are not exceeded. </a:t>
            </a:r>
          </a:p>
          <a:p>
            <a:pPr lvl="1"/>
            <a:r>
              <a:rPr lang="en-US"/>
              <a:t>Non-resident businesses can also be required to register for VAT. Other thresholds will then be decisive. </a:t>
            </a:r>
          </a:p>
          <a:p>
            <a:pPr lvl="1"/>
            <a:endParaRPr lang="en-US"/>
          </a:p>
        </p:txBody>
      </p:sp>
      <p:sp>
        <p:nvSpPr>
          <p:cNvPr id="4" name="Footer Placeholder 3">
            <a:extLst>
              <a:ext uri="{FF2B5EF4-FFF2-40B4-BE49-F238E27FC236}">
                <a16:creationId xmlns:a16="http://schemas.microsoft.com/office/drawing/2014/main" id="{1A8158CC-3B7F-47D7-BA43-1BA870681EF8}"/>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089D422C-91DF-4E63-B74E-8F2A6765BA1F}"/>
              </a:ext>
            </a:extLst>
          </p:cNvPr>
          <p:cNvSpPr>
            <a:spLocks noGrp="1"/>
          </p:cNvSpPr>
          <p:nvPr>
            <p:ph type="sldNum" sz="quarter" idx="4"/>
          </p:nvPr>
        </p:nvSpPr>
        <p:spPr/>
        <p:txBody>
          <a:bodyPr/>
          <a:lstStyle/>
          <a:p>
            <a:fld id="{62BFC0F0-E31D-44BF-B017-233CDB2896A6}" type="slidenum">
              <a:rPr lang="en-US" smtClean="0"/>
              <a:pPr/>
              <a:t>64</a:t>
            </a:fld>
            <a:endParaRPr lang="en-US"/>
          </a:p>
        </p:txBody>
      </p:sp>
    </p:spTree>
    <p:extLst>
      <p:ext uri="{BB962C8B-B14F-4D97-AF65-F5344CB8AC3E}">
        <p14:creationId xmlns:p14="http://schemas.microsoft.com/office/powerpoint/2010/main" val="15427535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DAE25-5C81-4486-A675-B3F5416390B2}"/>
              </a:ext>
            </a:extLst>
          </p:cNvPr>
          <p:cNvSpPr>
            <a:spLocks noGrp="1"/>
          </p:cNvSpPr>
          <p:nvPr>
            <p:ph type="title"/>
          </p:nvPr>
        </p:nvSpPr>
        <p:spPr/>
        <p:txBody>
          <a:bodyPr/>
          <a:lstStyle/>
          <a:p>
            <a:r>
              <a:rPr lang="en-US"/>
              <a:t>Registration Requirements</a:t>
            </a:r>
          </a:p>
        </p:txBody>
      </p:sp>
      <p:sp>
        <p:nvSpPr>
          <p:cNvPr id="3" name="Content Placeholder 2">
            <a:extLst>
              <a:ext uri="{FF2B5EF4-FFF2-40B4-BE49-F238E27FC236}">
                <a16:creationId xmlns:a16="http://schemas.microsoft.com/office/drawing/2014/main" id="{D0A4313B-E7A2-424E-BCDB-36914A9674DD}"/>
              </a:ext>
            </a:extLst>
          </p:cNvPr>
          <p:cNvSpPr>
            <a:spLocks noGrp="1"/>
          </p:cNvSpPr>
          <p:nvPr>
            <p:ph idx="1"/>
          </p:nvPr>
        </p:nvSpPr>
        <p:spPr/>
        <p:txBody>
          <a:bodyPr/>
          <a:lstStyle/>
          <a:p>
            <a:r>
              <a:rPr lang="en-US"/>
              <a:t>VAT periods vary from month to year</a:t>
            </a:r>
          </a:p>
          <a:p>
            <a:r>
              <a:rPr lang="en-US"/>
              <a:t>Fiscal representatives may be required similar to a registered agent in the US</a:t>
            </a:r>
          </a:p>
          <a:p>
            <a:endParaRPr lang="en-US"/>
          </a:p>
        </p:txBody>
      </p:sp>
      <p:sp>
        <p:nvSpPr>
          <p:cNvPr id="4" name="Footer Placeholder 3">
            <a:extLst>
              <a:ext uri="{FF2B5EF4-FFF2-40B4-BE49-F238E27FC236}">
                <a16:creationId xmlns:a16="http://schemas.microsoft.com/office/drawing/2014/main" id="{547FB565-B751-4C73-B5B9-D00AA6CE9733}"/>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605D415A-29D5-4C97-9C7E-2033DF55DB53}"/>
              </a:ext>
            </a:extLst>
          </p:cNvPr>
          <p:cNvSpPr>
            <a:spLocks noGrp="1"/>
          </p:cNvSpPr>
          <p:nvPr>
            <p:ph type="sldNum" sz="quarter" idx="4"/>
          </p:nvPr>
        </p:nvSpPr>
        <p:spPr/>
        <p:txBody>
          <a:bodyPr/>
          <a:lstStyle/>
          <a:p>
            <a:fld id="{62BFC0F0-E31D-44BF-B017-233CDB2896A6}" type="slidenum">
              <a:rPr lang="en-US" smtClean="0"/>
              <a:pPr/>
              <a:t>65</a:t>
            </a:fld>
            <a:endParaRPr lang="en-US"/>
          </a:p>
        </p:txBody>
      </p:sp>
    </p:spTree>
    <p:extLst>
      <p:ext uri="{BB962C8B-B14F-4D97-AF65-F5344CB8AC3E}">
        <p14:creationId xmlns:p14="http://schemas.microsoft.com/office/powerpoint/2010/main" val="1184703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8CE7-A071-5632-682E-46B1A0CA037F}"/>
              </a:ext>
            </a:extLst>
          </p:cNvPr>
          <p:cNvSpPr>
            <a:spLocks noGrp="1"/>
          </p:cNvSpPr>
          <p:nvPr>
            <p:ph type="title"/>
          </p:nvPr>
        </p:nvSpPr>
        <p:spPr/>
        <p:txBody>
          <a:bodyPr/>
          <a:lstStyle/>
          <a:p>
            <a:r>
              <a:rPr lang="en-US" dirty="0"/>
              <a:t>Compliance Obligations</a:t>
            </a:r>
          </a:p>
        </p:txBody>
      </p:sp>
      <p:sp>
        <p:nvSpPr>
          <p:cNvPr id="3" name="Text Placeholder 2">
            <a:extLst>
              <a:ext uri="{FF2B5EF4-FFF2-40B4-BE49-F238E27FC236}">
                <a16:creationId xmlns:a16="http://schemas.microsoft.com/office/drawing/2014/main" id="{33B1C18D-CD59-9E17-50C8-927DDD58C48C}"/>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05CA725D-893F-79F1-5016-F1EB7ED229BC}"/>
              </a:ext>
            </a:extLst>
          </p:cNvPr>
          <p:cNvSpPr>
            <a:spLocks noGrp="1"/>
          </p:cNvSpPr>
          <p:nvPr>
            <p:ph type="ftr" sz="quarter" idx="10"/>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70663144-C5AF-1F74-2DF1-D9957B898FDE}"/>
              </a:ext>
            </a:extLst>
          </p:cNvPr>
          <p:cNvSpPr>
            <a:spLocks noGrp="1"/>
          </p:cNvSpPr>
          <p:nvPr>
            <p:ph type="sldNum" sz="quarter" idx="11"/>
          </p:nvPr>
        </p:nvSpPr>
        <p:spPr/>
        <p:txBody>
          <a:bodyPr/>
          <a:lstStyle/>
          <a:p>
            <a:fld id="{62BFC0F0-E31D-44BF-B017-233CDB2896A6}" type="slidenum">
              <a:rPr lang="en-US" smtClean="0"/>
              <a:pPr/>
              <a:t>66</a:t>
            </a:fld>
            <a:endParaRPr lang="en-US"/>
          </a:p>
        </p:txBody>
      </p:sp>
    </p:spTree>
    <p:extLst>
      <p:ext uri="{BB962C8B-B14F-4D97-AF65-F5344CB8AC3E}">
        <p14:creationId xmlns:p14="http://schemas.microsoft.com/office/powerpoint/2010/main" val="26279193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9DA21-2B79-4C2C-814C-B4F3004AF1F1}"/>
              </a:ext>
            </a:extLst>
          </p:cNvPr>
          <p:cNvSpPr>
            <a:spLocks noGrp="1"/>
          </p:cNvSpPr>
          <p:nvPr>
            <p:ph type="title"/>
          </p:nvPr>
        </p:nvSpPr>
        <p:spPr/>
        <p:txBody>
          <a:bodyPr/>
          <a:lstStyle/>
          <a:p>
            <a:r>
              <a:rPr lang="en-US"/>
              <a:t>Compliance and Remittance</a:t>
            </a:r>
          </a:p>
        </p:txBody>
      </p:sp>
      <p:sp>
        <p:nvSpPr>
          <p:cNvPr id="3" name="Content Placeholder 2">
            <a:extLst>
              <a:ext uri="{FF2B5EF4-FFF2-40B4-BE49-F238E27FC236}">
                <a16:creationId xmlns:a16="http://schemas.microsoft.com/office/drawing/2014/main" id="{F7176326-DC70-479A-A09E-D5048F6FAEEC}"/>
              </a:ext>
            </a:extLst>
          </p:cNvPr>
          <p:cNvSpPr>
            <a:spLocks noGrp="1"/>
          </p:cNvSpPr>
          <p:nvPr>
            <p:ph idx="1"/>
          </p:nvPr>
        </p:nvSpPr>
        <p:spPr/>
        <p:txBody>
          <a:bodyPr/>
          <a:lstStyle/>
          <a:p>
            <a:r>
              <a:rPr lang="en-US"/>
              <a:t>Compliance requirements vary widely between jurisdictions</a:t>
            </a:r>
          </a:p>
          <a:p>
            <a:pPr lvl="1"/>
            <a:r>
              <a:rPr lang="en-US"/>
              <a:t>Some jurisdictions have simple VAT returns that only require information about total VAT collected and paid</a:t>
            </a:r>
          </a:p>
          <a:p>
            <a:pPr lvl="1"/>
            <a:r>
              <a:rPr lang="en-US"/>
              <a:t>Others require detailed breakdowns by rate and type of transaction</a:t>
            </a:r>
          </a:p>
          <a:p>
            <a:pPr lvl="1"/>
            <a:r>
              <a:rPr lang="en-US"/>
              <a:t>All European Union member states require separate filings for sales lists and INTRASTAT</a:t>
            </a:r>
          </a:p>
          <a:p>
            <a:endParaRPr lang="en-US"/>
          </a:p>
        </p:txBody>
      </p:sp>
      <p:sp>
        <p:nvSpPr>
          <p:cNvPr id="4" name="Footer Placeholder 3">
            <a:extLst>
              <a:ext uri="{FF2B5EF4-FFF2-40B4-BE49-F238E27FC236}">
                <a16:creationId xmlns:a16="http://schemas.microsoft.com/office/drawing/2014/main" id="{6B51B7D0-ECB4-49E0-AEEF-F4772247D547}"/>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BF832CA0-B1FF-44AA-AB39-9DF3AB986A94}"/>
              </a:ext>
            </a:extLst>
          </p:cNvPr>
          <p:cNvSpPr>
            <a:spLocks noGrp="1"/>
          </p:cNvSpPr>
          <p:nvPr>
            <p:ph type="sldNum" sz="quarter" idx="4"/>
          </p:nvPr>
        </p:nvSpPr>
        <p:spPr/>
        <p:txBody>
          <a:bodyPr/>
          <a:lstStyle/>
          <a:p>
            <a:fld id="{62BFC0F0-E31D-44BF-B017-233CDB2896A6}" type="slidenum">
              <a:rPr lang="en-US" smtClean="0"/>
              <a:pPr/>
              <a:t>67</a:t>
            </a:fld>
            <a:endParaRPr lang="en-US"/>
          </a:p>
        </p:txBody>
      </p:sp>
    </p:spTree>
    <p:extLst>
      <p:ext uri="{BB962C8B-B14F-4D97-AF65-F5344CB8AC3E}">
        <p14:creationId xmlns:p14="http://schemas.microsoft.com/office/powerpoint/2010/main" val="38616414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EC6B-8BB5-4786-A667-94EFB26D33B5}"/>
              </a:ext>
            </a:extLst>
          </p:cNvPr>
          <p:cNvSpPr>
            <a:spLocks noGrp="1"/>
          </p:cNvSpPr>
          <p:nvPr>
            <p:ph type="title"/>
          </p:nvPr>
        </p:nvSpPr>
        <p:spPr/>
        <p:txBody>
          <a:bodyPr>
            <a:normAutofit/>
          </a:bodyPr>
          <a:lstStyle/>
          <a:p>
            <a:r>
              <a:rPr lang="en-US"/>
              <a:t>SAF-T – the Standard Audit File – Tax</a:t>
            </a:r>
          </a:p>
        </p:txBody>
      </p:sp>
      <p:sp>
        <p:nvSpPr>
          <p:cNvPr id="3" name="Content Placeholder 2">
            <a:extLst>
              <a:ext uri="{FF2B5EF4-FFF2-40B4-BE49-F238E27FC236}">
                <a16:creationId xmlns:a16="http://schemas.microsoft.com/office/drawing/2014/main" id="{BFCE3E72-1678-4C63-B6A4-48453CA51450}"/>
              </a:ext>
            </a:extLst>
          </p:cNvPr>
          <p:cNvSpPr>
            <a:spLocks noGrp="1"/>
          </p:cNvSpPr>
          <p:nvPr>
            <p:ph idx="1"/>
          </p:nvPr>
        </p:nvSpPr>
        <p:spPr/>
        <p:txBody>
          <a:bodyPr>
            <a:normAutofit fontScale="70000" lnSpcReduction="20000"/>
          </a:bodyPr>
          <a:lstStyle/>
          <a:p>
            <a:r>
              <a:rPr lang="en-US"/>
              <a:t>The goal of SAF-T is to produce  a standardized format for electronic exchange of accounting data from organizations to their national tax authority and external auditors.</a:t>
            </a:r>
          </a:p>
          <a:p>
            <a:r>
              <a:rPr lang="en-US"/>
              <a:t>The two key principles behind SAF-T are:</a:t>
            </a:r>
          </a:p>
          <a:p>
            <a:pPr lvl="1"/>
            <a:r>
              <a:rPr lang="en-US"/>
              <a:t>Organizations should be able to export information from their accounting systems (invoices, payments, general ledger journals and master files) into a standardized format and</a:t>
            </a:r>
          </a:p>
          <a:p>
            <a:pPr lvl="1"/>
            <a:r>
              <a:rPr lang="en-US"/>
              <a:t>Tax authorities and external auditors should be able to make their tax inspections and audits more efficient and effective as a result of data being made available to them in that standardized format.</a:t>
            </a:r>
          </a:p>
          <a:p>
            <a:r>
              <a:rPr lang="en-US"/>
              <a:t>3 different approaches:</a:t>
            </a:r>
          </a:p>
          <a:p>
            <a:pPr lvl="1"/>
            <a:r>
              <a:rPr lang="en-US"/>
              <a:t>Data to be provided at the request of the tax authority (usually prior to a tax inspection or audit)</a:t>
            </a:r>
          </a:p>
          <a:p>
            <a:pPr lvl="1"/>
            <a:r>
              <a:rPr lang="en-US"/>
              <a:t>Submission of data periodically in addition to the periodic VAT return</a:t>
            </a:r>
          </a:p>
          <a:p>
            <a:pPr lvl="1"/>
            <a:r>
              <a:rPr lang="en-US"/>
              <a:t>Submission of transactional data as a replacement to the periodic VAT return</a:t>
            </a:r>
          </a:p>
          <a:p>
            <a:endParaRPr lang="en-US"/>
          </a:p>
          <a:p>
            <a:endParaRPr lang="en-US"/>
          </a:p>
        </p:txBody>
      </p:sp>
      <p:sp>
        <p:nvSpPr>
          <p:cNvPr id="4" name="Footer Placeholder 3">
            <a:extLst>
              <a:ext uri="{FF2B5EF4-FFF2-40B4-BE49-F238E27FC236}">
                <a16:creationId xmlns:a16="http://schemas.microsoft.com/office/drawing/2014/main" id="{94D9352C-13D6-4721-94BA-9A7C08156398}"/>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38769E4C-4419-4723-A032-573E7D21A74C}"/>
              </a:ext>
            </a:extLst>
          </p:cNvPr>
          <p:cNvSpPr>
            <a:spLocks noGrp="1"/>
          </p:cNvSpPr>
          <p:nvPr>
            <p:ph type="sldNum" sz="quarter" idx="4"/>
          </p:nvPr>
        </p:nvSpPr>
        <p:spPr/>
        <p:txBody>
          <a:bodyPr/>
          <a:lstStyle/>
          <a:p>
            <a:fld id="{62BFC0F0-E31D-44BF-B017-233CDB2896A6}" type="slidenum">
              <a:rPr lang="en-US" smtClean="0"/>
              <a:pPr/>
              <a:t>68</a:t>
            </a:fld>
            <a:endParaRPr lang="en-US"/>
          </a:p>
        </p:txBody>
      </p:sp>
    </p:spTree>
    <p:extLst>
      <p:ext uri="{BB962C8B-B14F-4D97-AF65-F5344CB8AC3E}">
        <p14:creationId xmlns:p14="http://schemas.microsoft.com/office/powerpoint/2010/main" val="34110576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78995-C6CE-4651-B0C6-0804C33EE816}"/>
              </a:ext>
            </a:extLst>
          </p:cNvPr>
          <p:cNvSpPr>
            <a:spLocks noGrp="1"/>
          </p:cNvSpPr>
          <p:nvPr>
            <p:ph type="title"/>
          </p:nvPr>
        </p:nvSpPr>
        <p:spPr/>
        <p:txBody>
          <a:bodyPr>
            <a:normAutofit fontScale="90000"/>
          </a:bodyPr>
          <a:lstStyle/>
          <a:p>
            <a:r>
              <a:rPr lang="en-US"/>
              <a:t>SAF-T – the Standard Audit File – Tax</a:t>
            </a:r>
            <a:br>
              <a:rPr lang="en-US"/>
            </a:br>
            <a:r>
              <a:rPr lang="en-US"/>
              <a:t>Where are we now? </a:t>
            </a:r>
          </a:p>
        </p:txBody>
      </p:sp>
      <p:sp>
        <p:nvSpPr>
          <p:cNvPr id="3" name="Content Placeholder 2">
            <a:extLst>
              <a:ext uri="{FF2B5EF4-FFF2-40B4-BE49-F238E27FC236}">
                <a16:creationId xmlns:a16="http://schemas.microsoft.com/office/drawing/2014/main" id="{D7BB2248-3539-47EA-B9ED-7CE41B7722C4}"/>
              </a:ext>
            </a:extLst>
          </p:cNvPr>
          <p:cNvSpPr>
            <a:spLocks noGrp="1"/>
          </p:cNvSpPr>
          <p:nvPr>
            <p:ph idx="1"/>
          </p:nvPr>
        </p:nvSpPr>
        <p:spPr>
          <a:xfrm>
            <a:off x="838200" y="1966684"/>
            <a:ext cx="10515600" cy="4273554"/>
          </a:xfrm>
        </p:spPr>
        <p:txBody>
          <a:bodyPr>
            <a:normAutofit fontScale="77500" lnSpcReduction="20000"/>
          </a:bodyPr>
          <a:lstStyle/>
          <a:p>
            <a:r>
              <a:rPr lang="en-US" dirty="0"/>
              <a:t>Portugal</a:t>
            </a:r>
          </a:p>
          <a:p>
            <a:pPr lvl="1"/>
            <a:r>
              <a:rPr lang="en-US" dirty="0"/>
              <a:t>One of the first adopters </a:t>
            </a:r>
          </a:p>
          <a:p>
            <a:pPr lvl="1"/>
            <a:r>
              <a:rPr lang="en-US" dirty="0"/>
              <a:t>Since 2008 on an annual basis</a:t>
            </a:r>
          </a:p>
          <a:p>
            <a:r>
              <a:rPr lang="en-US" dirty="0"/>
              <a:t>Luxembourg</a:t>
            </a:r>
          </a:p>
          <a:p>
            <a:pPr lvl="1"/>
            <a:r>
              <a:rPr lang="en-US" dirty="0"/>
              <a:t>Introduction in 2011</a:t>
            </a:r>
          </a:p>
          <a:p>
            <a:pPr lvl="1"/>
            <a:r>
              <a:rPr lang="en-US" dirty="0"/>
              <a:t>It only applies to Luxembourg resident companies </a:t>
            </a:r>
          </a:p>
          <a:p>
            <a:pPr lvl="1"/>
            <a:r>
              <a:rPr lang="en-US" dirty="0"/>
              <a:t>It is only required to be submitted when requested by the tax authority</a:t>
            </a:r>
          </a:p>
          <a:p>
            <a:r>
              <a:rPr lang="en-US" dirty="0"/>
              <a:t>France</a:t>
            </a:r>
          </a:p>
          <a:p>
            <a:pPr lvl="1"/>
            <a:r>
              <a:rPr lang="en-US" dirty="0"/>
              <a:t>France introduced a SAF-T requirement in 2014</a:t>
            </a:r>
          </a:p>
          <a:p>
            <a:pPr lvl="1"/>
            <a:r>
              <a:rPr lang="en-US" dirty="0"/>
              <a:t>It is only required to be filed on demand when requested by the French tax authority</a:t>
            </a:r>
          </a:p>
          <a:p>
            <a:r>
              <a:rPr lang="en-US" dirty="0"/>
              <a:t>Austria</a:t>
            </a:r>
          </a:p>
          <a:p>
            <a:pPr lvl="1"/>
            <a:r>
              <a:rPr lang="en-US" dirty="0"/>
              <a:t>Austria introduced SAF-T in 2009 </a:t>
            </a:r>
          </a:p>
          <a:p>
            <a:pPr lvl="1"/>
            <a:r>
              <a:rPr lang="en-US" dirty="0"/>
              <a:t>It is only required on demand when requested by the tax authority</a:t>
            </a:r>
          </a:p>
        </p:txBody>
      </p:sp>
      <p:sp>
        <p:nvSpPr>
          <p:cNvPr id="4" name="Footer Placeholder 3">
            <a:extLst>
              <a:ext uri="{FF2B5EF4-FFF2-40B4-BE49-F238E27FC236}">
                <a16:creationId xmlns:a16="http://schemas.microsoft.com/office/drawing/2014/main" id="{ECD44A47-40B6-486B-A72B-39634B8A55D5}"/>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7CA73134-F798-4001-A515-33DF048510D4}"/>
              </a:ext>
            </a:extLst>
          </p:cNvPr>
          <p:cNvSpPr>
            <a:spLocks noGrp="1"/>
          </p:cNvSpPr>
          <p:nvPr>
            <p:ph type="sldNum" sz="quarter" idx="4"/>
          </p:nvPr>
        </p:nvSpPr>
        <p:spPr/>
        <p:txBody>
          <a:bodyPr/>
          <a:lstStyle/>
          <a:p>
            <a:fld id="{62BFC0F0-E31D-44BF-B017-233CDB2896A6}" type="slidenum">
              <a:rPr lang="en-US" smtClean="0"/>
              <a:pPr/>
              <a:t>69</a:t>
            </a:fld>
            <a:endParaRPr lang="en-US"/>
          </a:p>
        </p:txBody>
      </p:sp>
    </p:spTree>
    <p:extLst>
      <p:ext uri="{BB962C8B-B14F-4D97-AF65-F5344CB8AC3E}">
        <p14:creationId xmlns:p14="http://schemas.microsoft.com/office/powerpoint/2010/main" val="2881563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E8B9075-3C67-4BE5-B4B4-ECCFBFAC0C91}"/>
              </a:ext>
            </a:extLst>
          </p:cNvPr>
          <p:cNvSpPr>
            <a:spLocks noGrp="1"/>
          </p:cNvSpPr>
          <p:nvPr>
            <p:ph type="ftr" sz="quarter" idx="3"/>
          </p:nvPr>
        </p:nvSpPr>
        <p:spPr/>
        <p:txBody>
          <a:bodyPr/>
          <a:lstStyle/>
          <a:p>
            <a:r>
              <a:rPr lang="en-US"/>
              <a:t>Copyright © Sales Tax Institute 2024</a:t>
            </a:r>
          </a:p>
        </p:txBody>
      </p:sp>
      <p:sp>
        <p:nvSpPr>
          <p:cNvPr id="3" name="Slide Number Placeholder 2">
            <a:extLst>
              <a:ext uri="{FF2B5EF4-FFF2-40B4-BE49-F238E27FC236}">
                <a16:creationId xmlns:a16="http://schemas.microsoft.com/office/drawing/2014/main" id="{18B28955-0849-4EC5-B711-03199E0E981F}"/>
              </a:ext>
            </a:extLst>
          </p:cNvPr>
          <p:cNvSpPr>
            <a:spLocks noGrp="1"/>
          </p:cNvSpPr>
          <p:nvPr>
            <p:ph type="sldNum" sz="quarter" idx="4"/>
          </p:nvPr>
        </p:nvSpPr>
        <p:spPr/>
        <p:txBody>
          <a:bodyPr/>
          <a:lstStyle/>
          <a:p>
            <a:fld id="{62BFC0F0-E31D-44BF-B017-233CDB2896A6}" type="slidenum">
              <a:rPr lang="en-US" smtClean="0"/>
              <a:pPr/>
              <a:t>7</a:t>
            </a:fld>
            <a:endParaRPr lang="en-US"/>
          </a:p>
        </p:txBody>
      </p:sp>
      <p:graphicFrame>
        <p:nvGraphicFramePr>
          <p:cNvPr id="4" name="Diagram 3">
            <a:extLst>
              <a:ext uri="{FF2B5EF4-FFF2-40B4-BE49-F238E27FC236}">
                <a16:creationId xmlns:a16="http://schemas.microsoft.com/office/drawing/2014/main" id="{ADC64926-068E-4B5E-B9DC-D1F9060FB27F}"/>
              </a:ext>
            </a:extLst>
          </p:cNvPr>
          <p:cNvGraphicFramePr/>
          <p:nvPr/>
        </p:nvGraphicFramePr>
        <p:xfrm>
          <a:off x="333553" y="252637"/>
          <a:ext cx="6996368" cy="5921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Wolke 5">
            <a:extLst>
              <a:ext uri="{FF2B5EF4-FFF2-40B4-BE49-F238E27FC236}">
                <a16:creationId xmlns:a16="http://schemas.microsoft.com/office/drawing/2014/main" id="{CFDBCE0D-DE21-42E3-A103-39C028C60F6A}"/>
              </a:ext>
            </a:extLst>
          </p:cNvPr>
          <p:cNvSpPr/>
          <p:nvPr/>
        </p:nvSpPr>
        <p:spPr>
          <a:xfrm>
            <a:off x="5277008" y="252637"/>
            <a:ext cx="2273244" cy="1702139"/>
          </a:xfrm>
          <a:prstGeom prst="cloud">
            <a:avLst/>
          </a:prstGeom>
          <a:solidFill>
            <a:schemeClr val="accent2"/>
          </a:solidFill>
          <a:ln w="9525">
            <a:solidFill>
              <a:srgbClr val="4252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Gibson Light" panose="02000000000000000000" pitchFamily="50" charset="0"/>
              </a:rPr>
              <a:t>ECJ case law</a:t>
            </a:r>
          </a:p>
        </p:txBody>
      </p:sp>
      <p:sp>
        <p:nvSpPr>
          <p:cNvPr id="6" name="TextBox 5">
            <a:extLst>
              <a:ext uri="{FF2B5EF4-FFF2-40B4-BE49-F238E27FC236}">
                <a16:creationId xmlns:a16="http://schemas.microsoft.com/office/drawing/2014/main" id="{728D2D76-BBA8-4EF8-AE96-7CFEBF18BE30}"/>
              </a:ext>
            </a:extLst>
          </p:cNvPr>
          <p:cNvSpPr txBox="1"/>
          <p:nvPr/>
        </p:nvSpPr>
        <p:spPr>
          <a:xfrm>
            <a:off x="7273515" y="2613120"/>
            <a:ext cx="4584932" cy="1200329"/>
          </a:xfrm>
          <a:prstGeom prst="rect">
            <a:avLst/>
          </a:prstGeom>
          <a:noFill/>
        </p:spPr>
        <p:txBody>
          <a:bodyPr wrap="square" rtlCol="0">
            <a:spAutoFit/>
          </a:bodyPr>
          <a:lstStyle/>
          <a:p>
            <a:r>
              <a:rPr lang="en-US" sz="3600">
                <a:solidFill>
                  <a:schemeClr val="tx2"/>
                </a:solidFill>
                <a:latin typeface="+mj-lt"/>
              </a:rPr>
              <a:t>Hierarchy of EU VAT Regulations</a:t>
            </a:r>
          </a:p>
        </p:txBody>
      </p:sp>
    </p:spTree>
    <p:extLst>
      <p:ext uri="{BB962C8B-B14F-4D97-AF65-F5344CB8AC3E}">
        <p14:creationId xmlns:p14="http://schemas.microsoft.com/office/powerpoint/2010/main" val="18521522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9B06F-CFAC-4677-8146-60F9768DCDA0}"/>
              </a:ext>
            </a:extLst>
          </p:cNvPr>
          <p:cNvSpPr>
            <a:spLocks noGrp="1"/>
          </p:cNvSpPr>
          <p:nvPr>
            <p:ph type="title"/>
          </p:nvPr>
        </p:nvSpPr>
        <p:spPr/>
        <p:txBody>
          <a:bodyPr>
            <a:normAutofit fontScale="90000"/>
          </a:bodyPr>
          <a:lstStyle/>
          <a:p>
            <a:r>
              <a:rPr lang="en-US"/>
              <a:t>SAF-T – the Standard Audit File – Tax</a:t>
            </a:r>
            <a:br>
              <a:rPr lang="en-US"/>
            </a:br>
            <a:r>
              <a:rPr lang="en-US"/>
              <a:t>Where are we now? </a:t>
            </a:r>
          </a:p>
        </p:txBody>
      </p:sp>
      <p:sp>
        <p:nvSpPr>
          <p:cNvPr id="3" name="Content Placeholder 2">
            <a:extLst>
              <a:ext uri="{FF2B5EF4-FFF2-40B4-BE49-F238E27FC236}">
                <a16:creationId xmlns:a16="http://schemas.microsoft.com/office/drawing/2014/main" id="{6D3257EF-63F0-4C95-8886-62D97FA5E6D0}"/>
              </a:ext>
            </a:extLst>
          </p:cNvPr>
          <p:cNvSpPr>
            <a:spLocks noGrp="1"/>
          </p:cNvSpPr>
          <p:nvPr>
            <p:ph idx="1"/>
          </p:nvPr>
        </p:nvSpPr>
        <p:spPr/>
        <p:txBody>
          <a:bodyPr>
            <a:normAutofit fontScale="92500" lnSpcReduction="20000"/>
          </a:bodyPr>
          <a:lstStyle/>
          <a:p>
            <a:r>
              <a:rPr lang="en-US" dirty="0"/>
              <a:t>Poland</a:t>
            </a:r>
          </a:p>
          <a:p>
            <a:pPr lvl="1"/>
            <a:r>
              <a:rPr lang="en-US" dirty="0"/>
              <a:t>For larger companies, a monthly filing</a:t>
            </a:r>
          </a:p>
          <a:p>
            <a:pPr lvl="1"/>
            <a:r>
              <a:rPr lang="en-US" dirty="0"/>
              <a:t>Since 2016 </a:t>
            </a:r>
          </a:p>
          <a:p>
            <a:r>
              <a:rPr lang="en-US" dirty="0"/>
              <a:t>Lithuania</a:t>
            </a:r>
          </a:p>
          <a:p>
            <a:pPr lvl="1"/>
            <a:r>
              <a:rPr lang="en-US" dirty="0"/>
              <a:t>Lithuania introduced on a phased basis, starting with the largest organizations in 2016 and is now mandatory for all businesses</a:t>
            </a:r>
          </a:p>
          <a:p>
            <a:r>
              <a:rPr lang="en-US" dirty="0"/>
              <a:t>Norway</a:t>
            </a:r>
          </a:p>
          <a:p>
            <a:pPr lvl="1"/>
            <a:r>
              <a:rPr lang="en-US" dirty="0"/>
              <a:t>SAF-T has been in place on a voluntary basis since 2017 </a:t>
            </a:r>
          </a:p>
          <a:p>
            <a:pPr lvl="1"/>
            <a:r>
              <a:rPr lang="en-US" dirty="0"/>
              <a:t>‘</a:t>
            </a:r>
            <a:r>
              <a:rPr lang="en-US" dirty="0" err="1"/>
              <a:t>on-demand</a:t>
            </a:r>
            <a:r>
              <a:rPr lang="en-US" dirty="0"/>
              <a:t>’ basis from January 2020</a:t>
            </a:r>
          </a:p>
          <a:p>
            <a:pPr lvl="1"/>
            <a:r>
              <a:rPr lang="en-US" dirty="0"/>
              <a:t>Obligatory as of January 2022</a:t>
            </a:r>
          </a:p>
          <a:p>
            <a:endParaRPr lang="en-US" dirty="0"/>
          </a:p>
        </p:txBody>
      </p:sp>
      <p:sp>
        <p:nvSpPr>
          <p:cNvPr id="4" name="Footer Placeholder 3">
            <a:extLst>
              <a:ext uri="{FF2B5EF4-FFF2-40B4-BE49-F238E27FC236}">
                <a16:creationId xmlns:a16="http://schemas.microsoft.com/office/drawing/2014/main" id="{646ECBA0-C55F-4A63-AFB3-4E040DCA61FB}"/>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EB2B193F-53F4-4F23-BDDA-BE83FAF95929}"/>
              </a:ext>
            </a:extLst>
          </p:cNvPr>
          <p:cNvSpPr>
            <a:spLocks noGrp="1"/>
          </p:cNvSpPr>
          <p:nvPr>
            <p:ph type="sldNum" sz="quarter" idx="4"/>
          </p:nvPr>
        </p:nvSpPr>
        <p:spPr/>
        <p:txBody>
          <a:bodyPr/>
          <a:lstStyle/>
          <a:p>
            <a:fld id="{62BFC0F0-E31D-44BF-B017-233CDB2896A6}" type="slidenum">
              <a:rPr lang="en-US" smtClean="0"/>
              <a:pPr/>
              <a:t>70</a:t>
            </a:fld>
            <a:endParaRPr lang="en-US"/>
          </a:p>
        </p:txBody>
      </p:sp>
    </p:spTree>
    <p:extLst>
      <p:ext uri="{BB962C8B-B14F-4D97-AF65-F5344CB8AC3E}">
        <p14:creationId xmlns:p14="http://schemas.microsoft.com/office/powerpoint/2010/main" val="3888408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11022-3C07-50B4-5130-AA6C15335351}"/>
              </a:ext>
            </a:extLst>
          </p:cNvPr>
          <p:cNvSpPr>
            <a:spLocks noGrp="1"/>
          </p:cNvSpPr>
          <p:nvPr>
            <p:ph type="title"/>
          </p:nvPr>
        </p:nvSpPr>
        <p:spPr/>
        <p:txBody>
          <a:bodyPr/>
          <a:lstStyle/>
          <a:p>
            <a:r>
              <a:rPr lang="en-US" dirty="0"/>
              <a:t>E-Invoicing in Europe</a:t>
            </a:r>
          </a:p>
        </p:txBody>
      </p:sp>
      <p:sp>
        <p:nvSpPr>
          <p:cNvPr id="3" name="Footer Placeholder 2">
            <a:extLst>
              <a:ext uri="{FF2B5EF4-FFF2-40B4-BE49-F238E27FC236}">
                <a16:creationId xmlns:a16="http://schemas.microsoft.com/office/drawing/2014/main" id="{72A0CC46-F6F5-7027-DF21-4C688A2F3C27}"/>
              </a:ext>
            </a:extLst>
          </p:cNvPr>
          <p:cNvSpPr>
            <a:spLocks noGrp="1"/>
          </p:cNvSpPr>
          <p:nvPr>
            <p:ph type="ftr" sz="quarter" idx="11"/>
          </p:nvPr>
        </p:nvSpPr>
        <p:spPr/>
        <p:txBody>
          <a:bodyPr/>
          <a:lstStyle/>
          <a:p>
            <a:r>
              <a:rPr lang="en-US"/>
              <a:t>Copyright © Sales Tax Institute 2024</a:t>
            </a:r>
          </a:p>
        </p:txBody>
      </p:sp>
      <p:sp>
        <p:nvSpPr>
          <p:cNvPr id="4" name="Content Placeholder 3">
            <a:extLst>
              <a:ext uri="{FF2B5EF4-FFF2-40B4-BE49-F238E27FC236}">
                <a16:creationId xmlns:a16="http://schemas.microsoft.com/office/drawing/2014/main" id="{38693DC8-ACB5-236B-DA72-5692BAF1090E}"/>
              </a:ext>
            </a:extLst>
          </p:cNvPr>
          <p:cNvSpPr>
            <a:spLocks noGrp="1"/>
          </p:cNvSpPr>
          <p:nvPr>
            <p:ph sz="quarter" idx="13"/>
          </p:nvPr>
        </p:nvSpPr>
        <p:spPr/>
        <p:txBody>
          <a:bodyPr>
            <a:normAutofit fontScale="70000" lnSpcReduction="20000"/>
          </a:bodyPr>
          <a:lstStyle/>
          <a:p>
            <a:r>
              <a:rPr lang="en-US" sz="2700" dirty="0"/>
              <a:t>Poland</a:t>
            </a:r>
          </a:p>
          <a:p>
            <a:pPr lvl="1"/>
            <a:r>
              <a:rPr lang="de-CH" sz="2400" dirty="0"/>
              <a:t>The national </a:t>
            </a:r>
            <a:r>
              <a:rPr lang="de-CH" sz="2400" dirty="0" err="1"/>
              <a:t>e-invoicing</a:t>
            </a:r>
            <a:r>
              <a:rPr lang="de-CH" sz="2400" dirty="0"/>
              <a:t> </a:t>
            </a:r>
            <a:r>
              <a:rPr lang="de-CH" sz="2400" dirty="0" err="1"/>
              <a:t>system</a:t>
            </a:r>
            <a:r>
              <a:rPr lang="de-CH" sz="2400" dirty="0"/>
              <a:t>, </a:t>
            </a:r>
            <a:r>
              <a:rPr lang="de-CH" sz="2400" dirty="0" err="1"/>
              <a:t>called</a:t>
            </a:r>
            <a:r>
              <a:rPr lang="de-CH" sz="2400" dirty="0"/>
              <a:t> </a:t>
            </a:r>
            <a:r>
              <a:rPr lang="de-CH" sz="2400" dirty="0" err="1"/>
              <a:t>Krajowy</a:t>
            </a:r>
            <a:r>
              <a:rPr lang="de-CH" sz="2400" dirty="0"/>
              <a:t> System </a:t>
            </a:r>
            <a:r>
              <a:rPr lang="de-CH" sz="2400" dirty="0" err="1"/>
              <a:t>e</a:t>
            </a:r>
            <a:r>
              <a:rPr lang="de-CH" sz="2400" dirty="0"/>
              <a:t>-Faktur (</a:t>
            </a:r>
            <a:r>
              <a:rPr lang="de-CH" sz="2400" dirty="0" err="1"/>
              <a:t>KSeF</a:t>
            </a:r>
            <a:r>
              <a:rPr lang="de-CH" sz="2400" dirty="0"/>
              <a:t>)</a:t>
            </a:r>
          </a:p>
          <a:p>
            <a:pPr lvl="1"/>
            <a:r>
              <a:rPr lang="de-CH" sz="2400" dirty="0" err="1"/>
              <a:t>KSeF</a:t>
            </a:r>
            <a:r>
              <a:rPr lang="de-CH" sz="2400" dirty="0"/>
              <a:t> </a:t>
            </a:r>
            <a:r>
              <a:rPr lang="de-CH" sz="2400" dirty="0" err="1"/>
              <a:t>became</a:t>
            </a:r>
            <a:r>
              <a:rPr lang="de-CH" sz="2400" dirty="0"/>
              <a:t> </a:t>
            </a:r>
            <a:r>
              <a:rPr lang="de-CH" sz="2400" dirty="0" err="1"/>
              <a:t>available</a:t>
            </a:r>
            <a:r>
              <a:rPr lang="de-CH" sz="2400" dirty="0"/>
              <a:t> on a </a:t>
            </a:r>
            <a:r>
              <a:rPr lang="de-CH" sz="2400" dirty="0" err="1"/>
              <a:t>voluntary</a:t>
            </a:r>
            <a:r>
              <a:rPr lang="de-CH" sz="2400" dirty="0"/>
              <a:t> </a:t>
            </a:r>
            <a:r>
              <a:rPr lang="de-CH" sz="2400" dirty="0" err="1"/>
              <a:t>basis</a:t>
            </a:r>
            <a:r>
              <a:rPr lang="de-CH" sz="2400" dirty="0"/>
              <a:t> </a:t>
            </a:r>
            <a:r>
              <a:rPr lang="de-CH" sz="2400" dirty="0" err="1"/>
              <a:t>from</a:t>
            </a:r>
            <a:r>
              <a:rPr lang="de-CH" sz="2400" dirty="0"/>
              <a:t> </a:t>
            </a:r>
            <a:r>
              <a:rPr lang="de-CH" sz="2400" dirty="0" err="1"/>
              <a:t>the</a:t>
            </a:r>
            <a:r>
              <a:rPr lang="de-CH" sz="2400" dirty="0"/>
              <a:t> </a:t>
            </a:r>
            <a:r>
              <a:rPr lang="de-CH" sz="2400" dirty="0" err="1"/>
              <a:t>start</a:t>
            </a:r>
            <a:r>
              <a:rPr lang="de-CH" sz="2400" dirty="0"/>
              <a:t> </a:t>
            </a:r>
            <a:r>
              <a:rPr lang="de-CH" sz="2400" dirty="0" err="1"/>
              <a:t>of</a:t>
            </a:r>
            <a:r>
              <a:rPr lang="de-CH" sz="2400" dirty="0"/>
              <a:t> 2022.</a:t>
            </a:r>
          </a:p>
          <a:p>
            <a:pPr lvl="1"/>
            <a:r>
              <a:rPr lang="de-CH" sz="2400" dirty="0" err="1"/>
              <a:t>KSeF</a:t>
            </a:r>
            <a:r>
              <a:rPr lang="de-CH" sz="2400" dirty="0"/>
              <a:t> will </a:t>
            </a:r>
            <a:r>
              <a:rPr lang="de-CH" sz="2400" dirty="0" err="1"/>
              <a:t>become</a:t>
            </a:r>
            <a:r>
              <a:rPr lang="de-CH" sz="2400" dirty="0"/>
              <a:t> </a:t>
            </a:r>
            <a:r>
              <a:rPr lang="de-CH" sz="2400" dirty="0" err="1"/>
              <a:t>mandatory</a:t>
            </a:r>
            <a:r>
              <a:rPr lang="de-CH" sz="2400" dirty="0"/>
              <a:t> </a:t>
            </a:r>
            <a:r>
              <a:rPr lang="de-CH" sz="2400" dirty="0" err="1"/>
              <a:t>from</a:t>
            </a:r>
            <a:r>
              <a:rPr lang="de-CH" sz="2400" dirty="0"/>
              <a:t> Feb 2026. </a:t>
            </a:r>
            <a:r>
              <a:rPr lang="de-CH" sz="2400" dirty="0" err="1"/>
              <a:t>Until</a:t>
            </a:r>
            <a:r>
              <a:rPr lang="de-CH" sz="2400" dirty="0"/>
              <a:t> </a:t>
            </a:r>
            <a:r>
              <a:rPr lang="de-CH" sz="2400" dirty="0" err="1"/>
              <a:t>then</a:t>
            </a:r>
            <a:r>
              <a:rPr lang="de-CH" sz="2400" dirty="0"/>
              <a:t>, </a:t>
            </a:r>
            <a:r>
              <a:rPr lang="de-CH" sz="2400" dirty="0" err="1"/>
              <a:t>paper</a:t>
            </a:r>
            <a:r>
              <a:rPr lang="de-CH" sz="2400" dirty="0"/>
              <a:t> and PDF </a:t>
            </a:r>
            <a:r>
              <a:rPr lang="de-CH" sz="2400" dirty="0" err="1"/>
              <a:t>invoices</a:t>
            </a:r>
            <a:r>
              <a:rPr lang="de-CH" sz="2400" dirty="0"/>
              <a:t> </a:t>
            </a:r>
            <a:r>
              <a:rPr lang="de-CH" sz="2400" dirty="0" err="1"/>
              <a:t>are</a:t>
            </a:r>
            <a:r>
              <a:rPr lang="de-CH" sz="2400" dirty="0"/>
              <a:t> still </a:t>
            </a:r>
            <a:r>
              <a:rPr lang="de-CH" sz="2400" dirty="0" err="1"/>
              <a:t>acceptable</a:t>
            </a:r>
            <a:r>
              <a:rPr lang="de-CH" sz="2400" dirty="0"/>
              <a:t>. </a:t>
            </a:r>
          </a:p>
          <a:p>
            <a:r>
              <a:rPr lang="de-CH" sz="2700" dirty="0"/>
              <a:t>Romania</a:t>
            </a:r>
          </a:p>
          <a:p>
            <a:pPr lvl="1"/>
            <a:r>
              <a:rPr lang="de-CH" sz="2400" dirty="0"/>
              <a:t>The national </a:t>
            </a:r>
            <a:r>
              <a:rPr lang="de-CH" sz="2400" dirty="0" err="1"/>
              <a:t>e-invoicing</a:t>
            </a:r>
            <a:r>
              <a:rPr lang="de-CH" sz="2400" dirty="0"/>
              <a:t> </a:t>
            </a:r>
            <a:r>
              <a:rPr lang="de-CH" sz="2400" dirty="0" err="1"/>
              <a:t>system</a:t>
            </a:r>
            <a:r>
              <a:rPr lang="de-CH" sz="2400" dirty="0"/>
              <a:t>, </a:t>
            </a:r>
            <a:r>
              <a:rPr lang="de-CH" sz="2400" dirty="0" err="1"/>
              <a:t>called</a:t>
            </a:r>
            <a:r>
              <a:rPr lang="de-CH" sz="2400" dirty="0"/>
              <a:t> RO-</a:t>
            </a:r>
            <a:r>
              <a:rPr lang="de-CH" sz="2400" dirty="0" err="1"/>
              <a:t>eFactura</a:t>
            </a:r>
            <a:r>
              <a:rPr lang="de-CH" sz="2400" dirty="0"/>
              <a:t> </a:t>
            </a:r>
          </a:p>
          <a:p>
            <a:pPr lvl="1"/>
            <a:r>
              <a:rPr lang="de-CH" sz="2400" dirty="0"/>
              <a:t>As </a:t>
            </a:r>
            <a:r>
              <a:rPr lang="de-CH" sz="2400" dirty="0" err="1"/>
              <a:t>of</a:t>
            </a:r>
            <a:r>
              <a:rPr lang="de-CH" sz="2400" dirty="0"/>
              <a:t> </a:t>
            </a:r>
            <a:r>
              <a:rPr lang="de-CH" sz="2400" dirty="0" err="1"/>
              <a:t>July</a:t>
            </a:r>
            <a:r>
              <a:rPr lang="de-CH" sz="2400" dirty="0"/>
              <a:t> 1, 2024. RO-</a:t>
            </a:r>
            <a:r>
              <a:rPr lang="de-CH" sz="2400" dirty="0" err="1"/>
              <a:t>eFactura</a:t>
            </a:r>
            <a:r>
              <a:rPr lang="de-CH" sz="2400" dirty="0"/>
              <a:t> will </a:t>
            </a:r>
            <a:r>
              <a:rPr lang="de-CH" sz="2400" dirty="0" err="1"/>
              <a:t>become</a:t>
            </a:r>
            <a:r>
              <a:rPr lang="de-CH" sz="2400" dirty="0"/>
              <a:t> </a:t>
            </a:r>
            <a:r>
              <a:rPr lang="de-CH" sz="2400" dirty="0" err="1"/>
              <a:t>mandatory</a:t>
            </a:r>
            <a:r>
              <a:rPr lang="de-CH" sz="2400" dirty="0"/>
              <a:t>. </a:t>
            </a:r>
          </a:p>
          <a:p>
            <a:r>
              <a:rPr lang="de-CH" sz="2700" dirty="0"/>
              <a:t>France – </a:t>
            </a:r>
            <a:r>
              <a:rPr lang="de-CH" sz="2700" dirty="0" err="1"/>
              <a:t>delayed</a:t>
            </a:r>
            <a:r>
              <a:rPr lang="de-CH" sz="2700" dirty="0"/>
              <a:t>, </a:t>
            </a:r>
            <a:r>
              <a:rPr lang="de-CH" sz="2700" dirty="0" err="1"/>
              <a:t>originally</a:t>
            </a:r>
            <a:r>
              <a:rPr lang="de-CH" sz="2700" dirty="0"/>
              <a:t> </a:t>
            </a:r>
            <a:r>
              <a:rPr lang="de-CH" sz="2700" dirty="0" err="1"/>
              <a:t>scheduled</a:t>
            </a:r>
            <a:r>
              <a:rPr lang="de-CH" sz="2700" dirty="0"/>
              <a:t> </a:t>
            </a:r>
            <a:r>
              <a:rPr lang="de-CH" sz="2700" dirty="0" err="1"/>
              <a:t>for</a:t>
            </a:r>
            <a:r>
              <a:rPr lang="de-CH" sz="2700" dirty="0"/>
              <a:t> </a:t>
            </a:r>
            <a:r>
              <a:rPr lang="de-CH" sz="2700" dirty="0" err="1"/>
              <a:t>July</a:t>
            </a:r>
            <a:r>
              <a:rPr lang="de-CH" sz="2700" dirty="0"/>
              <a:t> 2024, </a:t>
            </a:r>
            <a:r>
              <a:rPr lang="de-CH" sz="2700" dirty="0" err="1"/>
              <a:t>delayed</a:t>
            </a:r>
            <a:r>
              <a:rPr lang="de-CH" sz="2700" dirty="0"/>
              <a:t> </a:t>
            </a:r>
            <a:r>
              <a:rPr lang="de-CH" sz="2700" dirty="0" err="1"/>
              <a:t>to</a:t>
            </a:r>
            <a:r>
              <a:rPr lang="de-CH" sz="2700" dirty="0"/>
              <a:t> September 2026</a:t>
            </a:r>
          </a:p>
          <a:p>
            <a:r>
              <a:rPr lang="de-CH" sz="2700" dirty="0"/>
              <a:t>Germany – </a:t>
            </a:r>
            <a:r>
              <a:rPr lang="de-CH" sz="2700" dirty="0" err="1"/>
              <a:t>delayed</a:t>
            </a:r>
            <a:r>
              <a:rPr lang="de-CH" sz="2700" dirty="0"/>
              <a:t> </a:t>
            </a:r>
            <a:r>
              <a:rPr lang="de-CH" sz="2700" dirty="0" err="1"/>
              <a:t>until</a:t>
            </a:r>
            <a:r>
              <a:rPr lang="de-CH" sz="2700" dirty="0"/>
              <a:t> 2028</a:t>
            </a:r>
          </a:p>
          <a:p>
            <a:r>
              <a:rPr lang="de-CH" sz="2700" dirty="0" err="1"/>
              <a:t>Hungary</a:t>
            </a:r>
            <a:r>
              <a:rPr lang="de-CH" sz="2700" dirty="0"/>
              <a:t> – </a:t>
            </a:r>
            <a:r>
              <a:rPr lang="de-CH" sz="2700" dirty="0" err="1"/>
              <a:t>as</a:t>
            </a:r>
            <a:r>
              <a:rPr lang="de-CH" sz="2700" dirty="0"/>
              <a:t> </a:t>
            </a:r>
            <a:r>
              <a:rPr lang="de-CH" sz="2700" dirty="0" err="1"/>
              <a:t>of</a:t>
            </a:r>
            <a:r>
              <a:rPr lang="de-CH" sz="2700" dirty="0"/>
              <a:t> 2018, RTIR live </a:t>
            </a:r>
            <a:r>
              <a:rPr lang="de-CH" sz="2700" dirty="0" err="1"/>
              <a:t>invoice</a:t>
            </a:r>
            <a:r>
              <a:rPr lang="de-CH" sz="2700" dirty="0"/>
              <a:t> </a:t>
            </a:r>
            <a:r>
              <a:rPr lang="de-CH" sz="2700" dirty="0" err="1"/>
              <a:t>reporting</a:t>
            </a:r>
            <a:r>
              <a:rPr lang="de-CH" sz="2700" dirty="0"/>
              <a:t>, </a:t>
            </a:r>
            <a:r>
              <a:rPr lang="de-CH" sz="2700" dirty="0" err="1"/>
              <a:t>as</a:t>
            </a:r>
            <a:r>
              <a:rPr lang="de-CH" sz="2700" dirty="0"/>
              <a:t> </a:t>
            </a:r>
            <a:r>
              <a:rPr lang="de-CH" sz="2700" dirty="0" err="1"/>
              <a:t>of</a:t>
            </a:r>
            <a:r>
              <a:rPr lang="de-CH" sz="2700" dirty="0"/>
              <a:t> Jan 2024, </a:t>
            </a:r>
            <a:r>
              <a:rPr lang="de-CH" sz="2700" dirty="0" err="1"/>
              <a:t>e</a:t>
            </a:r>
            <a:r>
              <a:rPr lang="de-CH" sz="2700" dirty="0"/>
              <a:t>-VAT </a:t>
            </a:r>
            <a:r>
              <a:rPr lang="de-CH" sz="2700" dirty="0" err="1"/>
              <a:t>pre-filled</a:t>
            </a:r>
            <a:r>
              <a:rPr lang="de-CH" sz="2700" dirty="0"/>
              <a:t> </a:t>
            </a:r>
            <a:r>
              <a:rPr lang="de-CH" sz="2700" dirty="0" err="1"/>
              <a:t>returns</a:t>
            </a:r>
            <a:r>
              <a:rPr lang="de-CH" sz="2700" dirty="0"/>
              <a:t> </a:t>
            </a:r>
            <a:r>
              <a:rPr lang="de-CH" sz="2700" dirty="0" err="1"/>
              <a:t>based</a:t>
            </a:r>
            <a:r>
              <a:rPr lang="de-CH" sz="2700" dirty="0"/>
              <a:t> on live </a:t>
            </a:r>
            <a:r>
              <a:rPr lang="de-CH" sz="2700" dirty="0" err="1"/>
              <a:t>invoicing</a:t>
            </a:r>
            <a:r>
              <a:rPr lang="de-CH" sz="2700" dirty="0"/>
              <a:t> </a:t>
            </a:r>
            <a:r>
              <a:rPr lang="de-CH" sz="2700" dirty="0" err="1"/>
              <a:t>reporting</a:t>
            </a:r>
            <a:endParaRPr lang="de-CH" sz="2700" dirty="0"/>
          </a:p>
          <a:p>
            <a:r>
              <a:rPr lang="de-CH" sz="2700" dirty="0"/>
              <a:t>Spain – </a:t>
            </a:r>
            <a:r>
              <a:rPr lang="de-CH" sz="2700" dirty="0" err="1"/>
              <a:t>slightly</a:t>
            </a:r>
            <a:r>
              <a:rPr lang="de-CH" sz="2700" dirty="0"/>
              <a:t> </a:t>
            </a:r>
            <a:r>
              <a:rPr lang="de-CH" sz="2700" dirty="0" err="1"/>
              <a:t>delayed</a:t>
            </a:r>
            <a:r>
              <a:rPr lang="de-CH" sz="2700" dirty="0"/>
              <a:t>, </a:t>
            </a:r>
            <a:r>
              <a:rPr lang="de-CH" sz="2700" dirty="0" err="1"/>
              <a:t>delayed</a:t>
            </a:r>
            <a:r>
              <a:rPr lang="de-CH" sz="2700" dirty="0"/>
              <a:t> </a:t>
            </a:r>
            <a:r>
              <a:rPr lang="de-CH" sz="2700" dirty="0" err="1"/>
              <a:t>until</a:t>
            </a:r>
            <a:r>
              <a:rPr lang="de-CH" sz="2700" dirty="0"/>
              <a:t> </a:t>
            </a:r>
            <a:r>
              <a:rPr lang="de-CH" sz="2700" dirty="0" err="1"/>
              <a:t>July</a:t>
            </a:r>
            <a:r>
              <a:rPr lang="de-CH" sz="2700" dirty="0"/>
              <a:t> 2025, B2G in </a:t>
            </a:r>
            <a:r>
              <a:rPr lang="de-CH" sz="2700" dirty="0" err="1"/>
              <a:t>place</a:t>
            </a:r>
            <a:r>
              <a:rPr lang="de-CH" sz="2700" dirty="0"/>
              <a:t> </a:t>
            </a:r>
            <a:r>
              <a:rPr lang="de-CH" sz="2700" dirty="0" err="1"/>
              <a:t>as</a:t>
            </a:r>
            <a:r>
              <a:rPr lang="de-CH" sz="2700" dirty="0"/>
              <a:t> per 2015</a:t>
            </a:r>
          </a:p>
          <a:p>
            <a:r>
              <a:rPr lang="de-CH" sz="2700" dirty="0" err="1"/>
              <a:t>Belgium</a:t>
            </a:r>
            <a:r>
              <a:rPr lang="de-CH" sz="2700" dirty="0"/>
              <a:t> </a:t>
            </a:r>
            <a:r>
              <a:rPr lang="de-CH" sz="2700" dirty="0" err="1"/>
              <a:t>delayed</a:t>
            </a:r>
            <a:r>
              <a:rPr lang="de-CH" sz="2700" dirty="0"/>
              <a:t> </a:t>
            </a:r>
            <a:r>
              <a:rPr lang="de-CH" sz="2700" dirty="0" err="1"/>
              <a:t>to</a:t>
            </a:r>
            <a:r>
              <a:rPr lang="de-CH" sz="2700" dirty="0"/>
              <a:t> Jan 2026</a:t>
            </a:r>
          </a:p>
          <a:p>
            <a:pPr marL="0" indent="0">
              <a:buNone/>
            </a:pPr>
            <a:r>
              <a:rPr lang="de-CH" sz="2700" dirty="0"/>
              <a:t>EU – 2030 – 2035: Digital reporting and e-invoicing harmonization</a:t>
            </a:r>
            <a:endParaRPr lang="en-US" sz="2700" dirty="0"/>
          </a:p>
        </p:txBody>
      </p:sp>
      <p:sp>
        <p:nvSpPr>
          <p:cNvPr id="5" name="Slide Number Placeholder 4">
            <a:extLst>
              <a:ext uri="{FF2B5EF4-FFF2-40B4-BE49-F238E27FC236}">
                <a16:creationId xmlns:a16="http://schemas.microsoft.com/office/drawing/2014/main" id="{33F2ED5E-9647-6230-C4BA-F10FD434575E}"/>
              </a:ext>
            </a:extLst>
          </p:cNvPr>
          <p:cNvSpPr>
            <a:spLocks noGrp="1"/>
          </p:cNvSpPr>
          <p:nvPr>
            <p:ph type="sldNum" sz="quarter" idx="14"/>
          </p:nvPr>
        </p:nvSpPr>
        <p:spPr/>
        <p:txBody>
          <a:bodyPr/>
          <a:lstStyle/>
          <a:p>
            <a:fld id="{62BFC0F0-E31D-44BF-B017-233CDB2896A6}" type="slidenum">
              <a:rPr lang="en-US" smtClean="0"/>
              <a:pPr/>
              <a:t>71</a:t>
            </a:fld>
            <a:endParaRPr lang="en-US"/>
          </a:p>
        </p:txBody>
      </p:sp>
    </p:spTree>
    <p:extLst>
      <p:ext uri="{BB962C8B-B14F-4D97-AF65-F5344CB8AC3E}">
        <p14:creationId xmlns:p14="http://schemas.microsoft.com/office/powerpoint/2010/main" val="21060471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2822-9D84-C324-0A3B-20524CDB2FA5}"/>
              </a:ext>
            </a:extLst>
          </p:cNvPr>
          <p:cNvSpPr>
            <a:spLocks noGrp="1"/>
          </p:cNvSpPr>
          <p:nvPr>
            <p:ph type="title"/>
          </p:nvPr>
        </p:nvSpPr>
        <p:spPr/>
        <p:txBody>
          <a:bodyPr/>
          <a:lstStyle/>
          <a:p>
            <a:r>
              <a:rPr lang="en-US"/>
              <a:t>VAT Recovery</a:t>
            </a:r>
          </a:p>
        </p:txBody>
      </p:sp>
      <p:sp>
        <p:nvSpPr>
          <p:cNvPr id="3" name="Text Placeholder 2">
            <a:extLst>
              <a:ext uri="{FF2B5EF4-FFF2-40B4-BE49-F238E27FC236}">
                <a16:creationId xmlns:a16="http://schemas.microsoft.com/office/drawing/2014/main" id="{D1D07D50-5189-5BD1-D1F4-8D223B02B12E}"/>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640ED344-0602-400C-FF15-347CD9BADAA5}"/>
              </a:ext>
            </a:extLst>
          </p:cNvPr>
          <p:cNvSpPr>
            <a:spLocks noGrp="1"/>
          </p:cNvSpPr>
          <p:nvPr>
            <p:ph type="ftr" sz="quarter" idx="10"/>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DAFF86F5-2C78-862D-FA0F-F632B6BA8F93}"/>
              </a:ext>
            </a:extLst>
          </p:cNvPr>
          <p:cNvSpPr>
            <a:spLocks noGrp="1"/>
          </p:cNvSpPr>
          <p:nvPr>
            <p:ph type="sldNum" sz="quarter" idx="11"/>
          </p:nvPr>
        </p:nvSpPr>
        <p:spPr/>
        <p:txBody>
          <a:bodyPr/>
          <a:lstStyle/>
          <a:p>
            <a:fld id="{62BFC0F0-E31D-44BF-B017-233CDB2896A6}" type="slidenum">
              <a:rPr lang="en-US" smtClean="0"/>
              <a:pPr/>
              <a:t>72</a:t>
            </a:fld>
            <a:endParaRPr lang="en-US"/>
          </a:p>
        </p:txBody>
      </p:sp>
    </p:spTree>
    <p:extLst>
      <p:ext uri="{BB962C8B-B14F-4D97-AF65-F5344CB8AC3E}">
        <p14:creationId xmlns:p14="http://schemas.microsoft.com/office/powerpoint/2010/main" val="16633285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CCAA3-E16F-4B47-ADA8-59F4A90F9DC5}"/>
              </a:ext>
            </a:extLst>
          </p:cNvPr>
          <p:cNvSpPr>
            <a:spLocks noGrp="1"/>
          </p:cNvSpPr>
          <p:nvPr>
            <p:ph type="title"/>
          </p:nvPr>
        </p:nvSpPr>
        <p:spPr/>
        <p:txBody>
          <a:bodyPr/>
          <a:lstStyle/>
          <a:p>
            <a:r>
              <a:rPr lang="en-US"/>
              <a:t>Input VAT Recovery</a:t>
            </a:r>
          </a:p>
        </p:txBody>
      </p:sp>
      <p:sp>
        <p:nvSpPr>
          <p:cNvPr id="3" name="Content Placeholder 2">
            <a:extLst>
              <a:ext uri="{FF2B5EF4-FFF2-40B4-BE49-F238E27FC236}">
                <a16:creationId xmlns:a16="http://schemas.microsoft.com/office/drawing/2014/main" id="{6FCC1525-6D76-4555-81DE-686EE637F103}"/>
              </a:ext>
            </a:extLst>
          </p:cNvPr>
          <p:cNvSpPr>
            <a:spLocks noGrp="1"/>
          </p:cNvSpPr>
          <p:nvPr>
            <p:ph idx="1"/>
          </p:nvPr>
        </p:nvSpPr>
        <p:spPr/>
        <p:txBody>
          <a:bodyPr>
            <a:normAutofit fontScale="85000" lnSpcReduction="20000"/>
          </a:bodyPr>
          <a:lstStyle/>
          <a:p>
            <a:r>
              <a:rPr lang="en-US"/>
              <a:t>The taxable person’s right to deduct input VAT incurred on goods and services specifically used to make taxable supplies</a:t>
            </a:r>
          </a:p>
          <a:p>
            <a:r>
              <a:rPr lang="en-US"/>
              <a:t>Deduction of the input VAT from the output VAT payable on his supplies</a:t>
            </a:r>
          </a:p>
          <a:p>
            <a:r>
              <a:rPr lang="en-US"/>
              <a:t>A taxable person can also deduct input VAT if he/she performs economic activities in another country that would create a right of deduction if they were performed within that country</a:t>
            </a:r>
          </a:p>
          <a:p>
            <a:r>
              <a:rPr lang="en-US"/>
              <a:t>Where the amount of deductions exceeds the amount of tax due, Member States may make either a refund or carry the excess forward to the following period according to conditions which they shall determine</a:t>
            </a:r>
          </a:p>
          <a:p>
            <a:r>
              <a:rPr lang="en-US"/>
              <a:t>Formal invoicing requirements within the respective Member State should be reviewed</a:t>
            </a:r>
          </a:p>
        </p:txBody>
      </p:sp>
      <p:sp>
        <p:nvSpPr>
          <p:cNvPr id="4" name="Footer Placeholder 3">
            <a:extLst>
              <a:ext uri="{FF2B5EF4-FFF2-40B4-BE49-F238E27FC236}">
                <a16:creationId xmlns:a16="http://schemas.microsoft.com/office/drawing/2014/main" id="{B3E996FD-E16D-47CD-9955-B0B19ADAECE0}"/>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4AA6D860-431A-4954-BDAC-672F0190B154}"/>
              </a:ext>
            </a:extLst>
          </p:cNvPr>
          <p:cNvSpPr>
            <a:spLocks noGrp="1"/>
          </p:cNvSpPr>
          <p:nvPr>
            <p:ph type="sldNum" sz="quarter" idx="4"/>
          </p:nvPr>
        </p:nvSpPr>
        <p:spPr/>
        <p:txBody>
          <a:bodyPr/>
          <a:lstStyle/>
          <a:p>
            <a:fld id="{62BFC0F0-E31D-44BF-B017-233CDB2896A6}" type="slidenum">
              <a:rPr lang="en-US" smtClean="0"/>
              <a:pPr/>
              <a:t>73</a:t>
            </a:fld>
            <a:endParaRPr lang="en-US"/>
          </a:p>
        </p:txBody>
      </p:sp>
    </p:spTree>
    <p:extLst>
      <p:ext uri="{BB962C8B-B14F-4D97-AF65-F5344CB8AC3E}">
        <p14:creationId xmlns:p14="http://schemas.microsoft.com/office/powerpoint/2010/main" val="973414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B3C9-8A05-4406-8F17-5F9FE9DF9AE3}"/>
              </a:ext>
            </a:extLst>
          </p:cNvPr>
          <p:cNvSpPr>
            <a:spLocks noGrp="1"/>
          </p:cNvSpPr>
          <p:nvPr>
            <p:ph type="title"/>
          </p:nvPr>
        </p:nvSpPr>
        <p:spPr/>
        <p:txBody>
          <a:bodyPr/>
          <a:lstStyle/>
          <a:p>
            <a:r>
              <a:rPr lang="en-US"/>
              <a:t>Input VAT Recovery</a:t>
            </a:r>
          </a:p>
        </p:txBody>
      </p:sp>
      <p:sp>
        <p:nvSpPr>
          <p:cNvPr id="3" name="Content Placeholder 2">
            <a:extLst>
              <a:ext uri="{FF2B5EF4-FFF2-40B4-BE49-F238E27FC236}">
                <a16:creationId xmlns:a16="http://schemas.microsoft.com/office/drawing/2014/main" id="{7431A456-ABC9-44B4-A96B-178CC4F97409}"/>
              </a:ext>
            </a:extLst>
          </p:cNvPr>
          <p:cNvSpPr>
            <a:spLocks noGrp="1"/>
          </p:cNvSpPr>
          <p:nvPr>
            <p:ph idx="1"/>
          </p:nvPr>
        </p:nvSpPr>
        <p:spPr>
          <a:xfrm>
            <a:off x="838200" y="1966684"/>
            <a:ext cx="10515600" cy="4273553"/>
          </a:xfrm>
        </p:spPr>
        <p:txBody>
          <a:bodyPr>
            <a:normAutofit fontScale="70000" lnSpcReduction="20000"/>
          </a:bodyPr>
          <a:lstStyle/>
          <a:p>
            <a:r>
              <a:rPr lang="en-US"/>
              <a:t>Input VAT on</a:t>
            </a:r>
          </a:p>
          <a:p>
            <a:pPr lvl="1"/>
            <a:r>
              <a:rPr lang="en-US"/>
              <a:t>Supplies of goods or service, carried out by another person</a:t>
            </a:r>
          </a:p>
          <a:p>
            <a:pPr lvl="1"/>
            <a:r>
              <a:rPr lang="en-US"/>
              <a:t>Intra-Community Acquisitions </a:t>
            </a:r>
          </a:p>
          <a:p>
            <a:pPr lvl="1"/>
            <a:r>
              <a:rPr lang="en-US"/>
              <a:t>Importation</a:t>
            </a:r>
          </a:p>
          <a:p>
            <a:pPr lvl="1"/>
            <a:r>
              <a:rPr lang="en-US"/>
              <a:t>Reverse charges</a:t>
            </a:r>
          </a:p>
          <a:p>
            <a:r>
              <a:rPr lang="en-US"/>
              <a:t>Restrictions</a:t>
            </a:r>
          </a:p>
          <a:p>
            <a:pPr lvl="1"/>
            <a:r>
              <a:rPr lang="en-US"/>
              <a:t>Supply of goods/services exempt without credit</a:t>
            </a:r>
          </a:p>
          <a:p>
            <a:pPr lvl="1"/>
            <a:r>
              <a:rPr lang="en-US"/>
              <a:t>Mixed supplies</a:t>
            </a:r>
          </a:p>
          <a:p>
            <a:pPr lvl="1"/>
            <a:r>
              <a:rPr lang="en-US"/>
              <a:t>Private use, gifts</a:t>
            </a:r>
          </a:p>
          <a:p>
            <a:pPr lvl="1"/>
            <a:r>
              <a:rPr lang="en-US"/>
              <a:t>Member State specific regulations &amp; proportional deduction</a:t>
            </a:r>
          </a:p>
          <a:p>
            <a:r>
              <a:rPr lang="en-US"/>
              <a:t>Proof with a VAT invoice</a:t>
            </a:r>
          </a:p>
          <a:p>
            <a:pPr lvl="1"/>
            <a:r>
              <a:rPr lang="en-US"/>
              <a:t>Where a taxable person no longer holds the original invoice, Member States may allow him to produce other evidence that the transaction in respect of which the deduction is claimed actually took place</a:t>
            </a:r>
          </a:p>
          <a:p>
            <a:endParaRPr lang="en-US"/>
          </a:p>
        </p:txBody>
      </p:sp>
      <p:sp>
        <p:nvSpPr>
          <p:cNvPr id="4" name="Footer Placeholder 3">
            <a:extLst>
              <a:ext uri="{FF2B5EF4-FFF2-40B4-BE49-F238E27FC236}">
                <a16:creationId xmlns:a16="http://schemas.microsoft.com/office/drawing/2014/main" id="{52E42E31-3674-42D8-9B62-CF93BB8C72C8}"/>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75863839-9B1C-4385-A61A-3C2F18349CEF}"/>
              </a:ext>
            </a:extLst>
          </p:cNvPr>
          <p:cNvSpPr>
            <a:spLocks noGrp="1"/>
          </p:cNvSpPr>
          <p:nvPr>
            <p:ph type="sldNum" sz="quarter" idx="4"/>
          </p:nvPr>
        </p:nvSpPr>
        <p:spPr/>
        <p:txBody>
          <a:bodyPr/>
          <a:lstStyle/>
          <a:p>
            <a:fld id="{62BFC0F0-E31D-44BF-B017-233CDB2896A6}" type="slidenum">
              <a:rPr lang="en-US" smtClean="0"/>
              <a:pPr/>
              <a:t>74</a:t>
            </a:fld>
            <a:endParaRPr lang="en-US"/>
          </a:p>
        </p:txBody>
      </p:sp>
    </p:spTree>
    <p:extLst>
      <p:ext uri="{BB962C8B-B14F-4D97-AF65-F5344CB8AC3E}">
        <p14:creationId xmlns:p14="http://schemas.microsoft.com/office/powerpoint/2010/main" val="30697000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673DB-DE0C-FEF5-672F-1307CF98DE8B}"/>
              </a:ext>
            </a:extLst>
          </p:cNvPr>
          <p:cNvSpPr>
            <a:spLocks noGrp="1"/>
          </p:cNvSpPr>
          <p:nvPr>
            <p:ph type="title"/>
          </p:nvPr>
        </p:nvSpPr>
        <p:spPr/>
        <p:txBody>
          <a:bodyPr/>
          <a:lstStyle/>
          <a:p>
            <a:r>
              <a:rPr lang="en-US" dirty="0"/>
              <a:t>Final Remarks</a:t>
            </a:r>
          </a:p>
        </p:txBody>
      </p:sp>
      <p:sp>
        <p:nvSpPr>
          <p:cNvPr id="3" name="Text Placeholder 2">
            <a:extLst>
              <a:ext uri="{FF2B5EF4-FFF2-40B4-BE49-F238E27FC236}">
                <a16:creationId xmlns:a16="http://schemas.microsoft.com/office/drawing/2014/main" id="{707E4ACA-DF86-16AC-6D0F-2C077B3F46D1}"/>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44E372CA-7C3C-1BC1-4380-43F49C49913E}"/>
              </a:ext>
            </a:extLst>
          </p:cNvPr>
          <p:cNvSpPr>
            <a:spLocks noGrp="1"/>
          </p:cNvSpPr>
          <p:nvPr>
            <p:ph type="ftr" sz="quarter" idx="10"/>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EB09644B-07C2-3BC5-943A-66FDB7E1F597}"/>
              </a:ext>
            </a:extLst>
          </p:cNvPr>
          <p:cNvSpPr>
            <a:spLocks noGrp="1"/>
          </p:cNvSpPr>
          <p:nvPr>
            <p:ph type="sldNum" sz="quarter" idx="11"/>
          </p:nvPr>
        </p:nvSpPr>
        <p:spPr/>
        <p:txBody>
          <a:bodyPr/>
          <a:lstStyle/>
          <a:p>
            <a:fld id="{62BFC0F0-E31D-44BF-B017-233CDB2896A6}" type="slidenum">
              <a:rPr lang="en-US" smtClean="0"/>
              <a:pPr/>
              <a:t>75</a:t>
            </a:fld>
            <a:endParaRPr lang="en-US"/>
          </a:p>
        </p:txBody>
      </p:sp>
    </p:spTree>
    <p:extLst>
      <p:ext uri="{BB962C8B-B14F-4D97-AF65-F5344CB8AC3E}">
        <p14:creationId xmlns:p14="http://schemas.microsoft.com/office/powerpoint/2010/main" val="18445458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E0ACB-F74B-4AD8-BB7B-629AACCDFE2F}"/>
              </a:ext>
            </a:extLst>
          </p:cNvPr>
          <p:cNvSpPr>
            <a:spLocks noGrp="1"/>
          </p:cNvSpPr>
          <p:nvPr>
            <p:ph type="title"/>
          </p:nvPr>
        </p:nvSpPr>
        <p:spPr/>
        <p:txBody>
          <a:bodyPr/>
          <a:lstStyle/>
          <a:p>
            <a:r>
              <a:rPr lang="en-US"/>
              <a:t>VAT is Important…</a:t>
            </a:r>
          </a:p>
        </p:txBody>
      </p:sp>
      <p:sp>
        <p:nvSpPr>
          <p:cNvPr id="3" name="Content Placeholder 2">
            <a:extLst>
              <a:ext uri="{FF2B5EF4-FFF2-40B4-BE49-F238E27FC236}">
                <a16:creationId xmlns:a16="http://schemas.microsoft.com/office/drawing/2014/main" id="{4040E907-7259-4E19-8D19-11243509B287}"/>
              </a:ext>
            </a:extLst>
          </p:cNvPr>
          <p:cNvSpPr>
            <a:spLocks noGrp="1"/>
          </p:cNvSpPr>
          <p:nvPr>
            <p:ph idx="1"/>
          </p:nvPr>
        </p:nvSpPr>
        <p:spPr/>
        <p:txBody>
          <a:bodyPr>
            <a:normAutofit fontScale="85000" lnSpcReduction="10000"/>
          </a:bodyPr>
          <a:lstStyle/>
          <a:p>
            <a:r>
              <a:rPr lang="en-US"/>
              <a:t>Making errors can be expensive (e.g. Interest charges and penalties). </a:t>
            </a:r>
          </a:p>
          <a:p>
            <a:r>
              <a:rPr lang="en-US"/>
              <a:t>VAT can result in higher costs being incurred with knock on effects for business margins and profits, in case it is handled incorrectly. </a:t>
            </a:r>
          </a:p>
          <a:p>
            <a:r>
              <a:rPr lang="en-US"/>
              <a:t>Not considering VAT on costs which cannot be reclaimed when setting prices could lead to loss-making products.</a:t>
            </a:r>
          </a:p>
          <a:p>
            <a:r>
              <a:rPr lang="en-US"/>
              <a:t>Charging VAT on a sale because the required evidence for zero-rating has not been obtained could put the business at a competitive disadvantage.</a:t>
            </a:r>
          </a:p>
          <a:p>
            <a:r>
              <a:rPr lang="en-US"/>
              <a:t>Not considering VAT requirements at the time of designing and implementing new accounting and billing systems can lead to higher costs if subsequent changes are required to meet VAT requirements.</a:t>
            </a:r>
          </a:p>
        </p:txBody>
      </p:sp>
      <p:sp>
        <p:nvSpPr>
          <p:cNvPr id="4" name="Footer Placeholder 3">
            <a:extLst>
              <a:ext uri="{FF2B5EF4-FFF2-40B4-BE49-F238E27FC236}">
                <a16:creationId xmlns:a16="http://schemas.microsoft.com/office/drawing/2014/main" id="{ED39C221-5362-4C15-9C46-63B3B58F738D}"/>
              </a:ext>
            </a:extLst>
          </p:cNvPr>
          <p:cNvSpPr>
            <a:spLocks noGrp="1"/>
          </p:cNvSpPr>
          <p:nvPr>
            <p:ph type="ftr" sz="quarter" idx="11"/>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FCFFC5BE-6407-4F5D-8283-4529910C940D}"/>
              </a:ext>
            </a:extLst>
          </p:cNvPr>
          <p:cNvSpPr>
            <a:spLocks noGrp="1"/>
          </p:cNvSpPr>
          <p:nvPr>
            <p:ph type="sldNum" sz="quarter" idx="4"/>
          </p:nvPr>
        </p:nvSpPr>
        <p:spPr/>
        <p:txBody>
          <a:bodyPr/>
          <a:lstStyle/>
          <a:p>
            <a:fld id="{62BFC0F0-E31D-44BF-B017-233CDB2896A6}" type="slidenum">
              <a:rPr lang="en-US" smtClean="0"/>
              <a:pPr/>
              <a:t>76</a:t>
            </a:fld>
            <a:endParaRPr lang="en-US"/>
          </a:p>
        </p:txBody>
      </p:sp>
    </p:spTree>
    <p:extLst>
      <p:ext uri="{BB962C8B-B14F-4D97-AF65-F5344CB8AC3E}">
        <p14:creationId xmlns:p14="http://schemas.microsoft.com/office/powerpoint/2010/main" val="38131377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DE917-7A05-4814-8B0E-D0A1308A5013}"/>
              </a:ext>
            </a:extLst>
          </p:cNvPr>
          <p:cNvSpPr>
            <a:spLocks noGrp="1"/>
          </p:cNvSpPr>
          <p:nvPr>
            <p:ph type="title"/>
          </p:nvPr>
        </p:nvSpPr>
        <p:spPr/>
        <p:txBody>
          <a:bodyPr/>
          <a:lstStyle/>
          <a:p>
            <a:r>
              <a:rPr lang="en-US"/>
              <a:t>Questions &amp; Comments</a:t>
            </a:r>
          </a:p>
        </p:txBody>
      </p:sp>
      <p:sp>
        <p:nvSpPr>
          <p:cNvPr id="4" name="Footer Placeholder 3">
            <a:extLst>
              <a:ext uri="{FF2B5EF4-FFF2-40B4-BE49-F238E27FC236}">
                <a16:creationId xmlns:a16="http://schemas.microsoft.com/office/drawing/2014/main" id="{D261CF51-D068-9E0F-3775-CCC92B660D72}"/>
              </a:ext>
            </a:extLst>
          </p:cNvPr>
          <p:cNvSpPr>
            <a:spLocks noGrp="1"/>
          </p:cNvSpPr>
          <p:nvPr>
            <p:ph type="ftr" sz="quarter" idx="11"/>
          </p:nvPr>
        </p:nvSpPr>
        <p:spPr/>
        <p:txBody>
          <a:bodyPr/>
          <a:lstStyle/>
          <a:p>
            <a:r>
              <a:rPr lang="en-US"/>
              <a:t>Copyright © Sales Tax Institute 2024</a:t>
            </a:r>
          </a:p>
        </p:txBody>
      </p:sp>
      <p:sp>
        <p:nvSpPr>
          <p:cNvPr id="5" name="Content Placeholder 2">
            <a:extLst>
              <a:ext uri="{FF2B5EF4-FFF2-40B4-BE49-F238E27FC236}">
                <a16:creationId xmlns:a16="http://schemas.microsoft.com/office/drawing/2014/main" id="{E6080FB3-C053-3D1F-47EA-FCC8A020E9FA}"/>
              </a:ext>
            </a:extLst>
          </p:cNvPr>
          <p:cNvSpPr txBox="1">
            <a:spLocks/>
          </p:cNvSpPr>
          <p:nvPr/>
        </p:nvSpPr>
        <p:spPr>
          <a:xfrm>
            <a:off x="6096000" y="2755441"/>
            <a:ext cx="5257800" cy="26336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Courier New" panose="02070309020205020404" pitchFamily="49" charset="0"/>
              <a:buChar char="o"/>
              <a:defRPr sz="2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Tx/>
              <a:buFont typeface="FreightSans Pro Book" panose="02000606030000020004" pitchFamily="50"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defRPr/>
            </a:pPr>
            <a:r>
              <a:rPr lang="en-US" dirty="0">
                <a:latin typeface="Gibson Light" pitchFamily="50" charset="0"/>
                <a:ea typeface="Gibson Light" pitchFamily="50" charset="0"/>
              </a:rPr>
              <a:t>Diane </a:t>
            </a:r>
            <a:r>
              <a:rPr lang="en-US" dirty="0" err="1">
                <a:latin typeface="Gibson Light" pitchFamily="50" charset="0"/>
                <a:ea typeface="Gibson Light" pitchFamily="50" charset="0"/>
              </a:rPr>
              <a:t>Yetter</a:t>
            </a:r>
            <a:endParaRPr lang="en-US" dirty="0">
              <a:latin typeface="Gibson Light" pitchFamily="50" charset="0"/>
              <a:ea typeface="Gibson Light" pitchFamily="50" charset="0"/>
            </a:endParaRPr>
          </a:p>
          <a:p>
            <a:pPr algn="ctr">
              <a:buFont typeface="Arial" panose="020B0604020202020204" pitchFamily="34" charset="0"/>
              <a:buNone/>
              <a:defRPr/>
            </a:pPr>
            <a:r>
              <a:rPr lang="en-US" dirty="0">
                <a:latin typeface="Gibson Light" pitchFamily="50" charset="0"/>
                <a:ea typeface="Gibson Light" pitchFamily="50" charset="0"/>
              </a:rPr>
              <a:t>Sales Tax Institute</a:t>
            </a:r>
          </a:p>
          <a:p>
            <a:pPr algn="ctr">
              <a:buFont typeface="Arial" panose="020B0604020202020204" pitchFamily="34" charset="0"/>
              <a:buNone/>
              <a:defRPr/>
            </a:pPr>
            <a:r>
              <a:rPr lang="en-US" dirty="0">
                <a:latin typeface="Gibson Light" pitchFamily="50" charset="0"/>
                <a:ea typeface="Gibson Light" pitchFamily="50" charset="0"/>
                <a:hlinkClick r:id="rId2"/>
              </a:rPr>
              <a:t>diane@salestaxinstitute.com</a:t>
            </a:r>
            <a:endParaRPr lang="en-US" dirty="0">
              <a:latin typeface="Gibson Light" pitchFamily="50" charset="0"/>
              <a:ea typeface="Gibson Light" pitchFamily="50" charset="0"/>
            </a:endParaRPr>
          </a:p>
          <a:p>
            <a:pPr algn="ctr">
              <a:buFont typeface="Arial" panose="020B0604020202020204" pitchFamily="34" charset="0"/>
              <a:buNone/>
              <a:defRPr/>
            </a:pPr>
            <a:r>
              <a:rPr lang="en-US" dirty="0">
                <a:latin typeface="Gibson Light" pitchFamily="50" charset="0"/>
                <a:ea typeface="Gibson Light" pitchFamily="50" charset="0"/>
              </a:rPr>
              <a:t>312.701.1800, ext. 2</a:t>
            </a:r>
          </a:p>
          <a:p>
            <a:pPr marL="0" indent="0" algn="ctr">
              <a:buFont typeface="Arial" panose="020B0604020202020204" pitchFamily="34" charset="0"/>
              <a:buNone/>
            </a:pPr>
            <a:endParaRPr lang="en-US" dirty="0">
              <a:latin typeface="Gibson Light" pitchFamily="50" charset="0"/>
              <a:ea typeface="Gibson Light" pitchFamily="50" charset="0"/>
            </a:endParaRPr>
          </a:p>
        </p:txBody>
      </p:sp>
      <p:sp>
        <p:nvSpPr>
          <p:cNvPr id="3" name="Content Placeholder 2">
            <a:extLst>
              <a:ext uri="{FF2B5EF4-FFF2-40B4-BE49-F238E27FC236}">
                <a16:creationId xmlns:a16="http://schemas.microsoft.com/office/drawing/2014/main" id="{1D9D3ED1-7AC5-14F5-D59A-E0F670BD954A}"/>
              </a:ext>
            </a:extLst>
          </p:cNvPr>
          <p:cNvSpPr txBox="1">
            <a:spLocks/>
          </p:cNvSpPr>
          <p:nvPr/>
        </p:nvSpPr>
        <p:spPr>
          <a:xfrm>
            <a:off x="409268" y="2755442"/>
            <a:ext cx="5257800" cy="26336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Courier New" panose="02070309020205020404" pitchFamily="49" charset="0"/>
              <a:buChar char="o"/>
              <a:defRPr sz="2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Tx/>
              <a:buFont typeface="FreightSans Pro Book" panose="02000606030000020004" pitchFamily="50"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defRPr/>
            </a:pPr>
            <a:r>
              <a:rPr lang="en-US" dirty="0">
                <a:latin typeface="Gibson Light" pitchFamily="50" charset="0"/>
                <a:ea typeface="Gibson Light" pitchFamily="50" charset="0"/>
              </a:rPr>
              <a:t>Florian </a:t>
            </a:r>
            <a:r>
              <a:rPr lang="en-US" dirty="0" err="1">
                <a:latin typeface="Gibson Light" pitchFamily="50" charset="0"/>
                <a:ea typeface="Gibson Light" pitchFamily="50" charset="0"/>
              </a:rPr>
              <a:t>Hanslik</a:t>
            </a:r>
            <a:endParaRPr lang="en-US" dirty="0">
              <a:latin typeface="Gibson Light" pitchFamily="50" charset="0"/>
              <a:ea typeface="Gibson Light" pitchFamily="50" charset="0"/>
            </a:endParaRPr>
          </a:p>
          <a:p>
            <a:pPr algn="ctr">
              <a:buFont typeface="Arial" panose="020B0604020202020204" pitchFamily="34" charset="0"/>
              <a:buNone/>
              <a:defRPr/>
            </a:pPr>
            <a:r>
              <a:rPr lang="en-US" dirty="0" err="1">
                <a:latin typeface="Gibson Light" pitchFamily="50" charset="0"/>
                <a:ea typeface="Gibson Light" pitchFamily="50" charset="0"/>
              </a:rPr>
              <a:t>terraVAT</a:t>
            </a:r>
            <a:r>
              <a:rPr lang="en-US" dirty="0">
                <a:latin typeface="Gibson Light" pitchFamily="50" charset="0"/>
                <a:ea typeface="Gibson Light" pitchFamily="50" charset="0"/>
              </a:rPr>
              <a:t> GmbH</a:t>
            </a:r>
          </a:p>
          <a:p>
            <a:pPr algn="ctr">
              <a:buFont typeface="Arial" panose="020B0604020202020204" pitchFamily="34" charset="0"/>
              <a:buNone/>
              <a:defRPr/>
            </a:pPr>
            <a:r>
              <a:rPr lang="en-US" dirty="0">
                <a:latin typeface="Gibson Light" pitchFamily="50" charset="0"/>
                <a:ea typeface="Gibson Light" pitchFamily="50" charset="0"/>
                <a:hlinkClick r:id="rId3"/>
              </a:rPr>
              <a:t>florian.hanslik@terravat.com</a:t>
            </a:r>
            <a:endParaRPr lang="en-US" dirty="0">
              <a:latin typeface="Gibson Light" pitchFamily="50" charset="0"/>
              <a:ea typeface="Gibson Light" pitchFamily="50" charset="0"/>
            </a:endParaRPr>
          </a:p>
          <a:p>
            <a:pPr algn="ctr">
              <a:buFont typeface="Arial" panose="020B0604020202020204" pitchFamily="34" charset="0"/>
              <a:buNone/>
              <a:defRPr/>
            </a:pPr>
            <a:r>
              <a:rPr lang="en-US" dirty="0">
                <a:latin typeface="Gibson Light" pitchFamily="50" charset="0"/>
                <a:ea typeface="Gibson Light" pitchFamily="50" charset="0"/>
              </a:rPr>
              <a:t>+41 44 515 70 19 </a:t>
            </a:r>
          </a:p>
        </p:txBody>
      </p:sp>
      <p:sp>
        <p:nvSpPr>
          <p:cNvPr id="6" name="Slide Number Placeholder 5">
            <a:extLst>
              <a:ext uri="{FF2B5EF4-FFF2-40B4-BE49-F238E27FC236}">
                <a16:creationId xmlns:a16="http://schemas.microsoft.com/office/drawing/2014/main" id="{B7A614DE-026B-E7DA-6D56-D7A1244C2200}"/>
              </a:ext>
            </a:extLst>
          </p:cNvPr>
          <p:cNvSpPr>
            <a:spLocks noGrp="1"/>
          </p:cNvSpPr>
          <p:nvPr>
            <p:ph type="sldNum" sz="quarter" idx="14"/>
          </p:nvPr>
        </p:nvSpPr>
        <p:spPr/>
        <p:txBody>
          <a:bodyPr/>
          <a:lstStyle/>
          <a:p>
            <a:fld id="{62BFC0F0-E31D-44BF-B017-233CDB2896A6}" type="slidenum">
              <a:rPr lang="en-US" smtClean="0"/>
              <a:pPr/>
              <a:t>77</a:t>
            </a:fld>
            <a:endParaRPr lang="en-US"/>
          </a:p>
        </p:txBody>
      </p:sp>
    </p:spTree>
    <p:extLst>
      <p:ext uri="{BB962C8B-B14F-4D97-AF65-F5344CB8AC3E}">
        <p14:creationId xmlns:p14="http://schemas.microsoft.com/office/powerpoint/2010/main" val="27382394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E81CE-971B-4911-A628-3CED5D03C38B}"/>
              </a:ext>
            </a:extLst>
          </p:cNvPr>
          <p:cNvSpPr>
            <a:spLocks noGrp="1"/>
          </p:cNvSpPr>
          <p:nvPr>
            <p:ph type="title"/>
          </p:nvPr>
        </p:nvSpPr>
        <p:spPr/>
        <p:txBody>
          <a:bodyPr/>
          <a:lstStyle/>
          <a:p>
            <a:r>
              <a:rPr lang="en-US">
                <a:ea typeface="Century Gothic" pitchFamily="34" charset="0"/>
                <a:cs typeface="Century Gothic" pitchFamily="34" charset="0"/>
              </a:rPr>
              <a:t>Sales Tax Institute Linked In Group</a:t>
            </a:r>
            <a:endParaRPr lang="en-US"/>
          </a:p>
        </p:txBody>
      </p:sp>
      <p:sp>
        <p:nvSpPr>
          <p:cNvPr id="5" name="Content Placeholder 4">
            <a:extLst>
              <a:ext uri="{FF2B5EF4-FFF2-40B4-BE49-F238E27FC236}">
                <a16:creationId xmlns:a16="http://schemas.microsoft.com/office/drawing/2014/main" id="{7BC69114-1B32-4B1C-B6B4-51A1DA71DFC3}"/>
              </a:ext>
            </a:extLst>
          </p:cNvPr>
          <p:cNvSpPr>
            <a:spLocks noGrp="1"/>
          </p:cNvSpPr>
          <p:nvPr>
            <p:ph sz="quarter" idx="13"/>
          </p:nvPr>
        </p:nvSpPr>
        <p:spPr>
          <a:xfrm>
            <a:off x="838200" y="1916078"/>
            <a:ext cx="8516112" cy="4567018"/>
          </a:xfrm>
        </p:spPr>
        <p:txBody>
          <a:bodyPr>
            <a:normAutofit/>
          </a:bodyPr>
          <a:lstStyle/>
          <a:p>
            <a:pPr>
              <a:defRPr/>
            </a:pPr>
            <a:r>
              <a:rPr lang="en-US" sz="2800" dirty="0">
                <a:latin typeface="Gibson Light" pitchFamily="50" charset="0"/>
                <a:ea typeface="Gibson Light" pitchFamily="50" charset="0"/>
              </a:rPr>
              <a:t>Join the Sales Tax Institute’s LinkedIn group, exclusively for Sales Tax Institute course attendees! </a:t>
            </a:r>
          </a:p>
          <a:p>
            <a:pPr>
              <a:defRPr/>
            </a:pPr>
            <a:r>
              <a:rPr lang="en-US" sz="2800" dirty="0">
                <a:latin typeface="Gibson Light" pitchFamily="50" charset="0"/>
                <a:ea typeface="Gibson Light" pitchFamily="50" charset="0"/>
              </a:rPr>
              <a:t>Post questions, ideas, practical suggestions and news updates that you think will be relevant to other Sales Tax Institute alumni. </a:t>
            </a:r>
          </a:p>
          <a:p>
            <a:pPr>
              <a:defRPr/>
            </a:pPr>
            <a:r>
              <a:rPr lang="en-US" sz="2800" dirty="0">
                <a:latin typeface="Gibson Light" pitchFamily="50" charset="0"/>
                <a:ea typeface="Gibson Light" pitchFamily="50" charset="0"/>
              </a:rPr>
              <a:t>We will be moderating the group, and we will remove inappropriate content posts so that this stays as a resource for our students to help them develop their sales tax expertise and ask questions.</a:t>
            </a:r>
          </a:p>
          <a:p>
            <a:endParaRPr lang="en-US" sz="2800" dirty="0">
              <a:latin typeface="Gibson Light" pitchFamily="50" charset="0"/>
              <a:ea typeface="Gibson Light" pitchFamily="50" charset="0"/>
            </a:endParaRPr>
          </a:p>
        </p:txBody>
      </p:sp>
      <p:sp>
        <p:nvSpPr>
          <p:cNvPr id="3" name="Footer Placeholder 2">
            <a:extLst>
              <a:ext uri="{FF2B5EF4-FFF2-40B4-BE49-F238E27FC236}">
                <a16:creationId xmlns:a16="http://schemas.microsoft.com/office/drawing/2014/main" id="{F513892E-06D3-B769-4624-5388A299F59F}"/>
              </a:ext>
            </a:extLst>
          </p:cNvPr>
          <p:cNvSpPr>
            <a:spLocks noGrp="1"/>
          </p:cNvSpPr>
          <p:nvPr>
            <p:ph type="ftr" sz="quarter" idx="11"/>
          </p:nvPr>
        </p:nvSpPr>
        <p:spPr/>
        <p:txBody>
          <a:bodyPr/>
          <a:lstStyle/>
          <a:p>
            <a:r>
              <a:rPr lang="en-US"/>
              <a:t>Copyright © Sales Tax Institute 2024</a:t>
            </a:r>
          </a:p>
        </p:txBody>
      </p:sp>
      <p:pic>
        <p:nvPicPr>
          <p:cNvPr id="6" name="Picture 5" descr="A qr code with black squares&#10;&#10;Description automatically generated">
            <a:extLst>
              <a:ext uri="{FF2B5EF4-FFF2-40B4-BE49-F238E27FC236}">
                <a16:creationId xmlns:a16="http://schemas.microsoft.com/office/drawing/2014/main" id="{B21FCA7A-5284-B09C-C452-2A1DE46EA0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1056" y="2514600"/>
            <a:ext cx="2880360" cy="2880360"/>
          </a:xfrm>
          <a:prstGeom prst="rect">
            <a:avLst/>
          </a:prstGeom>
        </p:spPr>
      </p:pic>
      <p:sp>
        <p:nvSpPr>
          <p:cNvPr id="4" name="Slide Number Placeholder 3">
            <a:extLst>
              <a:ext uri="{FF2B5EF4-FFF2-40B4-BE49-F238E27FC236}">
                <a16:creationId xmlns:a16="http://schemas.microsoft.com/office/drawing/2014/main" id="{56CBBEF1-FD4E-F17C-CA29-36B7E819C2D1}"/>
              </a:ext>
            </a:extLst>
          </p:cNvPr>
          <p:cNvSpPr>
            <a:spLocks noGrp="1"/>
          </p:cNvSpPr>
          <p:nvPr>
            <p:ph type="sldNum" sz="quarter" idx="4"/>
          </p:nvPr>
        </p:nvSpPr>
        <p:spPr/>
        <p:txBody>
          <a:bodyPr/>
          <a:lstStyle/>
          <a:p>
            <a:fld id="{62BFC0F0-E31D-44BF-B017-233CDB2896A6}" type="slidenum">
              <a:rPr lang="en-US" smtClean="0"/>
              <a:pPr/>
              <a:t>78</a:t>
            </a:fld>
            <a:endParaRPr lang="en-US"/>
          </a:p>
        </p:txBody>
      </p:sp>
    </p:spTree>
    <p:extLst>
      <p:ext uri="{BB962C8B-B14F-4D97-AF65-F5344CB8AC3E}">
        <p14:creationId xmlns:p14="http://schemas.microsoft.com/office/powerpoint/2010/main" val="8524262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E81CE-971B-4911-A628-3CED5D03C38B}"/>
              </a:ext>
            </a:extLst>
          </p:cNvPr>
          <p:cNvSpPr>
            <a:spLocks noGrp="1"/>
          </p:cNvSpPr>
          <p:nvPr>
            <p:ph type="title"/>
          </p:nvPr>
        </p:nvSpPr>
        <p:spPr/>
        <p:txBody>
          <a:bodyPr/>
          <a:lstStyle/>
          <a:p>
            <a:r>
              <a:rPr lang="en-US"/>
              <a:t>On-Demand Webinars</a:t>
            </a:r>
          </a:p>
        </p:txBody>
      </p:sp>
      <p:sp>
        <p:nvSpPr>
          <p:cNvPr id="5" name="Content Placeholder 4">
            <a:extLst>
              <a:ext uri="{FF2B5EF4-FFF2-40B4-BE49-F238E27FC236}">
                <a16:creationId xmlns:a16="http://schemas.microsoft.com/office/drawing/2014/main" id="{7BC69114-1B32-4B1C-B6B4-51A1DA71DFC3}"/>
              </a:ext>
            </a:extLst>
          </p:cNvPr>
          <p:cNvSpPr>
            <a:spLocks noGrp="1"/>
          </p:cNvSpPr>
          <p:nvPr>
            <p:ph sz="quarter" idx="13"/>
          </p:nvPr>
        </p:nvSpPr>
        <p:spPr>
          <a:xfrm>
            <a:off x="838200" y="1916078"/>
            <a:ext cx="10758544" cy="4324159"/>
          </a:xfrm>
        </p:spPr>
        <p:txBody>
          <a:bodyPr vert="horz" lIns="91440" tIns="45720" rIns="91440" bIns="45720" rtlCol="0" anchor="t">
            <a:normAutofit fontScale="47500" lnSpcReduction="20000"/>
          </a:bodyPr>
          <a:lstStyle/>
          <a:p>
            <a:pPr>
              <a:defRPr/>
            </a:pPr>
            <a:r>
              <a:rPr lang="en-US" dirty="0"/>
              <a:t>New courses now available! – Including 2 new Bundles!</a:t>
            </a:r>
          </a:p>
          <a:p>
            <a:pPr marL="0" indent="0">
              <a:buNone/>
              <a:defRPr/>
            </a:pPr>
            <a:endParaRPr lang="en-US" dirty="0"/>
          </a:p>
          <a:p>
            <a:pPr lvl="1">
              <a:defRPr/>
            </a:pPr>
            <a:r>
              <a:rPr lang="en-US" sz="2900" dirty="0">
                <a:solidFill>
                  <a:schemeClr val="accent1"/>
                </a:solidFill>
                <a:latin typeface="Arial"/>
                <a:cs typeface="Arial"/>
              </a:rPr>
              <a:t>NEW! Gross Receipts Tax: What Makes Them Special</a:t>
            </a:r>
          </a:p>
          <a:p>
            <a:pPr lvl="1">
              <a:defRPr/>
            </a:pPr>
            <a:r>
              <a:rPr lang="en-US" sz="2900" dirty="0">
                <a:latin typeface="Arial"/>
                <a:cs typeface="Arial"/>
              </a:rPr>
              <a:t>Simplifying Sales Tax for E-Commerce: Guidance for Sellers and Marketplaces</a:t>
            </a:r>
          </a:p>
          <a:p>
            <a:pPr lvl="1">
              <a:defRPr/>
            </a:pPr>
            <a:r>
              <a:rPr lang="en-US" sz="2900" dirty="0">
                <a:latin typeface="Arial"/>
                <a:cs typeface="Arial"/>
              </a:rPr>
              <a:t>Sales Tax Issues and Exciting Exemptions for Manufacturers </a:t>
            </a:r>
            <a:endParaRPr lang="en-US" sz="2900" dirty="0"/>
          </a:p>
          <a:p>
            <a:pPr lvl="1">
              <a:defRPr/>
            </a:pPr>
            <a:r>
              <a:rPr lang="en-US" sz="2900" dirty="0">
                <a:solidFill>
                  <a:srgbClr val="000000"/>
                </a:solidFill>
                <a:latin typeface="Arial"/>
                <a:cs typeface="Arial"/>
              </a:rPr>
              <a:t>Blueprint for Success: Sales Tax Essentials for Construction &amp; Real Property</a:t>
            </a:r>
          </a:p>
          <a:p>
            <a:pPr lvl="1">
              <a:defRPr/>
            </a:pPr>
            <a:r>
              <a:rPr lang="en-US" sz="2900" dirty="0">
                <a:solidFill>
                  <a:srgbClr val="000000"/>
                </a:solidFill>
                <a:latin typeface="Arial"/>
                <a:cs typeface="Arial"/>
              </a:rPr>
              <a:t>Taxation</a:t>
            </a:r>
            <a:r>
              <a:rPr lang="en-US" sz="2900" dirty="0">
                <a:latin typeface="Arial"/>
                <a:cs typeface="Arial"/>
              </a:rPr>
              <a:t> of Rentals &amp; Leases: Puzzle Solved!</a:t>
            </a:r>
          </a:p>
          <a:p>
            <a:pPr lvl="1">
              <a:defRPr/>
            </a:pPr>
            <a:r>
              <a:rPr lang="en-US" sz="2900" dirty="0">
                <a:latin typeface="Arial"/>
                <a:cs typeface="Arial"/>
              </a:rPr>
              <a:t>Use Tax Accrual for Automated and Manual Processes</a:t>
            </a:r>
          </a:p>
          <a:p>
            <a:pPr lvl="1">
              <a:defRPr/>
            </a:pPr>
            <a:r>
              <a:rPr lang="en-US" sz="2900" dirty="0">
                <a:latin typeface="Arial"/>
                <a:cs typeface="Arial"/>
              </a:rPr>
              <a:t>Software, Digital Goods, NFTs and Digital Currency: What You Need to Know for Sales Tax</a:t>
            </a:r>
          </a:p>
          <a:p>
            <a:pPr lvl="1">
              <a:defRPr/>
            </a:pPr>
            <a:r>
              <a:rPr lang="en-US" sz="2900" dirty="0">
                <a:latin typeface="Arial"/>
                <a:cs typeface="Arial"/>
              </a:rPr>
              <a:t>Registration Deep-Dive </a:t>
            </a:r>
          </a:p>
          <a:p>
            <a:pPr lvl="1">
              <a:defRPr/>
            </a:pPr>
            <a:r>
              <a:rPr lang="en-US" sz="2900" dirty="0">
                <a:latin typeface="Arial"/>
                <a:cs typeface="Arial"/>
              </a:rPr>
              <a:t>Compliance Deep Dive </a:t>
            </a:r>
          </a:p>
          <a:p>
            <a:pPr lvl="1">
              <a:defRPr/>
            </a:pPr>
            <a:r>
              <a:rPr lang="en-US" sz="2900" dirty="0">
                <a:latin typeface="Arial"/>
                <a:cs typeface="Arial"/>
              </a:rPr>
              <a:t>Sales Tax 101</a:t>
            </a:r>
          </a:p>
          <a:p>
            <a:pPr lvl="1">
              <a:defRPr/>
            </a:pPr>
            <a:r>
              <a:rPr lang="en-US" sz="2900" dirty="0">
                <a:latin typeface="Arial"/>
                <a:cs typeface="Arial"/>
              </a:rPr>
              <a:t>Administering the Sales Tax Function </a:t>
            </a:r>
          </a:p>
          <a:p>
            <a:pPr lvl="1">
              <a:defRPr/>
            </a:pPr>
            <a:r>
              <a:rPr lang="en-US" sz="2900" dirty="0">
                <a:latin typeface="Arial"/>
                <a:cs typeface="Arial"/>
              </a:rPr>
              <a:t>Drop Shipments: What Are They and What’s New Post-Wayfair? </a:t>
            </a:r>
          </a:p>
          <a:p>
            <a:pPr lvl="1">
              <a:defRPr/>
            </a:pPr>
            <a:r>
              <a:rPr lang="en-US" sz="2900" dirty="0">
                <a:latin typeface="Arial"/>
                <a:cs typeface="Arial"/>
              </a:rPr>
              <a:t>Great Exemption Adventure </a:t>
            </a:r>
          </a:p>
          <a:p>
            <a:pPr lvl="1">
              <a:defRPr/>
            </a:pPr>
            <a:r>
              <a:rPr lang="en-US" sz="2900" dirty="0">
                <a:latin typeface="Arial"/>
                <a:cs typeface="Arial"/>
              </a:rPr>
              <a:t>Sales Tax Challenges with Services – Freshly Updated! </a:t>
            </a:r>
          </a:p>
          <a:p>
            <a:pPr lvl="1">
              <a:defRPr/>
            </a:pPr>
            <a:r>
              <a:rPr lang="en-US" sz="2900" dirty="0">
                <a:latin typeface="Arial"/>
                <a:cs typeface="Arial"/>
              </a:rPr>
              <a:t>Starting a New Business or Initiative: What You Need to Know for Sales Tax </a:t>
            </a:r>
          </a:p>
          <a:p>
            <a:pPr lvl="1">
              <a:defRPr/>
            </a:pPr>
            <a:r>
              <a:rPr lang="en-US" sz="2900" dirty="0">
                <a:latin typeface="Arial"/>
                <a:cs typeface="Arial"/>
              </a:rPr>
              <a:t>Audit Empowerment: Techniques and Tips to Pass Your Next Audit</a:t>
            </a:r>
          </a:p>
          <a:p>
            <a:pPr lvl="1">
              <a:defRPr/>
            </a:pPr>
            <a:r>
              <a:rPr lang="en-US" sz="2900" dirty="0">
                <a:latin typeface="Arial"/>
                <a:cs typeface="Arial"/>
              </a:rPr>
              <a:t>Effective Tax Research</a:t>
            </a:r>
          </a:p>
        </p:txBody>
      </p:sp>
      <p:sp>
        <p:nvSpPr>
          <p:cNvPr id="3" name="Footer Placeholder 2">
            <a:extLst>
              <a:ext uri="{FF2B5EF4-FFF2-40B4-BE49-F238E27FC236}">
                <a16:creationId xmlns:a16="http://schemas.microsoft.com/office/drawing/2014/main" id="{F5A0F69F-F5A7-CBD4-B7DA-832956B85CB4}"/>
              </a:ext>
            </a:extLst>
          </p:cNvPr>
          <p:cNvSpPr>
            <a:spLocks noGrp="1"/>
          </p:cNvSpPr>
          <p:nvPr>
            <p:ph type="ftr" sz="quarter" idx="11"/>
          </p:nvPr>
        </p:nvSpPr>
        <p:spPr/>
        <p:txBody>
          <a:bodyPr/>
          <a:lstStyle/>
          <a:p>
            <a:r>
              <a:rPr lang="en-US"/>
              <a:t>Copyright © Sales Tax Institute 2024</a:t>
            </a:r>
          </a:p>
        </p:txBody>
      </p:sp>
      <p:sp>
        <p:nvSpPr>
          <p:cNvPr id="4" name="Slide Number Placeholder 3">
            <a:extLst>
              <a:ext uri="{FF2B5EF4-FFF2-40B4-BE49-F238E27FC236}">
                <a16:creationId xmlns:a16="http://schemas.microsoft.com/office/drawing/2014/main" id="{446D1FEC-FE5A-C1A4-A830-DC50F816AA83}"/>
              </a:ext>
            </a:extLst>
          </p:cNvPr>
          <p:cNvSpPr>
            <a:spLocks noGrp="1"/>
          </p:cNvSpPr>
          <p:nvPr>
            <p:ph type="sldNum" sz="quarter" idx="4"/>
          </p:nvPr>
        </p:nvSpPr>
        <p:spPr/>
        <p:txBody>
          <a:bodyPr/>
          <a:lstStyle/>
          <a:p>
            <a:fld id="{62BFC0F0-E31D-44BF-B017-233CDB2896A6}" type="slidenum">
              <a:rPr lang="en-US" smtClean="0"/>
              <a:pPr/>
              <a:t>79</a:t>
            </a:fld>
            <a:endParaRPr lang="en-US"/>
          </a:p>
        </p:txBody>
      </p:sp>
    </p:spTree>
    <p:extLst>
      <p:ext uri="{BB962C8B-B14F-4D97-AF65-F5344CB8AC3E}">
        <p14:creationId xmlns:p14="http://schemas.microsoft.com/office/powerpoint/2010/main" val="4292098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FC5F-12BD-6752-68F5-348E5FFAD2A1}"/>
              </a:ext>
            </a:extLst>
          </p:cNvPr>
          <p:cNvSpPr>
            <a:spLocks noGrp="1"/>
          </p:cNvSpPr>
          <p:nvPr>
            <p:ph type="title"/>
          </p:nvPr>
        </p:nvSpPr>
        <p:spPr/>
        <p:txBody>
          <a:bodyPr>
            <a:normAutofit/>
          </a:bodyPr>
          <a:lstStyle/>
          <a:p>
            <a:r>
              <a:rPr lang="en-US" sz="6000" dirty="0"/>
              <a:t>Overview of Tax Structure</a:t>
            </a:r>
            <a:endParaRPr lang="en-US" dirty="0"/>
          </a:p>
        </p:txBody>
      </p:sp>
      <p:sp>
        <p:nvSpPr>
          <p:cNvPr id="3" name="Text Placeholder 2">
            <a:extLst>
              <a:ext uri="{FF2B5EF4-FFF2-40B4-BE49-F238E27FC236}">
                <a16:creationId xmlns:a16="http://schemas.microsoft.com/office/drawing/2014/main" id="{CE0DAB23-48ED-B37F-D0A5-0566A2FED4FA}"/>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CEF0AAD1-5EE8-746F-4329-B0AF4C057543}"/>
              </a:ext>
            </a:extLst>
          </p:cNvPr>
          <p:cNvSpPr>
            <a:spLocks noGrp="1"/>
          </p:cNvSpPr>
          <p:nvPr>
            <p:ph type="ftr" sz="quarter" idx="10"/>
          </p:nvPr>
        </p:nvSpPr>
        <p:spPr/>
        <p:txBody>
          <a:bodyPr/>
          <a:lstStyle/>
          <a:p>
            <a:r>
              <a:rPr lang="en-US"/>
              <a:t>Copyright © Sales Tax Institute 2024</a:t>
            </a:r>
          </a:p>
        </p:txBody>
      </p:sp>
      <p:sp>
        <p:nvSpPr>
          <p:cNvPr id="5" name="Slide Number Placeholder 4">
            <a:extLst>
              <a:ext uri="{FF2B5EF4-FFF2-40B4-BE49-F238E27FC236}">
                <a16:creationId xmlns:a16="http://schemas.microsoft.com/office/drawing/2014/main" id="{CA37B354-7D17-BBB7-A549-891F6D0BB8C9}"/>
              </a:ext>
            </a:extLst>
          </p:cNvPr>
          <p:cNvSpPr>
            <a:spLocks noGrp="1"/>
          </p:cNvSpPr>
          <p:nvPr>
            <p:ph type="sldNum" sz="quarter" idx="11"/>
          </p:nvPr>
        </p:nvSpPr>
        <p:spPr/>
        <p:txBody>
          <a:bodyPr/>
          <a:lstStyle/>
          <a:p>
            <a:fld id="{62BFC0F0-E31D-44BF-B017-233CDB2896A6}" type="slidenum">
              <a:rPr lang="en-US" smtClean="0"/>
              <a:pPr/>
              <a:t>8</a:t>
            </a:fld>
            <a:endParaRPr lang="en-US"/>
          </a:p>
        </p:txBody>
      </p:sp>
    </p:spTree>
    <p:extLst>
      <p:ext uri="{BB962C8B-B14F-4D97-AF65-F5344CB8AC3E}">
        <p14:creationId xmlns:p14="http://schemas.microsoft.com/office/powerpoint/2010/main" val="19951446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33F5-CE08-45A0-9037-26A1C0AA7232}"/>
              </a:ext>
            </a:extLst>
          </p:cNvPr>
          <p:cNvSpPr>
            <a:spLocks noGrp="1"/>
          </p:cNvSpPr>
          <p:nvPr>
            <p:ph type="title"/>
          </p:nvPr>
        </p:nvSpPr>
        <p:spPr/>
        <p:txBody>
          <a:bodyPr>
            <a:normAutofit/>
          </a:bodyPr>
          <a:lstStyle/>
          <a:p>
            <a:r>
              <a:rPr lang="en-US" sz="4700"/>
              <a:t>Sales Tax Nerd Community Membership</a:t>
            </a:r>
          </a:p>
        </p:txBody>
      </p:sp>
      <p:sp>
        <p:nvSpPr>
          <p:cNvPr id="17" name="Double-click to edit">
            <a:extLst>
              <a:ext uri="{FF2B5EF4-FFF2-40B4-BE49-F238E27FC236}">
                <a16:creationId xmlns:a16="http://schemas.microsoft.com/office/drawing/2014/main" id="{19665C1A-7681-46DD-BD9A-5A3E27BF877A}"/>
              </a:ext>
            </a:extLst>
          </p:cNvPr>
          <p:cNvSpPr txBox="1">
            <a:spLocks/>
          </p:cNvSpPr>
          <p:nvPr/>
        </p:nvSpPr>
        <p:spPr>
          <a:xfrm>
            <a:off x="838200" y="1103400"/>
            <a:ext cx="10601132" cy="470702"/>
          </a:xfrm>
          <a:prstGeom prst="rect">
            <a:avLst/>
          </a:prstGeom>
        </p:spPr>
        <p:txBody>
          <a:bodyPr>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3200" kern="1200">
                <a:solidFill>
                  <a:schemeClr val="tx1"/>
                </a:solidFill>
                <a:latin typeface="Gibson Light" panose="02000000000000000000"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800" kern="1200">
                <a:solidFill>
                  <a:schemeClr val="tx1"/>
                </a:solidFill>
                <a:latin typeface="Gibson Light" panose="02000000000000000000" pitchFamily="50" charset="0"/>
                <a:ea typeface="+mn-ea"/>
                <a:cs typeface="+mn-cs"/>
              </a:defRPr>
            </a:lvl2pPr>
            <a:lvl3pPr marL="1143000" indent="-228600" algn="l" defTabSz="914400" rtl="0" eaLnBrk="1" latinLnBrk="0" hangingPunct="1">
              <a:lnSpc>
                <a:spcPct val="90000"/>
              </a:lnSpc>
              <a:spcBef>
                <a:spcPts val="500"/>
              </a:spcBef>
              <a:buClr>
                <a:schemeClr val="tx2"/>
              </a:buClr>
              <a:buFont typeface="Courier New" panose="02070309020205020404" pitchFamily="49" charset="0"/>
              <a:buChar char="o"/>
              <a:defRPr sz="2600" kern="1200">
                <a:solidFill>
                  <a:schemeClr val="tx1"/>
                </a:solidFill>
                <a:latin typeface="Gibson Light" panose="02000000000000000000" pitchFamily="50" charset="0"/>
                <a:ea typeface="+mn-ea"/>
                <a:cs typeface="+mn-cs"/>
              </a:defRPr>
            </a:lvl3pPr>
            <a:lvl4pPr marL="1600200" indent="-228600" algn="l" defTabSz="914400" rtl="0" eaLnBrk="1" latinLnBrk="0" hangingPunct="1">
              <a:lnSpc>
                <a:spcPct val="90000"/>
              </a:lnSpc>
              <a:spcBef>
                <a:spcPts val="500"/>
              </a:spcBef>
              <a:buClrTx/>
              <a:buFont typeface="FreightSans Pro Book" panose="02000606030000020004" pitchFamily="50" charset="0"/>
              <a:buChar char="–"/>
              <a:defRPr sz="2400" kern="1200">
                <a:solidFill>
                  <a:schemeClr val="tx1"/>
                </a:solidFill>
                <a:latin typeface="Gibson Light" panose="02000000000000000000" pitchFamily="50"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200" kern="1200">
                <a:solidFill>
                  <a:schemeClr val="tx1"/>
                </a:solidFill>
                <a:latin typeface="Gibson Light"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a:hlinkClick r:id="rId2"/>
              </a:rPr>
              <a:t>https://www.salestaxinstitute.com/sales-tax-nerd-community-membership</a:t>
            </a:r>
            <a:endParaRPr lang="en-US" sz="2400"/>
          </a:p>
          <a:p>
            <a:endParaRPr lang="en-US" sz="1800"/>
          </a:p>
        </p:txBody>
      </p:sp>
      <p:grpSp>
        <p:nvGrpSpPr>
          <p:cNvPr id="27" name="Group 26">
            <a:extLst>
              <a:ext uri="{FF2B5EF4-FFF2-40B4-BE49-F238E27FC236}">
                <a16:creationId xmlns:a16="http://schemas.microsoft.com/office/drawing/2014/main" id="{16D2C62D-5B75-45A2-A182-5B12C7255FEE}"/>
              </a:ext>
            </a:extLst>
          </p:cNvPr>
          <p:cNvGrpSpPr/>
          <p:nvPr/>
        </p:nvGrpSpPr>
        <p:grpSpPr>
          <a:xfrm>
            <a:off x="4406718" y="2017715"/>
            <a:ext cx="7493363" cy="4205994"/>
            <a:chOff x="426098" y="2171190"/>
            <a:chExt cx="7493363" cy="4205994"/>
          </a:xfrm>
        </p:grpSpPr>
        <p:pic>
          <p:nvPicPr>
            <p:cNvPr id="5" name="Picture 4">
              <a:extLst>
                <a:ext uri="{FF2B5EF4-FFF2-40B4-BE49-F238E27FC236}">
                  <a16:creationId xmlns:a16="http://schemas.microsoft.com/office/drawing/2014/main" id="{BAD5EA11-DE19-4E49-B224-493CEA7339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905" y="2171190"/>
              <a:ext cx="940609" cy="940609"/>
            </a:xfrm>
            <a:prstGeom prst="rect">
              <a:avLst/>
            </a:prstGeom>
          </p:spPr>
        </p:pic>
        <p:sp>
          <p:nvSpPr>
            <p:cNvPr id="6" name="TextBox 5">
              <a:extLst>
                <a:ext uri="{FF2B5EF4-FFF2-40B4-BE49-F238E27FC236}">
                  <a16:creationId xmlns:a16="http://schemas.microsoft.com/office/drawing/2014/main" id="{E81D9B94-AD06-4B58-A98A-55F909AAF626}"/>
                </a:ext>
              </a:extLst>
            </p:cNvPr>
            <p:cNvSpPr txBox="1"/>
            <p:nvPr/>
          </p:nvSpPr>
          <p:spPr>
            <a:xfrm>
              <a:off x="426098" y="3146010"/>
              <a:ext cx="2308224" cy="923330"/>
            </a:xfrm>
            <a:prstGeom prst="rect">
              <a:avLst/>
            </a:prstGeom>
            <a:noFill/>
          </p:spPr>
          <p:txBody>
            <a:bodyPr wrap="square">
              <a:spAutoFit/>
            </a:bodyPr>
            <a:lstStyle/>
            <a:p>
              <a:pPr algn="ctr"/>
              <a:r>
                <a:rPr lang="en-US" b="0" i="0">
                  <a:solidFill>
                    <a:srgbClr val="1B1B1B"/>
                  </a:solidFill>
                  <a:effectLst/>
                  <a:latin typeface="+mj-lt"/>
                </a:rPr>
                <a:t>Exclusive Online Platform to connect with Peers and STI</a:t>
              </a:r>
              <a:endParaRPr lang="en-US">
                <a:latin typeface="+mj-lt"/>
              </a:endParaRPr>
            </a:p>
          </p:txBody>
        </p:sp>
        <p:pic>
          <p:nvPicPr>
            <p:cNvPr id="7" name="Picture 6">
              <a:extLst>
                <a:ext uri="{FF2B5EF4-FFF2-40B4-BE49-F238E27FC236}">
                  <a16:creationId xmlns:a16="http://schemas.microsoft.com/office/drawing/2014/main" id="{8E875DDC-9259-4F52-B201-D25F358748A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07739" y="2171190"/>
              <a:ext cx="940609" cy="940609"/>
            </a:xfrm>
            <a:prstGeom prst="rect">
              <a:avLst/>
            </a:prstGeom>
          </p:spPr>
        </p:pic>
        <p:sp>
          <p:nvSpPr>
            <p:cNvPr id="8" name="TextBox 7">
              <a:extLst>
                <a:ext uri="{FF2B5EF4-FFF2-40B4-BE49-F238E27FC236}">
                  <a16:creationId xmlns:a16="http://schemas.microsoft.com/office/drawing/2014/main" id="{3F111130-2AE9-4D83-A063-8FE256A2848A}"/>
                </a:ext>
              </a:extLst>
            </p:cNvPr>
            <p:cNvSpPr txBox="1"/>
            <p:nvPr/>
          </p:nvSpPr>
          <p:spPr>
            <a:xfrm>
              <a:off x="2991197" y="3146010"/>
              <a:ext cx="2373691" cy="923330"/>
            </a:xfrm>
            <a:prstGeom prst="rect">
              <a:avLst/>
            </a:prstGeom>
            <a:noFill/>
          </p:spPr>
          <p:txBody>
            <a:bodyPr wrap="square">
              <a:spAutoFit/>
            </a:bodyPr>
            <a:lstStyle/>
            <a:p>
              <a:pPr algn="ctr"/>
              <a:r>
                <a:rPr lang="en-US" b="0" i="0">
                  <a:solidFill>
                    <a:srgbClr val="1B1B1B"/>
                  </a:solidFill>
                  <a:effectLst/>
                  <a:latin typeface="+mj-lt"/>
                </a:rPr>
                <a:t>A year of live webinars and unlimited </a:t>
              </a:r>
              <a:br>
                <a:rPr lang="en-US" b="0" i="0">
                  <a:solidFill>
                    <a:srgbClr val="1B1B1B"/>
                  </a:solidFill>
                  <a:effectLst/>
                  <a:latin typeface="+mj-lt"/>
                </a:rPr>
              </a:br>
              <a:r>
                <a:rPr lang="en-US" b="0" i="0">
                  <a:solidFill>
                    <a:srgbClr val="1B1B1B"/>
                  </a:solidFill>
                  <a:effectLst/>
                  <a:latin typeface="+mj-lt"/>
                </a:rPr>
                <a:t>on-demand webinars</a:t>
              </a:r>
              <a:endParaRPr lang="en-US">
                <a:latin typeface="+mj-lt"/>
              </a:endParaRPr>
            </a:p>
          </p:txBody>
        </p:sp>
        <p:pic>
          <p:nvPicPr>
            <p:cNvPr id="9" name="Picture 8">
              <a:extLst>
                <a:ext uri="{FF2B5EF4-FFF2-40B4-BE49-F238E27FC236}">
                  <a16:creationId xmlns:a16="http://schemas.microsoft.com/office/drawing/2014/main" id="{5DEC150B-628E-4976-856A-C318FE48841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91172" y="2171190"/>
              <a:ext cx="940609" cy="940609"/>
            </a:xfrm>
            <a:prstGeom prst="rect">
              <a:avLst/>
            </a:prstGeom>
          </p:spPr>
        </p:pic>
        <p:sp>
          <p:nvSpPr>
            <p:cNvPr id="10" name="TextBox 9">
              <a:extLst>
                <a:ext uri="{FF2B5EF4-FFF2-40B4-BE49-F238E27FC236}">
                  <a16:creationId xmlns:a16="http://schemas.microsoft.com/office/drawing/2014/main" id="{AFCE70F9-0C96-4512-803C-4B1C82601648}"/>
                </a:ext>
              </a:extLst>
            </p:cNvPr>
            <p:cNvSpPr txBox="1"/>
            <p:nvPr/>
          </p:nvSpPr>
          <p:spPr>
            <a:xfrm>
              <a:off x="5607364" y="3146010"/>
              <a:ext cx="2308224" cy="646331"/>
            </a:xfrm>
            <a:prstGeom prst="rect">
              <a:avLst/>
            </a:prstGeom>
            <a:noFill/>
          </p:spPr>
          <p:txBody>
            <a:bodyPr wrap="square">
              <a:spAutoFit/>
            </a:bodyPr>
            <a:lstStyle/>
            <a:p>
              <a:pPr algn="ctr"/>
              <a:r>
                <a:rPr lang="en-US" b="0" i="0">
                  <a:solidFill>
                    <a:srgbClr val="1B1B1B"/>
                  </a:solidFill>
                  <a:effectLst/>
                  <a:latin typeface="+mj-lt"/>
                </a:rPr>
                <a:t>Quarterly Office Hours with Diane</a:t>
              </a:r>
              <a:endParaRPr lang="en-US">
                <a:latin typeface="+mj-lt"/>
              </a:endParaRPr>
            </a:p>
          </p:txBody>
        </p:sp>
        <p:pic>
          <p:nvPicPr>
            <p:cNvPr id="11" name="Picture 10">
              <a:extLst>
                <a:ext uri="{FF2B5EF4-FFF2-40B4-BE49-F238E27FC236}">
                  <a16:creationId xmlns:a16="http://schemas.microsoft.com/office/drawing/2014/main" id="{7A4985B8-C5CF-403E-B400-6998D89A277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109905" y="4329944"/>
              <a:ext cx="940609" cy="940609"/>
            </a:xfrm>
            <a:prstGeom prst="rect">
              <a:avLst/>
            </a:prstGeom>
          </p:spPr>
        </p:pic>
        <p:sp>
          <p:nvSpPr>
            <p:cNvPr id="12" name="TextBox 11">
              <a:extLst>
                <a:ext uri="{FF2B5EF4-FFF2-40B4-BE49-F238E27FC236}">
                  <a16:creationId xmlns:a16="http://schemas.microsoft.com/office/drawing/2014/main" id="{29CDF453-A476-4FC1-91F7-5619153EF8A4}"/>
                </a:ext>
              </a:extLst>
            </p:cNvPr>
            <p:cNvSpPr txBox="1"/>
            <p:nvPr/>
          </p:nvSpPr>
          <p:spPr>
            <a:xfrm>
              <a:off x="426098" y="5304764"/>
              <a:ext cx="2308224" cy="369332"/>
            </a:xfrm>
            <a:prstGeom prst="rect">
              <a:avLst/>
            </a:prstGeom>
            <a:noFill/>
          </p:spPr>
          <p:txBody>
            <a:bodyPr wrap="square">
              <a:spAutoFit/>
            </a:bodyPr>
            <a:lstStyle/>
            <a:p>
              <a:pPr algn="ctr"/>
              <a:r>
                <a:rPr lang="en-US" b="0" i="0">
                  <a:solidFill>
                    <a:srgbClr val="1B1B1B"/>
                  </a:solidFill>
                  <a:effectLst/>
                  <a:latin typeface="+mj-lt"/>
                </a:rPr>
                <a:t>Sales Tax Tools Library</a:t>
              </a:r>
              <a:endParaRPr lang="en-US">
                <a:latin typeface="+mj-lt"/>
              </a:endParaRPr>
            </a:p>
          </p:txBody>
        </p:sp>
        <p:pic>
          <p:nvPicPr>
            <p:cNvPr id="13" name="Picture 12">
              <a:extLst>
                <a:ext uri="{FF2B5EF4-FFF2-40B4-BE49-F238E27FC236}">
                  <a16:creationId xmlns:a16="http://schemas.microsoft.com/office/drawing/2014/main" id="{CBA0DF9D-E003-470F-92FF-DF06A03D240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707739" y="4329944"/>
              <a:ext cx="940609" cy="940609"/>
            </a:xfrm>
            <a:prstGeom prst="rect">
              <a:avLst/>
            </a:prstGeom>
          </p:spPr>
        </p:pic>
        <p:sp>
          <p:nvSpPr>
            <p:cNvPr id="14" name="TextBox 13">
              <a:extLst>
                <a:ext uri="{FF2B5EF4-FFF2-40B4-BE49-F238E27FC236}">
                  <a16:creationId xmlns:a16="http://schemas.microsoft.com/office/drawing/2014/main" id="{CB721BF5-6A90-4236-8373-ED49FA34C11C}"/>
                </a:ext>
              </a:extLst>
            </p:cNvPr>
            <p:cNvSpPr txBox="1"/>
            <p:nvPr/>
          </p:nvSpPr>
          <p:spPr>
            <a:xfrm>
              <a:off x="2991197" y="5304764"/>
              <a:ext cx="2373691" cy="369332"/>
            </a:xfrm>
            <a:prstGeom prst="rect">
              <a:avLst/>
            </a:prstGeom>
            <a:noFill/>
          </p:spPr>
          <p:txBody>
            <a:bodyPr wrap="square">
              <a:spAutoFit/>
            </a:bodyPr>
            <a:lstStyle/>
            <a:p>
              <a:pPr algn="ctr"/>
              <a:r>
                <a:rPr lang="en-US" b="0" i="0">
                  <a:solidFill>
                    <a:srgbClr val="1B1B1B"/>
                  </a:solidFill>
                  <a:effectLst/>
                  <a:latin typeface="+mj-lt"/>
                </a:rPr>
                <a:t>Course Discounts</a:t>
              </a:r>
              <a:endParaRPr lang="en-US">
                <a:latin typeface="+mj-lt"/>
              </a:endParaRPr>
            </a:p>
          </p:txBody>
        </p:sp>
        <p:pic>
          <p:nvPicPr>
            <p:cNvPr id="15" name="Picture 14">
              <a:extLst>
                <a:ext uri="{FF2B5EF4-FFF2-40B4-BE49-F238E27FC236}">
                  <a16:creationId xmlns:a16="http://schemas.microsoft.com/office/drawing/2014/main" id="{4CFBC3A0-9114-4D64-8AFE-EDC9E9BB7A5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295045" y="4329944"/>
              <a:ext cx="940609" cy="940609"/>
            </a:xfrm>
            <a:prstGeom prst="rect">
              <a:avLst/>
            </a:prstGeom>
          </p:spPr>
        </p:pic>
        <p:sp>
          <p:nvSpPr>
            <p:cNvPr id="16" name="TextBox 15">
              <a:extLst>
                <a:ext uri="{FF2B5EF4-FFF2-40B4-BE49-F238E27FC236}">
                  <a16:creationId xmlns:a16="http://schemas.microsoft.com/office/drawing/2014/main" id="{8DE83E36-5D26-46AB-8A1E-BB74B6F566F7}"/>
                </a:ext>
              </a:extLst>
            </p:cNvPr>
            <p:cNvSpPr txBox="1"/>
            <p:nvPr/>
          </p:nvSpPr>
          <p:spPr>
            <a:xfrm>
              <a:off x="5611237" y="5304764"/>
              <a:ext cx="2308224" cy="369332"/>
            </a:xfrm>
            <a:prstGeom prst="rect">
              <a:avLst/>
            </a:prstGeom>
            <a:noFill/>
          </p:spPr>
          <p:txBody>
            <a:bodyPr wrap="square">
              <a:spAutoFit/>
            </a:bodyPr>
            <a:lstStyle/>
            <a:p>
              <a:pPr algn="ctr"/>
              <a:r>
                <a:rPr lang="en-US">
                  <a:solidFill>
                    <a:srgbClr val="1B1B1B"/>
                  </a:solidFill>
                  <a:latin typeface="+mj-lt"/>
                </a:rPr>
                <a:t>Mentoring Program</a:t>
              </a:r>
              <a:endParaRPr lang="en-US">
                <a:latin typeface="+mj-lt"/>
              </a:endParaRPr>
            </a:p>
          </p:txBody>
        </p:sp>
        <p:sp>
          <p:nvSpPr>
            <p:cNvPr id="18" name="TextBox 17">
              <a:extLst>
                <a:ext uri="{FF2B5EF4-FFF2-40B4-BE49-F238E27FC236}">
                  <a16:creationId xmlns:a16="http://schemas.microsoft.com/office/drawing/2014/main" id="{6A9CE924-B45B-49DA-83C0-47820386D7AD}"/>
                </a:ext>
              </a:extLst>
            </p:cNvPr>
            <p:cNvSpPr txBox="1"/>
            <p:nvPr/>
          </p:nvSpPr>
          <p:spPr>
            <a:xfrm>
              <a:off x="2991197" y="6007852"/>
              <a:ext cx="2373691" cy="369332"/>
            </a:xfrm>
            <a:prstGeom prst="rect">
              <a:avLst/>
            </a:prstGeom>
            <a:noFill/>
          </p:spPr>
          <p:txBody>
            <a:bodyPr wrap="square">
              <a:spAutoFit/>
            </a:bodyPr>
            <a:lstStyle/>
            <a:p>
              <a:pPr algn="ctr"/>
              <a:r>
                <a:rPr lang="en-US" i="1">
                  <a:solidFill>
                    <a:srgbClr val="1B1B1B"/>
                  </a:solidFill>
                  <a:latin typeface="+mj-lt"/>
                </a:rPr>
                <a:t>….And much more!</a:t>
              </a:r>
              <a:endParaRPr lang="en-US" i="1">
                <a:latin typeface="+mj-lt"/>
              </a:endParaRPr>
            </a:p>
          </p:txBody>
        </p:sp>
      </p:grpSp>
      <p:pic>
        <p:nvPicPr>
          <p:cNvPr id="24" name="Picture 23" descr="A picture containing text, businesscard&#10;&#10;Description automatically generated">
            <a:extLst>
              <a:ext uri="{FF2B5EF4-FFF2-40B4-BE49-F238E27FC236}">
                <a16:creationId xmlns:a16="http://schemas.microsoft.com/office/drawing/2014/main" id="{2320FC0B-C5E2-4C4E-97A4-551DCD4FAA5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3753" y="2017715"/>
            <a:ext cx="3458127" cy="3458127"/>
          </a:xfrm>
          <a:prstGeom prst="rect">
            <a:avLst/>
          </a:prstGeom>
          <a:ln w="38100">
            <a:solidFill>
              <a:srgbClr val="BF59D9"/>
            </a:solidFill>
          </a:ln>
        </p:spPr>
      </p:pic>
      <p:sp>
        <p:nvSpPr>
          <p:cNvPr id="4" name="Footer Placeholder 3">
            <a:extLst>
              <a:ext uri="{FF2B5EF4-FFF2-40B4-BE49-F238E27FC236}">
                <a16:creationId xmlns:a16="http://schemas.microsoft.com/office/drawing/2014/main" id="{9EBE1A34-F23B-4F86-85C0-67EBB605514D}"/>
              </a:ext>
            </a:extLst>
          </p:cNvPr>
          <p:cNvSpPr>
            <a:spLocks noGrp="1"/>
          </p:cNvSpPr>
          <p:nvPr>
            <p:ph type="ftr" sz="quarter" idx="11"/>
          </p:nvPr>
        </p:nvSpPr>
        <p:spPr/>
        <p:txBody>
          <a:bodyPr/>
          <a:lstStyle/>
          <a:p>
            <a:r>
              <a:rPr lang="en-US"/>
              <a:t>Copyright © Sales Tax Institute 2024</a:t>
            </a:r>
          </a:p>
        </p:txBody>
      </p:sp>
      <p:pic>
        <p:nvPicPr>
          <p:cNvPr id="19" name="Picture 18" descr="A qr code with a black and white background&#10;&#10;Description automatically generated">
            <a:extLst>
              <a:ext uri="{FF2B5EF4-FFF2-40B4-BE49-F238E27FC236}">
                <a16:creationId xmlns:a16="http://schemas.microsoft.com/office/drawing/2014/main" id="{4396ECFF-72AB-5275-1778-1AF46E95BB5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85556" y="4538582"/>
            <a:ext cx="1874520" cy="1874520"/>
          </a:xfrm>
          <a:prstGeom prst="rect">
            <a:avLst/>
          </a:prstGeom>
        </p:spPr>
      </p:pic>
      <p:sp>
        <p:nvSpPr>
          <p:cNvPr id="3" name="Rectangle 2">
            <a:extLst>
              <a:ext uri="{FF2B5EF4-FFF2-40B4-BE49-F238E27FC236}">
                <a16:creationId xmlns:a16="http://schemas.microsoft.com/office/drawing/2014/main" id="{8AEBADC6-C3C6-8C9F-5177-5C8A399D2178}"/>
              </a:ext>
            </a:extLst>
          </p:cNvPr>
          <p:cNvSpPr/>
          <p:nvPr/>
        </p:nvSpPr>
        <p:spPr>
          <a:xfrm>
            <a:off x="458198" y="1664640"/>
            <a:ext cx="3529236" cy="570958"/>
          </a:xfrm>
          <a:prstGeom prst="rect">
            <a:avLst/>
          </a:prstGeom>
          <a:solidFill>
            <a:srgbClr val="BF5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Gibson Light" panose="02000000000000000000" pitchFamily="50" charset="0"/>
              </a:rPr>
              <a:t>Save 10% with code </a:t>
            </a:r>
            <a:r>
              <a:rPr lang="en-US" b="1">
                <a:latin typeface="Gibson Light" panose="02000000000000000000" pitchFamily="50" charset="0"/>
              </a:rPr>
              <a:t>WEBINAR10</a:t>
            </a:r>
          </a:p>
        </p:txBody>
      </p:sp>
      <p:sp>
        <p:nvSpPr>
          <p:cNvPr id="20" name="Slide Number Placeholder 19">
            <a:extLst>
              <a:ext uri="{FF2B5EF4-FFF2-40B4-BE49-F238E27FC236}">
                <a16:creationId xmlns:a16="http://schemas.microsoft.com/office/drawing/2014/main" id="{E703DEF8-3AFA-1263-9D63-183BEEB9E036}"/>
              </a:ext>
            </a:extLst>
          </p:cNvPr>
          <p:cNvSpPr>
            <a:spLocks noGrp="1"/>
          </p:cNvSpPr>
          <p:nvPr>
            <p:ph type="sldNum" sz="quarter" idx="4"/>
          </p:nvPr>
        </p:nvSpPr>
        <p:spPr/>
        <p:txBody>
          <a:bodyPr/>
          <a:lstStyle/>
          <a:p>
            <a:fld id="{62BFC0F0-E31D-44BF-B017-233CDB2896A6}" type="slidenum">
              <a:rPr lang="en-US" smtClean="0"/>
              <a:pPr/>
              <a:t>80</a:t>
            </a:fld>
            <a:endParaRPr lang="en-US"/>
          </a:p>
        </p:txBody>
      </p:sp>
    </p:spTree>
    <p:extLst>
      <p:ext uri="{BB962C8B-B14F-4D97-AF65-F5344CB8AC3E}">
        <p14:creationId xmlns:p14="http://schemas.microsoft.com/office/powerpoint/2010/main" val="32494295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E81CE-971B-4911-A628-3CED5D03C38B}"/>
              </a:ext>
            </a:extLst>
          </p:cNvPr>
          <p:cNvSpPr>
            <a:spLocks noGrp="1"/>
          </p:cNvSpPr>
          <p:nvPr>
            <p:ph type="title"/>
          </p:nvPr>
        </p:nvSpPr>
        <p:spPr/>
        <p:txBody>
          <a:bodyPr/>
          <a:lstStyle/>
          <a:p>
            <a:r>
              <a:rPr lang="en-US"/>
              <a:t>Thanks to our Sponsors!</a:t>
            </a:r>
          </a:p>
        </p:txBody>
      </p:sp>
      <p:pic>
        <p:nvPicPr>
          <p:cNvPr id="8" name="Picture 7">
            <a:extLst>
              <a:ext uri="{FF2B5EF4-FFF2-40B4-BE49-F238E27FC236}">
                <a16:creationId xmlns:a16="http://schemas.microsoft.com/office/drawing/2014/main" id="{8A41E8D7-74F4-4453-87F3-68E41A8340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0813" y="4676078"/>
            <a:ext cx="2548547" cy="921834"/>
          </a:xfrm>
          <a:prstGeom prst="rect">
            <a:avLst/>
          </a:prstGeom>
        </p:spPr>
      </p:pic>
      <p:pic>
        <p:nvPicPr>
          <p:cNvPr id="5" name="Picture 4">
            <a:extLst>
              <a:ext uri="{FF2B5EF4-FFF2-40B4-BE49-F238E27FC236}">
                <a16:creationId xmlns:a16="http://schemas.microsoft.com/office/drawing/2014/main" id="{2B9F7F66-8195-48FF-9574-AD4AC03AF0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9696" y="2640008"/>
            <a:ext cx="3378021" cy="751490"/>
          </a:xfrm>
          <a:prstGeom prst="rect">
            <a:avLst/>
          </a:prstGeom>
        </p:spPr>
      </p:pic>
      <p:pic>
        <p:nvPicPr>
          <p:cNvPr id="13" name="Graphic 12">
            <a:extLst>
              <a:ext uri="{FF2B5EF4-FFF2-40B4-BE49-F238E27FC236}">
                <a16:creationId xmlns:a16="http://schemas.microsoft.com/office/drawing/2014/main" id="{C42577C7-A59D-4625-B2A0-89096E6F60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70656" y="4664476"/>
            <a:ext cx="2686499" cy="505694"/>
          </a:xfrm>
          <a:prstGeom prst="rect">
            <a:avLst/>
          </a:prstGeom>
        </p:spPr>
      </p:pic>
      <p:pic>
        <p:nvPicPr>
          <p:cNvPr id="16" name="Picture 15" descr="Logo&#10;&#10;Description automatically generated">
            <a:extLst>
              <a:ext uri="{FF2B5EF4-FFF2-40B4-BE49-F238E27FC236}">
                <a16:creationId xmlns:a16="http://schemas.microsoft.com/office/drawing/2014/main" id="{86F4CE35-68D8-475B-A5FE-64A99D8910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3423" y="4505124"/>
            <a:ext cx="2237922" cy="667686"/>
          </a:xfrm>
          <a:prstGeom prst="rect">
            <a:avLst/>
          </a:prstGeom>
        </p:spPr>
      </p:pic>
      <p:sp>
        <p:nvSpPr>
          <p:cNvPr id="3" name="Footer Placeholder 2">
            <a:extLst>
              <a:ext uri="{FF2B5EF4-FFF2-40B4-BE49-F238E27FC236}">
                <a16:creationId xmlns:a16="http://schemas.microsoft.com/office/drawing/2014/main" id="{A9C3E6DE-68CD-FB59-AA28-530DB13541B6}"/>
              </a:ext>
            </a:extLst>
          </p:cNvPr>
          <p:cNvSpPr>
            <a:spLocks noGrp="1"/>
          </p:cNvSpPr>
          <p:nvPr>
            <p:ph type="ftr" sz="quarter" idx="11"/>
          </p:nvPr>
        </p:nvSpPr>
        <p:spPr/>
        <p:txBody>
          <a:bodyPr/>
          <a:lstStyle/>
          <a:p>
            <a:r>
              <a:rPr lang="en-US"/>
              <a:t>Copyright © Sales Tax Institute 2024</a:t>
            </a:r>
          </a:p>
        </p:txBody>
      </p:sp>
      <p:sp>
        <p:nvSpPr>
          <p:cNvPr id="4" name="Slide Number Placeholder 3">
            <a:extLst>
              <a:ext uri="{FF2B5EF4-FFF2-40B4-BE49-F238E27FC236}">
                <a16:creationId xmlns:a16="http://schemas.microsoft.com/office/drawing/2014/main" id="{3D4E9BFC-1129-54BF-441E-E11BDD40AA92}"/>
              </a:ext>
            </a:extLst>
          </p:cNvPr>
          <p:cNvSpPr>
            <a:spLocks noGrp="1"/>
          </p:cNvSpPr>
          <p:nvPr>
            <p:ph type="sldNum" sz="quarter" idx="4"/>
          </p:nvPr>
        </p:nvSpPr>
        <p:spPr/>
        <p:txBody>
          <a:bodyPr/>
          <a:lstStyle/>
          <a:p>
            <a:fld id="{62BFC0F0-E31D-44BF-B017-233CDB2896A6}" type="slidenum">
              <a:rPr lang="en-US" smtClean="0"/>
              <a:pPr/>
              <a:t>81</a:t>
            </a:fld>
            <a:endParaRPr lang="en-US"/>
          </a:p>
        </p:txBody>
      </p:sp>
    </p:spTree>
    <p:extLst>
      <p:ext uri="{BB962C8B-B14F-4D97-AF65-F5344CB8AC3E}">
        <p14:creationId xmlns:p14="http://schemas.microsoft.com/office/powerpoint/2010/main" val="11229250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B5675-9458-4E4E-B501-20DC8FFE2F06}"/>
              </a:ext>
            </a:extLst>
          </p:cNvPr>
          <p:cNvSpPr>
            <a:spLocks noGrp="1"/>
          </p:cNvSpPr>
          <p:nvPr>
            <p:ph type="title"/>
          </p:nvPr>
        </p:nvSpPr>
        <p:spPr/>
        <p:txBody>
          <a:bodyPr/>
          <a:lstStyle/>
          <a:p>
            <a:r>
              <a:rPr lang="en-US" dirty="0"/>
              <a:t>Thank you </a:t>
            </a:r>
            <a:r>
              <a:rPr lang="en-US"/>
              <a:t>for watching!</a:t>
            </a:r>
            <a:endParaRPr lang="en-US" dirty="0"/>
          </a:p>
        </p:txBody>
      </p:sp>
      <p:pic>
        <p:nvPicPr>
          <p:cNvPr id="6" name="Picture 5">
            <a:extLst>
              <a:ext uri="{FF2B5EF4-FFF2-40B4-BE49-F238E27FC236}">
                <a16:creationId xmlns:a16="http://schemas.microsoft.com/office/drawing/2014/main" id="{581D3658-BCCA-4D45-9ABA-4492944CB6D7}"/>
              </a:ext>
            </a:extLst>
          </p:cNvPr>
          <p:cNvPicPr>
            <a:picLocks noChangeAspect="1"/>
          </p:cNvPicPr>
          <p:nvPr/>
        </p:nvPicPr>
        <p:blipFill rotWithShape="1">
          <a:blip r:embed="rId3">
            <a:extLst>
              <a:ext uri="{28A0092B-C50C-407E-A947-70E740481C1C}">
                <a14:useLocalDpi xmlns:a14="http://schemas.microsoft.com/office/drawing/2010/main" val="0"/>
              </a:ext>
            </a:extLst>
          </a:blip>
          <a:srcRect r="67086"/>
          <a:stretch/>
        </p:blipFill>
        <p:spPr>
          <a:xfrm>
            <a:off x="814626" y="4317692"/>
            <a:ext cx="644330" cy="436546"/>
          </a:xfrm>
          <a:prstGeom prst="rect">
            <a:avLst/>
          </a:prstGeom>
        </p:spPr>
      </p:pic>
      <p:pic>
        <p:nvPicPr>
          <p:cNvPr id="7" name="Picture 6">
            <a:extLst>
              <a:ext uri="{FF2B5EF4-FFF2-40B4-BE49-F238E27FC236}">
                <a16:creationId xmlns:a16="http://schemas.microsoft.com/office/drawing/2014/main" id="{6935A804-A39A-4D19-BCF0-1162CCF2A3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625" y="3242937"/>
            <a:ext cx="642423" cy="642423"/>
          </a:xfrm>
          <a:prstGeom prst="rect">
            <a:avLst/>
          </a:prstGeom>
        </p:spPr>
      </p:pic>
      <p:sp>
        <p:nvSpPr>
          <p:cNvPr id="9" name="TextBox 8">
            <a:extLst>
              <a:ext uri="{FF2B5EF4-FFF2-40B4-BE49-F238E27FC236}">
                <a16:creationId xmlns:a16="http://schemas.microsoft.com/office/drawing/2014/main" id="{E0185EA1-756C-436C-BAE5-61500971BFD7}"/>
              </a:ext>
            </a:extLst>
          </p:cNvPr>
          <p:cNvSpPr txBox="1"/>
          <p:nvPr/>
        </p:nvSpPr>
        <p:spPr>
          <a:xfrm>
            <a:off x="1590674" y="2323290"/>
            <a:ext cx="3419475" cy="523220"/>
          </a:xfrm>
          <a:prstGeom prst="rect">
            <a:avLst/>
          </a:prstGeom>
          <a:noFill/>
        </p:spPr>
        <p:txBody>
          <a:bodyPr wrap="square" rtlCol="0">
            <a:spAutoFit/>
          </a:bodyPr>
          <a:lstStyle/>
          <a:p>
            <a:r>
              <a:rPr lang="en-US" sz="2800">
                <a:latin typeface="Gibson Light" panose="02000000000000000000" pitchFamily="50" charset="0"/>
                <a:hlinkClick r:id="rId5"/>
              </a:rPr>
              <a:t>/salestaxinstitute</a:t>
            </a:r>
            <a:endParaRPr lang="en-US" sz="2800">
              <a:latin typeface="Gibson Light" panose="02000000000000000000" pitchFamily="50" charset="0"/>
            </a:endParaRPr>
          </a:p>
        </p:txBody>
      </p:sp>
      <p:sp>
        <p:nvSpPr>
          <p:cNvPr id="10" name="TextBox 9">
            <a:extLst>
              <a:ext uri="{FF2B5EF4-FFF2-40B4-BE49-F238E27FC236}">
                <a16:creationId xmlns:a16="http://schemas.microsoft.com/office/drawing/2014/main" id="{388968ED-6EBA-4B49-BB0F-986D44636EF0}"/>
              </a:ext>
            </a:extLst>
          </p:cNvPr>
          <p:cNvSpPr txBox="1"/>
          <p:nvPr/>
        </p:nvSpPr>
        <p:spPr>
          <a:xfrm>
            <a:off x="1590672" y="3277862"/>
            <a:ext cx="4505327" cy="523220"/>
          </a:xfrm>
          <a:prstGeom prst="rect">
            <a:avLst/>
          </a:prstGeom>
          <a:noFill/>
        </p:spPr>
        <p:txBody>
          <a:bodyPr wrap="square" rtlCol="0">
            <a:spAutoFit/>
          </a:bodyPr>
          <a:lstStyle/>
          <a:p>
            <a:r>
              <a:rPr lang="en-US" sz="2800">
                <a:latin typeface="Gibson Light" panose="02000000000000000000" pitchFamily="50" charset="0"/>
                <a:hlinkClick r:id="rId6"/>
              </a:rPr>
              <a:t>/company/sales-tax-institute</a:t>
            </a:r>
            <a:endParaRPr lang="en-US" sz="2800">
              <a:latin typeface="Gibson Light" panose="02000000000000000000" pitchFamily="50" charset="0"/>
            </a:endParaRPr>
          </a:p>
        </p:txBody>
      </p:sp>
      <p:sp>
        <p:nvSpPr>
          <p:cNvPr id="11" name="TextBox 10">
            <a:extLst>
              <a:ext uri="{FF2B5EF4-FFF2-40B4-BE49-F238E27FC236}">
                <a16:creationId xmlns:a16="http://schemas.microsoft.com/office/drawing/2014/main" id="{302D03C0-897F-48E3-B350-E0A89557505B}"/>
              </a:ext>
            </a:extLst>
          </p:cNvPr>
          <p:cNvSpPr txBox="1"/>
          <p:nvPr/>
        </p:nvSpPr>
        <p:spPr>
          <a:xfrm>
            <a:off x="1590673" y="4254145"/>
            <a:ext cx="4191002" cy="523220"/>
          </a:xfrm>
          <a:prstGeom prst="rect">
            <a:avLst/>
          </a:prstGeom>
          <a:noFill/>
        </p:spPr>
        <p:txBody>
          <a:bodyPr wrap="square" rtlCol="0">
            <a:spAutoFit/>
          </a:bodyPr>
          <a:lstStyle/>
          <a:p>
            <a:r>
              <a:rPr lang="en-US" sz="2800">
                <a:latin typeface="Gibson Light" panose="02000000000000000000" pitchFamily="50" charset="0"/>
                <a:hlinkClick r:id="rId7"/>
              </a:rPr>
              <a:t>/user/salestaxinstitute</a:t>
            </a:r>
            <a:endParaRPr lang="en-US" sz="2800">
              <a:latin typeface="Gibson Light" panose="02000000000000000000" pitchFamily="50" charset="0"/>
            </a:endParaRPr>
          </a:p>
        </p:txBody>
      </p:sp>
      <p:sp>
        <p:nvSpPr>
          <p:cNvPr id="12" name="TextBox 11">
            <a:extLst>
              <a:ext uri="{FF2B5EF4-FFF2-40B4-BE49-F238E27FC236}">
                <a16:creationId xmlns:a16="http://schemas.microsoft.com/office/drawing/2014/main" id="{D5B17CC8-8DF1-47F9-877C-F91A3BF8F57F}"/>
              </a:ext>
            </a:extLst>
          </p:cNvPr>
          <p:cNvSpPr txBox="1"/>
          <p:nvPr/>
        </p:nvSpPr>
        <p:spPr>
          <a:xfrm>
            <a:off x="6488723" y="2564590"/>
            <a:ext cx="5022277" cy="1815882"/>
          </a:xfrm>
          <a:prstGeom prst="rect">
            <a:avLst/>
          </a:prstGeom>
          <a:noFill/>
        </p:spPr>
        <p:txBody>
          <a:bodyPr wrap="square" rtlCol="0">
            <a:spAutoFit/>
          </a:bodyPr>
          <a:lstStyle/>
          <a:p>
            <a:r>
              <a:rPr lang="en-US" sz="2800">
                <a:solidFill>
                  <a:schemeClr val="tx2"/>
                </a:solidFill>
                <a:latin typeface="Gibson Light" panose="02000000000000000000" pitchFamily="50" charset="0"/>
              </a:rPr>
              <a:t>Sales Tax Institute</a:t>
            </a:r>
          </a:p>
          <a:p>
            <a:r>
              <a:rPr lang="nl-NL" sz="2800">
                <a:solidFill>
                  <a:schemeClr val="tx2"/>
                </a:solidFill>
                <a:latin typeface="Gibson Light" panose="02000000000000000000" pitchFamily="50" charset="0"/>
              </a:rPr>
              <a:t>910 W. Van Buren, Suite 100-321</a:t>
            </a:r>
          </a:p>
          <a:p>
            <a:r>
              <a:rPr lang="en-US" sz="2800">
                <a:solidFill>
                  <a:schemeClr val="tx2"/>
                </a:solidFill>
                <a:latin typeface="Gibson Light" panose="02000000000000000000" pitchFamily="50" charset="0"/>
              </a:rPr>
              <a:t>Chicago, IL 60607</a:t>
            </a:r>
          </a:p>
          <a:p>
            <a:r>
              <a:rPr lang="en-US" sz="2800">
                <a:solidFill>
                  <a:schemeClr val="tx2"/>
                </a:solidFill>
                <a:latin typeface="Gibson Light" panose="02000000000000000000" pitchFamily="50" charset="0"/>
              </a:rPr>
              <a:t>(312) 701-1800</a:t>
            </a:r>
          </a:p>
        </p:txBody>
      </p:sp>
      <p:sp>
        <p:nvSpPr>
          <p:cNvPr id="13" name="TextBox 12">
            <a:extLst>
              <a:ext uri="{FF2B5EF4-FFF2-40B4-BE49-F238E27FC236}">
                <a16:creationId xmlns:a16="http://schemas.microsoft.com/office/drawing/2014/main" id="{C6ED3265-D987-415D-8BD9-60CB134D6E07}"/>
              </a:ext>
            </a:extLst>
          </p:cNvPr>
          <p:cNvSpPr txBox="1"/>
          <p:nvPr/>
        </p:nvSpPr>
        <p:spPr>
          <a:xfrm>
            <a:off x="6488723" y="4495445"/>
            <a:ext cx="5022277" cy="523220"/>
          </a:xfrm>
          <a:prstGeom prst="rect">
            <a:avLst/>
          </a:prstGeom>
          <a:noFill/>
        </p:spPr>
        <p:txBody>
          <a:bodyPr wrap="square" rtlCol="0">
            <a:spAutoFit/>
          </a:bodyPr>
          <a:lstStyle/>
          <a:p>
            <a:r>
              <a:rPr lang="en-US" sz="2800">
                <a:solidFill>
                  <a:schemeClr val="tx2"/>
                </a:solidFill>
                <a:latin typeface="Gibson Light" panose="02000000000000000000" pitchFamily="50" charset="0"/>
                <a:hlinkClick r:id="rId8"/>
              </a:rPr>
              <a:t>webinars@salestaxinstitute.com</a:t>
            </a:r>
            <a:endParaRPr lang="en-US" sz="2800">
              <a:solidFill>
                <a:schemeClr val="tx2"/>
              </a:solidFill>
              <a:latin typeface="Gibson Light" panose="02000000000000000000" pitchFamily="50" charset="0"/>
            </a:endParaRPr>
          </a:p>
        </p:txBody>
      </p:sp>
      <p:pic>
        <p:nvPicPr>
          <p:cNvPr id="5" name="Picture 4">
            <a:extLst>
              <a:ext uri="{FF2B5EF4-FFF2-40B4-BE49-F238E27FC236}">
                <a16:creationId xmlns:a16="http://schemas.microsoft.com/office/drawing/2014/main" id="{8A4846A5-E0CE-48A8-AF6F-7A60E70C5755}"/>
              </a:ext>
            </a:extLst>
          </p:cNvPr>
          <p:cNvPicPr>
            <a:picLocks noChangeAspect="1"/>
          </p:cNvPicPr>
          <p:nvPr/>
        </p:nvPicPr>
        <p:blipFill>
          <a:blip r:embed="rId9"/>
          <a:stretch>
            <a:fillRect/>
          </a:stretch>
        </p:blipFill>
        <p:spPr>
          <a:xfrm>
            <a:off x="838200" y="5122332"/>
            <a:ext cx="544567" cy="544567"/>
          </a:xfrm>
          <a:prstGeom prst="rect">
            <a:avLst/>
          </a:prstGeom>
        </p:spPr>
      </p:pic>
      <p:sp>
        <p:nvSpPr>
          <p:cNvPr id="14" name="TextBox 13">
            <a:extLst>
              <a:ext uri="{FF2B5EF4-FFF2-40B4-BE49-F238E27FC236}">
                <a16:creationId xmlns:a16="http://schemas.microsoft.com/office/drawing/2014/main" id="{792494B5-CC5C-44A8-B0FE-71E0C868C7B9}"/>
              </a:ext>
            </a:extLst>
          </p:cNvPr>
          <p:cNvSpPr txBox="1"/>
          <p:nvPr/>
        </p:nvSpPr>
        <p:spPr>
          <a:xfrm>
            <a:off x="1590673" y="5126541"/>
            <a:ext cx="4191002" cy="523220"/>
          </a:xfrm>
          <a:prstGeom prst="rect">
            <a:avLst/>
          </a:prstGeom>
          <a:noFill/>
        </p:spPr>
        <p:txBody>
          <a:bodyPr wrap="square" rtlCol="0">
            <a:spAutoFit/>
          </a:bodyPr>
          <a:lstStyle/>
          <a:p>
            <a:r>
              <a:rPr lang="en-US" sz="2800">
                <a:latin typeface="Gibson Light" panose="02000000000000000000" pitchFamily="50" charset="0"/>
                <a:hlinkClick r:id="rId10"/>
              </a:rPr>
              <a:t>/salestaxinstitute/</a:t>
            </a:r>
            <a:endParaRPr lang="en-US" sz="2800">
              <a:latin typeface="Gibson Light" panose="02000000000000000000" pitchFamily="50" charset="0"/>
            </a:endParaRPr>
          </a:p>
        </p:txBody>
      </p:sp>
      <p:pic>
        <p:nvPicPr>
          <p:cNvPr id="17" name="Picture 16" descr="A logo of a camera&#10;&#10;Description automatically generated">
            <a:extLst>
              <a:ext uri="{FF2B5EF4-FFF2-40B4-BE49-F238E27FC236}">
                <a16:creationId xmlns:a16="http://schemas.microsoft.com/office/drawing/2014/main" id="{253295E1-E89B-F638-F146-E7D54DDBA9D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8318" y="2262735"/>
            <a:ext cx="668730" cy="668730"/>
          </a:xfrm>
          <a:prstGeom prst="rect">
            <a:avLst/>
          </a:prstGeom>
        </p:spPr>
      </p:pic>
      <p:sp>
        <p:nvSpPr>
          <p:cNvPr id="3" name="Footer Placeholder 2">
            <a:extLst>
              <a:ext uri="{FF2B5EF4-FFF2-40B4-BE49-F238E27FC236}">
                <a16:creationId xmlns:a16="http://schemas.microsoft.com/office/drawing/2014/main" id="{C8215C62-6C67-73CA-7FA0-BB6D08E06A19}"/>
              </a:ext>
            </a:extLst>
          </p:cNvPr>
          <p:cNvSpPr>
            <a:spLocks noGrp="1"/>
          </p:cNvSpPr>
          <p:nvPr>
            <p:ph type="ftr" sz="quarter" idx="11"/>
          </p:nvPr>
        </p:nvSpPr>
        <p:spPr/>
        <p:txBody>
          <a:bodyPr/>
          <a:lstStyle/>
          <a:p>
            <a:r>
              <a:rPr lang="en-US"/>
              <a:t>Copyright © Sales Tax Institute 2024</a:t>
            </a:r>
          </a:p>
        </p:txBody>
      </p:sp>
      <p:sp>
        <p:nvSpPr>
          <p:cNvPr id="4" name="Slide Number Placeholder 3">
            <a:extLst>
              <a:ext uri="{FF2B5EF4-FFF2-40B4-BE49-F238E27FC236}">
                <a16:creationId xmlns:a16="http://schemas.microsoft.com/office/drawing/2014/main" id="{FE158970-4789-2809-F652-B538DA69AEB3}"/>
              </a:ext>
            </a:extLst>
          </p:cNvPr>
          <p:cNvSpPr>
            <a:spLocks noGrp="1"/>
          </p:cNvSpPr>
          <p:nvPr>
            <p:ph type="sldNum" sz="quarter" idx="4"/>
          </p:nvPr>
        </p:nvSpPr>
        <p:spPr/>
        <p:txBody>
          <a:bodyPr/>
          <a:lstStyle/>
          <a:p>
            <a:fld id="{62BFC0F0-E31D-44BF-B017-233CDB2896A6}" type="slidenum">
              <a:rPr lang="en-US" smtClean="0"/>
              <a:pPr/>
              <a:t>82</a:t>
            </a:fld>
            <a:endParaRPr lang="en-US"/>
          </a:p>
        </p:txBody>
      </p:sp>
    </p:spTree>
    <p:extLst>
      <p:ext uri="{BB962C8B-B14F-4D97-AF65-F5344CB8AC3E}">
        <p14:creationId xmlns:p14="http://schemas.microsoft.com/office/powerpoint/2010/main" val="863600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11022-3C07-50B4-5130-AA6C15335351}"/>
              </a:ext>
            </a:extLst>
          </p:cNvPr>
          <p:cNvSpPr>
            <a:spLocks noGrp="1"/>
          </p:cNvSpPr>
          <p:nvPr>
            <p:ph type="title"/>
          </p:nvPr>
        </p:nvSpPr>
        <p:spPr/>
        <p:txBody>
          <a:bodyPr/>
          <a:lstStyle/>
          <a:p>
            <a:r>
              <a:rPr lang="en-US" dirty="0"/>
              <a:t>VAT – A Neutral Tax</a:t>
            </a:r>
          </a:p>
        </p:txBody>
      </p:sp>
      <p:sp>
        <p:nvSpPr>
          <p:cNvPr id="3" name="Footer Placeholder 2">
            <a:extLst>
              <a:ext uri="{FF2B5EF4-FFF2-40B4-BE49-F238E27FC236}">
                <a16:creationId xmlns:a16="http://schemas.microsoft.com/office/drawing/2014/main" id="{72A0CC46-F6F5-7027-DF21-4C688A2F3C27}"/>
              </a:ext>
            </a:extLst>
          </p:cNvPr>
          <p:cNvSpPr>
            <a:spLocks noGrp="1"/>
          </p:cNvSpPr>
          <p:nvPr>
            <p:ph type="ftr" sz="quarter" idx="11"/>
          </p:nvPr>
        </p:nvSpPr>
        <p:spPr/>
        <p:txBody>
          <a:bodyPr/>
          <a:lstStyle/>
          <a:p>
            <a:r>
              <a:rPr lang="en-US"/>
              <a:t>Copyright © Sales Tax Institute 2024</a:t>
            </a:r>
          </a:p>
        </p:txBody>
      </p:sp>
      <p:sp>
        <p:nvSpPr>
          <p:cNvPr id="4" name="Content Placeholder 3">
            <a:extLst>
              <a:ext uri="{FF2B5EF4-FFF2-40B4-BE49-F238E27FC236}">
                <a16:creationId xmlns:a16="http://schemas.microsoft.com/office/drawing/2014/main" id="{38693DC8-ACB5-236B-DA72-5692BAF1090E}"/>
              </a:ext>
            </a:extLst>
          </p:cNvPr>
          <p:cNvSpPr>
            <a:spLocks noGrp="1"/>
          </p:cNvSpPr>
          <p:nvPr>
            <p:ph sz="quarter" idx="13"/>
          </p:nvPr>
        </p:nvSpPr>
        <p:spPr/>
        <p:txBody>
          <a:bodyPr>
            <a:normAutofit fontScale="92500" lnSpcReduction="20000"/>
          </a:bodyPr>
          <a:lstStyle/>
          <a:p>
            <a:r>
              <a:rPr lang="en-US" dirty="0"/>
              <a:t>A tax based on system of Collection, Netting and Remittance</a:t>
            </a:r>
          </a:p>
          <a:p>
            <a:r>
              <a:rPr lang="en-US" dirty="0"/>
              <a:t>VAT must be paid to the local tax authority (e.g. </a:t>
            </a:r>
            <a:r>
              <a:rPr lang="en-US" dirty="0" err="1"/>
              <a:t>Finanzamt</a:t>
            </a:r>
            <a:r>
              <a:rPr lang="en-US" dirty="0"/>
              <a:t> in Austria and Germany, ESTV in Switzerland and HM Revenue &amp; Customs in the UK)</a:t>
            </a:r>
          </a:p>
          <a:p>
            <a:r>
              <a:rPr lang="en-US" dirty="0"/>
              <a:t>Businesses act like ‘tax collectors’ on behalf of the tax authority</a:t>
            </a:r>
          </a:p>
          <a:p>
            <a:r>
              <a:rPr lang="en-US" dirty="0"/>
              <a:t>Only meant to ‘stick’ with the end consumer of the goods or services and is not meant to build in costs for VAT registered businesses</a:t>
            </a:r>
          </a:p>
          <a:p>
            <a:r>
              <a:rPr lang="en-US" dirty="0"/>
              <a:t>VAT registered businesses are able to claim a credit for the VAT charged to them (Input VAT)</a:t>
            </a:r>
          </a:p>
          <a:p>
            <a:endParaRPr lang="en-US" dirty="0"/>
          </a:p>
        </p:txBody>
      </p:sp>
      <p:sp>
        <p:nvSpPr>
          <p:cNvPr id="5" name="Slide Number Placeholder 4">
            <a:extLst>
              <a:ext uri="{FF2B5EF4-FFF2-40B4-BE49-F238E27FC236}">
                <a16:creationId xmlns:a16="http://schemas.microsoft.com/office/drawing/2014/main" id="{6277670D-E950-BD57-5A2C-B9AB256FDBCA}"/>
              </a:ext>
            </a:extLst>
          </p:cNvPr>
          <p:cNvSpPr>
            <a:spLocks noGrp="1"/>
          </p:cNvSpPr>
          <p:nvPr>
            <p:ph type="sldNum" sz="quarter" idx="14"/>
          </p:nvPr>
        </p:nvSpPr>
        <p:spPr/>
        <p:txBody>
          <a:bodyPr/>
          <a:lstStyle/>
          <a:p>
            <a:fld id="{62BFC0F0-E31D-44BF-B017-233CDB2896A6}" type="slidenum">
              <a:rPr lang="en-US" smtClean="0"/>
              <a:pPr/>
              <a:t>9</a:t>
            </a:fld>
            <a:endParaRPr lang="en-US"/>
          </a:p>
        </p:txBody>
      </p:sp>
    </p:spTree>
    <p:extLst>
      <p:ext uri="{BB962C8B-B14F-4D97-AF65-F5344CB8AC3E}">
        <p14:creationId xmlns:p14="http://schemas.microsoft.com/office/powerpoint/2010/main" val="4047531079"/>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014558"/>
      </a:dk2>
      <a:lt2>
        <a:srgbClr val="6E6E6E"/>
      </a:lt2>
      <a:accent1>
        <a:srgbClr val="0C809D"/>
      </a:accent1>
      <a:accent2>
        <a:srgbClr val="0F9CBF"/>
      </a:accent2>
      <a:accent3>
        <a:srgbClr val="DED9E3"/>
      </a:accent3>
      <a:accent4>
        <a:srgbClr val="F5F3F6"/>
      </a:accent4>
      <a:accent5>
        <a:srgbClr val="532D6D"/>
      </a:accent5>
      <a:accent6>
        <a:srgbClr val="97C076"/>
      </a:accent6>
      <a:hlink>
        <a:srgbClr val="0C809D"/>
      </a:hlink>
      <a:folHlink>
        <a:srgbClr val="954F72"/>
      </a:folHlink>
    </a:clrScheme>
    <a:fontScheme name="Custom 3">
      <a:majorFont>
        <a:latin typeface="Gibson"/>
        <a:ea typeface=""/>
        <a:cs typeface=""/>
      </a:majorFont>
      <a:minorFont>
        <a:latin typeface="FreightSans Pro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binar Template  -  Read-Only" id="{96808EF9-BC24-45E7-9604-B9981B270D4E}" vid="{8E7E3EED-B2BC-43D0-B75F-F84ADF22C5CF}"/>
    </a:ext>
  </a:extLst>
</a:theme>
</file>

<file path=ppt/theme/theme2.xml><?xml version="1.0" encoding="utf-8"?>
<a:theme xmlns:a="http://schemas.openxmlformats.org/drawingml/2006/main" name="1_Office Theme">
  <a:themeElements>
    <a:clrScheme name="Custom 2">
      <a:dk1>
        <a:sysClr val="windowText" lastClr="000000"/>
      </a:dk1>
      <a:lt1>
        <a:sysClr val="window" lastClr="FFFFFF"/>
      </a:lt1>
      <a:dk2>
        <a:srgbClr val="014558"/>
      </a:dk2>
      <a:lt2>
        <a:srgbClr val="6E6E6E"/>
      </a:lt2>
      <a:accent1>
        <a:srgbClr val="0C809D"/>
      </a:accent1>
      <a:accent2>
        <a:srgbClr val="0F9CBF"/>
      </a:accent2>
      <a:accent3>
        <a:srgbClr val="DED9E3"/>
      </a:accent3>
      <a:accent4>
        <a:srgbClr val="F5F3F6"/>
      </a:accent4>
      <a:accent5>
        <a:srgbClr val="532D6D"/>
      </a:accent5>
      <a:accent6>
        <a:srgbClr val="97C076"/>
      </a:accent6>
      <a:hlink>
        <a:srgbClr val="0C809D"/>
      </a:hlink>
      <a:folHlink>
        <a:srgbClr val="954F72"/>
      </a:folHlink>
    </a:clrScheme>
    <a:fontScheme name="Custom 3">
      <a:majorFont>
        <a:latin typeface="Gibson"/>
        <a:ea typeface=""/>
        <a:cs typeface=""/>
      </a:majorFont>
      <a:minorFont>
        <a:latin typeface="FreightSans Pro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binar Template 2018" id="{00ED9803-E08F-44D1-B6CB-43DCDBEAED6B}" vid="{834E026F-037C-47A4-B033-29AFD55841A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9E8710D5CA7447B57F933FE9B357A5" ma:contentTypeVersion="18" ma:contentTypeDescription="Create a new document." ma:contentTypeScope="" ma:versionID="0fe3e78f026751f2971b038f478176d2">
  <xsd:schema xmlns:xsd="http://www.w3.org/2001/XMLSchema" xmlns:xs="http://www.w3.org/2001/XMLSchema" xmlns:p="http://schemas.microsoft.com/office/2006/metadata/properties" xmlns:ns2="33035f06-a651-4493-a780-ed9075f06e3e" xmlns:ns3="2335e234-7fca-4fd8-b22f-c4934e83efe5" targetNamespace="http://schemas.microsoft.com/office/2006/metadata/properties" ma:root="true" ma:fieldsID="bed099766d2a746baea1a47cf0fe8777" ns2:_="" ns3:_="">
    <xsd:import namespace="33035f06-a651-4493-a780-ed9075f06e3e"/>
    <xsd:import namespace="2335e234-7fca-4fd8-b22f-c4934e83ef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035f06-a651-4493-a780-ed9075f06e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e844c6b-47d1-4ff5-a29f-9de1dfce3218"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descrip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35e234-7fca-4fd8-b22f-c4934e83efe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0285c4c5-ffe0-4109-babc-d0889ace53ab}" ma:internalName="TaxCatchAll" ma:showField="CatchAllData" ma:web="2335e234-7fca-4fd8-b22f-c4934e83efe5">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335e234-7fca-4fd8-b22f-c4934e83efe5" xsi:nil="true"/>
    <lcf76f155ced4ddcb4097134ff3c332f xmlns="33035f06-a651-4493-a780-ed9075f06e3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28EE67-7BE3-4AEC-AFF2-A1EAD7CC04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035f06-a651-4493-a780-ed9075f06e3e"/>
    <ds:schemaRef ds:uri="2335e234-7fca-4fd8-b22f-c4934e83ef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9FDF61-6FF4-4545-A7AA-CC6D94F7F406}">
  <ds:schemaRefs>
    <ds:schemaRef ds:uri="http://schemas.microsoft.com/office/2006/documentManagement/types"/>
    <ds:schemaRef ds:uri="http://purl.org/dc/terms/"/>
    <ds:schemaRef ds:uri="33035f06-a651-4493-a780-ed9075f06e3e"/>
    <ds:schemaRef ds:uri="http://purl.org/dc/dcmitype/"/>
    <ds:schemaRef ds:uri="http://www.w3.org/XML/1998/namespace"/>
    <ds:schemaRef ds:uri="http://purl.org/dc/elements/1.1/"/>
    <ds:schemaRef ds:uri="http://schemas.microsoft.com/office/infopath/2007/PartnerControls"/>
    <ds:schemaRef ds:uri="http://schemas.openxmlformats.org/package/2006/metadata/core-properties"/>
    <ds:schemaRef ds:uri="2335e234-7fca-4fd8-b22f-c4934e83efe5"/>
    <ds:schemaRef ds:uri="http://schemas.microsoft.com/office/2006/metadata/properties"/>
  </ds:schemaRefs>
</ds:datastoreItem>
</file>

<file path=customXml/itemProps3.xml><?xml version="1.0" encoding="utf-8"?>
<ds:datastoreItem xmlns:ds="http://schemas.openxmlformats.org/officeDocument/2006/customXml" ds:itemID="{EB8C5140-F71B-494F-AC04-0D705A3C5D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153</TotalTime>
  <Words>6325</Words>
  <Application>Microsoft Office PowerPoint</Application>
  <PresentationFormat>Widescreen</PresentationFormat>
  <Paragraphs>821</Paragraphs>
  <Slides>82</Slides>
  <Notes>6</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82</vt:i4>
      </vt:variant>
    </vt:vector>
  </HeadingPairs>
  <TitlesOfParts>
    <vt:vector size="98" baseType="lpstr">
      <vt:lpstr>Arial</vt:lpstr>
      <vt:lpstr>Calibri</vt:lpstr>
      <vt:lpstr>Calibri Light</vt:lpstr>
      <vt:lpstr>Century Gothic</vt:lpstr>
      <vt:lpstr>Courier New</vt:lpstr>
      <vt:lpstr>FreightSans Pro Book</vt:lpstr>
      <vt:lpstr>Gibson</vt:lpstr>
      <vt:lpstr>Gibson Light</vt:lpstr>
      <vt:lpstr>Montserrat</vt:lpstr>
      <vt:lpstr>Montserrat Light</vt:lpstr>
      <vt:lpstr>Montserrat SemiBold</vt:lpstr>
      <vt:lpstr>Open Sans</vt:lpstr>
      <vt:lpstr>Palatino</vt:lpstr>
      <vt:lpstr>Wingdings</vt:lpstr>
      <vt:lpstr>Office Theme</vt:lpstr>
      <vt:lpstr>1_Office Theme</vt:lpstr>
      <vt:lpstr>European Value Added Tax: What U.S. Sellers Need to Know</vt:lpstr>
      <vt:lpstr>PowerPoint Presentation</vt:lpstr>
      <vt:lpstr>PowerPoint Presentation</vt:lpstr>
      <vt:lpstr>Value Added Tax in the EU</vt:lpstr>
      <vt:lpstr>PowerPoint Presentation</vt:lpstr>
      <vt:lpstr>Framework of EU VAT</vt:lpstr>
      <vt:lpstr>PowerPoint Presentation</vt:lpstr>
      <vt:lpstr>Overview of Tax Structure</vt:lpstr>
      <vt:lpstr>VAT – A Neutral Tax</vt:lpstr>
      <vt:lpstr>Advantages of the VAT System</vt:lpstr>
      <vt:lpstr>Goods and Services</vt:lpstr>
      <vt:lpstr>Example: Shipment of Goods by U.S. Company (1/2)</vt:lpstr>
      <vt:lpstr>Example: Shipment of Goods by U.S. Company (2/2)</vt:lpstr>
      <vt:lpstr>PowerPoint Presentation</vt:lpstr>
      <vt:lpstr>Typical Treatments</vt:lpstr>
      <vt:lpstr>Typical Treatment of Retailers</vt:lpstr>
      <vt:lpstr>Typical Treatment of Manufacturers</vt:lpstr>
      <vt:lpstr>Example: B2C - Supplies of Services Performed by U.S. Company</vt:lpstr>
      <vt:lpstr>Typical Treatment of Service Providers (cont.)</vt:lpstr>
      <vt:lpstr>Terminology</vt:lpstr>
      <vt:lpstr>Nexus vs. Permanent Establishment</vt:lpstr>
      <vt:lpstr>Nexus vs. Permanent Establishment (cont.)</vt:lpstr>
      <vt:lpstr>Resale vs. Input Tax Credit</vt:lpstr>
      <vt:lpstr>Resale vs. Input Tax Credit (cont.)</vt:lpstr>
      <vt:lpstr>Use Tax vs. Reverse Charge</vt:lpstr>
      <vt:lpstr>Use Tax vs. Reverse Charge (cont.)</vt:lpstr>
      <vt:lpstr>Exempt vs. Zero Rate</vt:lpstr>
      <vt:lpstr>Exempt vs. Zero Rate (cont.)</vt:lpstr>
      <vt:lpstr>Make a “sale” vs. “supply”</vt:lpstr>
      <vt:lpstr>Make a “sale” vs. “supply” (cont.)</vt:lpstr>
      <vt:lpstr>Make a “sale” vs. “supply” (cont.)</vt:lpstr>
      <vt:lpstr>Make a “sale” vs. “supply” (cont.)</vt:lpstr>
      <vt:lpstr>Place of Supply Rules</vt:lpstr>
      <vt:lpstr>Place of Supply Rules (cont.)</vt:lpstr>
      <vt:lpstr>Goods and Services – Determination of Place of Supply</vt:lpstr>
      <vt:lpstr>Place of Supply of Goods (cont.)</vt:lpstr>
      <vt:lpstr>Place of Supply of Goods</vt:lpstr>
      <vt:lpstr>Intra-Community Supplies</vt:lpstr>
      <vt:lpstr>Place of Supply of B2B Services</vt:lpstr>
      <vt:lpstr>Services Performed by Non-EU Suppliers</vt:lpstr>
      <vt:lpstr>E-Services</vt:lpstr>
      <vt:lpstr>ESS - Electronically Supplied Services</vt:lpstr>
      <vt:lpstr>ESS - Electronically Supplied Services</vt:lpstr>
      <vt:lpstr>Example: B2C - Supply: Download of Software Supplied by U.S. Company (1/2)</vt:lpstr>
      <vt:lpstr>Example: B2C - Supply: Download of Software Supplied by U.S. Company (2/2)</vt:lpstr>
      <vt:lpstr>Example: B2B - Supply: Download of Software Supplied by U.S. Company</vt:lpstr>
      <vt:lpstr>Example: Cloud Computing</vt:lpstr>
      <vt:lpstr>E-Commerce</vt:lpstr>
      <vt:lpstr>Internet and E-Commerce VAT</vt:lpstr>
      <vt:lpstr>New Rules as of July 1,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B2C Transactions: E-Commerce Selling goods supplied by U.S. Company (1/2)</vt:lpstr>
      <vt:lpstr>Example: B2C Transactions: E-Commerce Selling goods supplied by U.S. Company (2/2)</vt:lpstr>
      <vt:lpstr>Example: B2C Transactions: E-Commerce Selling goods supplied by U.S. Company (2/2)</vt:lpstr>
      <vt:lpstr>Changes as of 2025</vt:lpstr>
      <vt:lpstr>Important changes as of Jan 2025</vt:lpstr>
      <vt:lpstr>Registration Requirements</vt:lpstr>
      <vt:lpstr>Registration Requirements</vt:lpstr>
      <vt:lpstr>Registration Requirements</vt:lpstr>
      <vt:lpstr>Compliance Obligations</vt:lpstr>
      <vt:lpstr>Compliance and Remittance</vt:lpstr>
      <vt:lpstr>SAF-T – the Standard Audit File – Tax</vt:lpstr>
      <vt:lpstr>SAF-T – the Standard Audit File – Tax Where are we now? </vt:lpstr>
      <vt:lpstr>SAF-T – the Standard Audit File – Tax Where are we now? </vt:lpstr>
      <vt:lpstr>E-Invoicing in Europe</vt:lpstr>
      <vt:lpstr>VAT Recovery</vt:lpstr>
      <vt:lpstr>Input VAT Recovery</vt:lpstr>
      <vt:lpstr>Input VAT Recovery</vt:lpstr>
      <vt:lpstr>Final Remarks</vt:lpstr>
      <vt:lpstr>VAT is Important…</vt:lpstr>
      <vt:lpstr>Questions &amp; Comments</vt:lpstr>
      <vt:lpstr>Sales Tax Institute Linked In Group</vt:lpstr>
      <vt:lpstr>On-Demand Webinars</vt:lpstr>
      <vt:lpstr>Sales Tax Nerd Community Membership</vt:lpstr>
      <vt:lpstr>Thanks to our Sponsors!</vt:lpstr>
      <vt:lpstr>Thank you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Taxes – Where, What, How, and Why?</dc:title>
  <dc:creator>Diane Yetter</dc:creator>
  <cp:lastModifiedBy>Brody Melia</cp:lastModifiedBy>
  <cp:revision>20</cp:revision>
  <cp:lastPrinted>2019-01-28T16:03:44Z</cp:lastPrinted>
  <dcterms:created xsi:type="dcterms:W3CDTF">2018-09-24T03:13:41Z</dcterms:created>
  <dcterms:modified xsi:type="dcterms:W3CDTF">2024-11-06T18:28:31Z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0x010100179E8710D5CA7447B57F933FE9B357A5</vt:lpwstr>
  </property>
  <property fmtid="{D5CDD505-2E9C-101B-9397-08002B2CF9AE}" pid="3" name="Order">
    <vt:r8>1535000</vt:r8>
  </property>
  <property fmtid="{D5CDD505-2E9C-101B-9397-08002B2CF9AE}" pid="4" name="MediaServiceImageTags">
    <vt:lpwstr/>
  </property>
</Properties>
</file>